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Default Extension="doc" ContentType="application/msword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3"/>
  </p:notesMasterIdLst>
  <p:sldIdLst>
    <p:sldId id="267" r:id="rId2"/>
    <p:sldId id="275" r:id="rId3"/>
    <p:sldId id="265" r:id="rId4"/>
    <p:sldId id="276" r:id="rId5"/>
    <p:sldId id="257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ict"/><Relationship Id="rId2" Type="http://schemas.openxmlformats.org/officeDocument/2006/relationships/image" Target="../media/image66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D8110-92FF-064A-BD18-12DF0613054F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02C32-9A76-6E45-BAC5-C183AF7C57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93C2E6-F957-D946-A381-90226624F214}" type="slidenum"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3</a:t>
            </a:fld>
            <a:endParaRPr lang="en-US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D1AAF96-1B1D-5D41-A2C5-606D8C3D8F1D}" type="slidenum">
              <a:rPr lang="en-US">
                <a:latin typeface="Calibri" pitchFamily="1" charset="0"/>
                <a:ea typeface="Arial" pitchFamily="1" charset="0"/>
                <a:cs typeface="Arial" pitchFamily="1" charset="0"/>
              </a:rPr>
              <a:pPr/>
              <a:t>10</a:t>
            </a:fld>
            <a:endParaRPr lang="en-US">
              <a:latin typeface="Calibri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645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BAC7A06-8C62-C04A-89BE-7017BD18D2A0}" type="slidenum">
              <a:rPr lang="en-US" sz="1200">
                <a:latin typeface="Calibri" pitchFamily="1" charset="0"/>
              </a:rPr>
              <a:pPr algn="r"/>
              <a:t>10</a:t>
            </a:fld>
            <a:endParaRPr lang="en-US" sz="1200">
              <a:latin typeface="Calibri" pitchFamily="1" charset="0"/>
            </a:endParaRPr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9940" tIns="44970" rIns="89940" bIns="4497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pitchFamily="1" charset="0"/>
              </a:rPr>
              <a:t>Graph to show exponential tech/scientific improvements in recent years? 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Arial" pitchFamily="1" charset="0"/>
              </a:rPr>
              <a:t>Ford (US?)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Arial" pitchFamily="1" charset="0"/>
              </a:rPr>
              <a:t>- e.g. of regenerative breaking (now on the Prius)… has been around for 100 yrs. Offered to Ford, GM, Chrystler, turned down…. Japanese took it up.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2B76CEA-1F52-C840-ABC5-77B63C3268B8}" type="slidenum">
              <a:rPr lang="en-US">
                <a:latin typeface="Calibri" pitchFamily="1" charset="0"/>
                <a:ea typeface="ＭＳ Ｐゴシック" pitchFamily="1" charset="-128"/>
                <a:cs typeface="ＭＳ Ｐゴシック" pitchFamily="1" charset="-128"/>
              </a:rPr>
              <a:pPr/>
              <a:t>11</a:t>
            </a:fld>
            <a:endParaRPr lang="en-US">
              <a:latin typeface="Calibri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38C19C3-E95B-7942-ADC0-9F8DF170303C}" type="slidenum">
              <a:rPr lang="en-US">
                <a:latin typeface="Calibri" pitchFamily="1" charset="0"/>
                <a:ea typeface="Arial" pitchFamily="1" charset="0"/>
                <a:cs typeface="Arial" pitchFamily="1" charset="0"/>
              </a:rPr>
              <a:pPr/>
              <a:t>12</a:t>
            </a:fld>
            <a:endParaRPr lang="en-US">
              <a:latin typeface="Calibri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6861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/>
              <a:t>- Put earlier where talk about cars?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0F6A70-8C0B-C246-9E27-353C261ECED7}" type="slidenum">
              <a:rPr lang="en-US">
                <a:latin typeface="Calibri" pitchFamily="1" charset="0"/>
                <a:ea typeface="Arial" pitchFamily="1" charset="0"/>
                <a:cs typeface="Arial" pitchFamily="1" charset="0"/>
              </a:rPr>
              <a:pPr/>
              <a:t>30</a:t>
            </a:fld>
            <a:endParaRPr lang="en-US">
              <a:latin typeface="Calibri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1034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C12E76E-1829-0744-83E0-5D4E33E677E2}" type="slidenum">
              <a:rPr lang="en-US" sz="1200">
                <a:latin typeface="Calibri" pitchFamily="1" charset="0"/>
              </a:rPr>
              <a:pPr algn="r"/>
              <a:t>30</a:t>
            </a:fld>
            <a:endParaRPr lang="en-US" sz="1200">
              <a:latin typeface="Calibri" pitchFamily="1" charset="0"/>
            </a:endParaRPr>
          </a:p>
        </p:txBody>
      </p:sp>
      <p:sp>
        <p:nvSpPr>
          <p:cNvPr id="103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0588" y="596900"/>
            <a:ext cx="5181600" cy="3886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902200"/>
            <a:ext cx="5029200" cy="3556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>
                <a:latin typeface="Arial" pitchFamily="1" charset="0"/>
              </a:rPr>
              <a:t>Go along with graph of Future (2010-2050 graph?)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>
                <a:latin typeface="Arial" pitchFamily="1" charset="0"/>
              </a:rPr>
              <a:t>- Good slide to end 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9359-99DD-4543-BA71-FE9C0B684B9D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773F-B852-804C-9B2B-EF06753A9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9359-99DD-4543-BA71-FE9C0B684B9D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773F-B852-804C-9B2B-EF06753A9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9359-99DD-4543-BA71-FE9C0B684B9D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773F-B852-804C-9B2B-EF06753A9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9359-99DD-4543-BA71-FE9C0B684B9D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773F-B852-804C-9B2B-EF06753A9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9359-99DD-4543-BA71-FE9C0B684B9D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773F-B852-804C-9B2B-EF06753A9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9359-99DD-4543-BA71-FE9C0B684B9D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773F-B852-804C-9B2B-EF06753A9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9359-99DD-4543-BA71-FE9C0B684B9D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773F-B852-804C-9B2B-EF06753A9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9359-99DD-4543-BA71-FE9C0B684B9D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773F-B852-804C-9B2B-EF06753A9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9359-99DD-4543-BA71-FE9C0B684B9D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773F-B852-804C-9B2B-EF06753A9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9359-99DD-4543-BA71-FE9C0B684B9D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773F-B852-804C-9B2B-EF06753A9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9359-99DD-4543-BA71-FE9C0B684B9D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773F-B852-804C-9B2B-EF06753A9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69359-99DD-4543-BA71-FE9C0B684B9D}" type="datetimeFigureOut">
              <a:rPr lang="en-US" smtClean="0"/>
              <a:pPr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D773F-B852-804C-9B2B-EF06753A9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Microsoft_Word_97_-_2004_Document2.doc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20" Type="http://schemas.openxmlformats.org/officeDocument/2006/relationships/image" Target="../media/image58.png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openxmlformats.org/officeDocument/2006/relationships/image" Target="../media/image52.png"/><Relationship Id="rId15" Type="http://schemas.openxmlformats.org/officeDocument/2006/relationships/image" Target="../media/image53.png"/><Relationship Id="rId16" Type="http://schemas.openxmlformats.org/officeDocument/2006/relationships/image" Target="../media/image54.png"/><Relationship Id="rId17" Type="http://schemas.openxmlformats.org/officeDocument/2006/relationships/image" Target="../media/image55.png"/><Relationship Id="rId18" Type="http://schemas.openxmlformats.org/officeDocument/2006/relationships/image" Target="../media/image56.png"/><Relationship Id="rId19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3.doc"/><Relationship Id="rId4" Type="http://schemas.openxmlformats.org/officeDocument/2006/relationships/oleObject" Target="../embeddings/Microsoft_Word_97_-_2004_Document4.doc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Microsoft_Word_97_-_2004_Document1.doc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rkstrategicpartners.net/" TargetMode="External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image" Target="../media/image85.png"/><Relationship Id="rId11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hyperlink" Target="mailto:wclark13@aol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224" y="5692385"/>
            <a:ext cx="4032426" cy="80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854133" y="399472"/>
            <a:ext cx="7902518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/>
              <a:t>The</a:t>
            </a:r>
          </a:p>
          <a:p>
            <a:pPr algn="ctr"/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</a:rPr>
              <a:t>Green</a:t>
            </a:r>
            <a:r>
              <a:rPr lang="en-US" sz="3600" b="1" dirty="0" smtClean="0"/>
              <a:t> </a:t>
            </a:r>
          </a:p>
          <a:p>
            <a:pPr algn="ctr"/>
            <a:r>
              <a:rPr lang="en-US" sz="3600" b="1" dirty="0" smtClean="0"/>
              <a:t>Industrial </a:t>
            </a:r>
          </a:p>
          <a:p>
            <a:pPr algn="ctr"/>
            <a:r>
              <a:rPr lang="en-US" sz="3600" b="1" dirty="0" smtClean="0"/>
              <a:t>Revolution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800" b="1" dirty="0"/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2825750" y="2966835"/>
            <a:ext cx="59309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               </a:t>
            </a:r>
            <a:endParaRPr lang="en-US" sz="2000" b="1" dirty="0" smtClean="0"/>
          </a:p>
          <a:p>
            <a:r>
              <a:rPr lang="en-US" dirty="0" smtClean="0"/>
              <a:t>                        28  October </a:t>
            </a:r>
            <a:r>
              <a:rPr lang="en-US" dirty="0"/>
              <a:t>2012</a:t>
            </a:r>
          </a:p>
          <a:p>
            <a:pPr algn="r"/>
            <a:r>
              <a:rPr lang="en-US" dirty="0"/>
              <a:t>Woodrow W. Clark MA3, </a:t>
            </a:r>
            <a:r>
              <a:rPr lang="en-US" dirty="0" smtClean="0"/>
              <a:t>PhD</a:t>
            </a:r>
          </a:p>
          <a:p>
            <a:pPr algn="r"/>
            <a:r>
              <a:rPr lang="en-US" dirty="0" smtClean="0"/>
              <a:t>Qualitative Economist</a:t>
            </a:r>
          </a:p>
          <a:p>
            <a:pPr algn="r"/>
            <a:r>
              <a:rPr lang="en-US" dirty="0" smtClean="0"/>
              <a:t>Academic Specialist</a:t>
            </a:r>
          </a:p>
          <a:p>
            <a:pPr algn="r"/>
            <a:r>
              <a:rPr lang="en-US" dirty="0"/>
              <a:t>Cross-disciplinary Scholars in Science and </a:t>
            </a:r>
            <a:r>
              <a:rPr lang="en-US" dirty="0" smtClean="0"/>
              <a:t>Technology</a:t>
            </a:r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Woodrow W. Clark</a:t>
            </a:r>
          </a:p>
          <a:p>
            <a:pPr algn="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51" y="400175"/>
            <a:ext cx="3352133" cy="2079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402" y="625539"/>
            <a:ext cx="1727200" cy="185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784" y="2966835"/>
            <a:ext cx="2819400" cy="3746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524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400" dirty="0">
                <a:effectLst>
                  <a:outerShdw blurRad="38100" dist="38100" dir="2700000" algn="tl">
                    <a:srgbClr val="DDDDDD"/>
                  </a:outerShdw>
                </a:effectLst>
                <a:ea typeface="Arial" pitchFamily="1" charset="0"/>
              </a:rPr>
              <a:t>First</a:t>
            </a:r>
            <a:r>
              <a:rPr lang="en-US" sz="34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Arial" pitchFamily="1" charset="0"/>
              </a:rPr>
              <a:t> Hybrid car</a:t>
            </a:r>
            <a:br>
              <a:rPr lang="en-US" sz="34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Arial" pitchFamily="1" charset="0"/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Arial" pitchFamily="1" charset="0"/>
              </a:rPr>
              <a:t>Where and how America learned its lesson in delaying environmental technologies</a:t>
            </a:r>
            <a:endParaRPr lang="en-US" sz="2400" dirty="0">
              <a:effectLst>
                <a:outerShdw blurRad="38100" dist="38100" dir="2700000" algn="tl">
                  <a:srgbClr val="DDDDDD"/>
                </a:outerShdw>
              </a:effectLst>
              <a:ea typeface="Arial" pitchFamily="1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16063" y="6259513"/>
            <a:ext cx="5805487" cy="461962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spcBef>
                <a:spcPts val="900"/>
              </a:spcBef>
              <a:buFontTx/>
              <a:buNone/>
              <a:defRPr/>
            </a:pPr>
            <a:r>
              <a:rPr lang="en-US" sz="1800" b="1">
                <a:effectLst>
                  <a:outerShdw blurRad="38100" dist="38100" dir="2700000" algn="tl">
                    <a:srgbClr val="DDDDDD"/>
                  </a:outerShdw>
                </a:effectLst>
              </a:rPr>
              <a:t>1903 Lohner-Porsche Carriage</a:t>
            </a:r>
          </a:p>
        </p:txBody>
      </p:sp>
      <p:pic>
        <p:nvPicPr>
          <p:cNvPr id="63492" name="Picture 4" descr="lohnerPorsch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6063" y="2103438"/>
            <a:ext cx="5805487" cy="395446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1738313" y="206375"/>
          <a:ext cx="5667375" cy="6445250"/>
        </p:xfrm>
        <a:graphic>
          <a:graphicData uri="http://schemas.openxmlformats.org/presentationml/2006/ole">
            <p:oleObj spid="_x0000_s34818" name="Document" r:id="rId4" imgW="5666232" imgH="6443472" progId="Word.Documen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 anchor="ctr"/>
          <a:lstStyle/>
          <a:p>
            <a:fld id="{28166264-8284-4140-9840-6FFC93FF881F}" type="slidenum">
              <a:rPr lang="en-US" sz="1200">
                <a:solidFill>
                  <a:srgbClr val="898989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pPr/>
              <a:t>12</a:t>
            </a:fld>
            <a:endParaRPr lang="en-US" sz="1200">
              <a:solidFill>
                <a:srgbClr val="898989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67587" name="Title 1"/>
          <p:cNvSpPr>
            <a:spLocks noGrp="1"/>
          </p:cNvSpPr>
          <p:nvPr>
            <p:ph type="title" idx="4294967295"/>
          </p:nvPr>
        </p:nvSpPr>
        <p:spPr>
          <a:xfrm>
            <a:off x="50800" y="171450"/>
            <a:ext cx="8839200" cy="5969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dirty="0" smtClean="0">
                <a:solidFill>
                  <a:srgbClr val="000000"/>
                </a:solidFill>
                <a:latin typeface="Calibri" pitchFamily="1" charset="0"/>
                <a:ea typeface="Arial" pitchFamily="1" charset="0"/>
              </a:rPr>
              <a:t>Personal Transportation: from electric to H2FC </a:t>
            </a:r>
            <a:r>
              <a:rPr lang="en-US" sz="2800" dirty="0" smtClean="0">
                <a:solidFill>
                  <a:schemeClr val="bg1"/>
                </a:solidFill>
                <a:latin typeface="Calibri" pitchFamily="1" charset="0"/>
                <a:ea typeface="Arial" pitchFamily="1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Calibri" pitchFamily="1" charset="0"/>
                <a:ea typeface="Arial" pitchFamily="1" charset="0"/>
              </a:rPr>
              <a:t>the Globe</a:t>
            </a:r>
          </a:p>
        </p:txBody>
      </p:sp>
      <p:pic>
        <p:nvPicPr>
          <p:cNvPr id="6758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455738"/>
            <a:ext cx="3119438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4267200"/>
            <a:ext cx="397351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5" y="4283075"/>
            <a:ext cx="366395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2" name="Text Box 10"/>
          <p:cNvSpPr txBox="1">
            <a:spLocks noChangeArrowheads="1"/>
          </p:cNvSpPr>
          <p:nvPr/>
        </p:nvSpPr>
        <p:spPr bwMode="auto">
          <a:xfrm>
            <a:off x="-200025" y="3852863"/>
            <a:ext cx="5064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>
                <a:alpha val="74997"/>
              </a:schemeClr>
            </a:prst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lvl="1" defTabSz="914400">
              <a:spcBef>
                <a:spcPct val="20000"/>
              </a:spcBef>
            </a:pPr>
            <a:r>
              <a:rPr lang="en-US"/>
              <a:t>iPad of Electric  Cars: Mitsubishi i-MiEV</a:t>
            </a:r>
          </a:p>
        </p:txBody>
      </p:sp>
      <p:sp>
        <p:nvSpPr>
          <p:cNvPr id="67593" name="Text Box 11"/>
          <p:cNvSpPr txBox="1">
            <a:spLocks noChangeArrowheads="1"/>
          </p:cNvSpPr>
          <p:nvPr/>
        </p:nvSpPr>
        <p:spPr bwMode="auto">
          <a:xfrm>
            <a:off x="120650" y="1087438"/>
            <a:ext cx="4743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>
                <a:alpha val="74997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Electric Cars (“The Think City” from Norway) </a:t>
            </a:r>
          </a:p>
        </p:txBody>
      </p:sp>
      <p:sp>
        <p:nvSpPr>
          <p:cNvPr id="67594" name="Text Box 12"/>
          <p:cNvSpPr txBox="1">
            <a:spLocks noChangeArrowheads="1"/>
          </p:cNvSpPr>
          <p:nvPr/>
        </p:nvSpPr>
        <p:spPr bwMode="auto">
          <a:xfrm>
            <a:off x="4864100" y="3916363"/>
            <a:ext cx="424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>
                <a:alpha val="74997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/>
              <a:t>Electric Motors: Engineering Revolution </a:t>
            </a:r>
          </a:p>
        </p:txBody>
      </p:sp>
      <p:sp>
        <p:nvSpPr>
          <p:cNvPr id="67595" name="Text Box 13"/>
          <p:cNvSpPr txBox="1">
            <a:spLocks noChangeArrowheads="1"/>
          </p:cNvSpPr>
          <p:nvPr/>
        </p:nvSpPr>
        <p:spPr bwMode="auto">
          <a:xfrm>
            <a:off x="6435725" y="1089025"/>
            <a:ext cx="24835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>
                <a:alpha val="74997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smtClean="0"/>
              <a:t>GM: Hydrogen Fuel Cells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1752600"/>
            <a:ext cx="2819400" cy="21189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2209800"/>
            <a:ext cx="1663700" cy="12503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 anchor="ctr"/>
          <a:lstStyle/>
          <a:p>
            <a:fld id="{40235A8E-8465-2E47-B485-7E821E2F66A0}" type="slidenum">
              <a:rPr lang="en-US" sz="1200">
                <a:solidFill>
                  <a:srgbClr val="898989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pPr/>
              <a:t>13</a:t>
            </a:fld>
            <a:endParaRPr lang="en-US" sz="1200">
              <a:solidFill>
                <a:srgbClr val="898989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69635" name="Title 1"/>
          <p:cNvSpPr>
            <a:spLocks noGrp="1"/>
          </p:cNvSpPr>
          <p:nvPr>
            <p:ph type="title" idx="4294967295"/>
          </p:nvPr>
        </p:nvSpPr>
        <p:spPr>
          <a:xfrm>
            <a:off x="101600" y="96838"/>
            <a:ext cx="8229600" cy="112236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3600" dirty="0" smtClean="0">
                <a:latin typeface="Calibri" pitchFamily="1" charset="0"/>
                <a:ea typeface="Arial" pitchFamily="1" charset="0"/>
              </a:rPr>
              <a:t>Today’s Examples of where global energy and environmental innovations are …</a:t>
            </a:r>
            <a:r>
              <a:rPr lang="en-US" sz="3600" dirty="0" smtClean="0">
                <a:solidFill>
                  <a:schemeClr val="bg1"/>
                </a:solidFill>
                <a:latin typeface="Calibri" pitchFamily="1" charset="0"/>
                <a:ea typeface="Arial" pitchFamily="1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Calibri" pitchFamily="1" charset="0"/>
                <a:ea typeface="Arial" pitchFamily="1" charset="0"/>
              </a:rPr>
              <a:t>Technologies</a:t>
            </a:r>
          </a:p>
        </p:txBody>
      </p:sp>
      <p:pic>
        <p:nvPicPr>
          <p:cNvPr id="6963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667125"/>
            <a:ext cx="57912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9500" y="1274763"/>
            <a:ext cx="29845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274763"/>
            <a:ext cx="2895600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6250" y="3484563"/>
            <a:ext cx="2017713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24100" y="2043113"/>
            <a:ext cx="383540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Future Grid and On-Site Power Today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>
          <a:xfrm>
            <a:off x="1247775" y="1600200"/>
            <a:ext cx="6616700" cy="5029200"/>
          </a:xfrm>
        </p:spPr>
        <p:txBody>
          <a:bodyPr/>
          <a:lstStyle/>
          <a:p>
            <a:endParaRPr lang="en-US"/>
          </a:p>
        </p:txBody>
      </p:sp>
      <p:pic>
        <p:nvPicPr>
          <p:cNvPr id="7578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7775" y="1600200"/>
            <a:ext cx="66167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1244600" y="304800"/>
            <a:ext cx="7213600" cy="6400800"/>
          </a:xfrm>
        </p:spPr>
        <p:txBody>
          <a:bodyPr/>
          <a:lstStyle/>
          <a:p>
            <a:pPr eaLnBrk="1" hangingPunct="1"/>
            <a:endParaRPr lang="en-US" smtClean="0"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8499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4600" y="0"/>
            <a:ext cx="63710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1143000"/>
            <a:ext cx="1701800" cy="21971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Solar System: Oberlin College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2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8300" y="3719513"/>
            <a:ext cx="4965700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8300" y="1600200"/>
            <a:ext cx="478948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863" y="4143375"/>
            <a:ext cx="4008437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863" y="1600200"/>
            <a:ext cx="4008437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smtClean="0"/>
              <a:t>Wind Turbines</a:t>
            </a:r>
          </a:p>
        </p:txBody>
      </p:sp>
      <p:sp>
        <p:nvSpPr>
          <p:cNvPr id="119811" name="Content Placeholder 2"/>
          <p:cNvSpPr>
            <a:spLocks noGrp="1"/>
          </p:cNvSpPr>
          <p:nvPr>
            <p:ph idx="1"/>
          </p:nvPr>
        </p:nvSpPr>
        <p:spPr>
          <a:xfrm>
            <a:off x="730250" y="1905000"/>
            <a:ext cx="8054975" cy="4570413"/>
          </a:xfrm>
        </p:spPr>
        <p:txBody>
          <a:bodyPr/>
          <a:lstStyle/>
          <a:p>
            <a:endParaRPr lang="en-US"/>
          </a:p>
        </p:txBody>
      </p:sp>
      <p:pic>
        <p:nvPicPr>
          <p:cNvPr id="11981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6700" y="1765300"/>
            <a:ext cx="25400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6700" y="1993900"/>
            <a:ext cx="254000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1475" y="3640138"/>
            <a:ext cx="2540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5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47069" y="5335588"/>
            <a:ext cx="1719262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6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09514" y="1009650"/>
            <a:ext cx="1888449" cy="138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7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700" y="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8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1905000"/>
            <a:ext cx="2540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9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6700" y="4656138"/>
            <a:ext cx="12700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0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6700" y="3589338"/>
            <a:ext cx="1270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1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36700" y="3640138"/>
            <a:ext cx="12700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2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5625" y="5595938"/>
            <a:ext cx="14097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3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157788" y="5335588"/>
            <a:ext cx="14097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4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78563" y="1009650"/>
            <a:ext cx="14097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5" name="Picture 1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745568" y="6350"/>
            <a:ext cx="14097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6" name="Picture 1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666331" y="5378450"/>
            <a:ext cx="14097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7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868863" y="1111250"/>
            <a:ext cx="14097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8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149600" y="1009650"/>
            <a:ext cx="14097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9" name="Picture 20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806700" y="3640138"/>
            <a:ext cx="2644775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37250" y="4364502"/>
            <a:ext cx="1702025" cy="21188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Integration of Intermittent Systems</a:t>
            </a:r>
            <a:br>
              <a:rPr lang="en-US" smtClean="0"/>
            </a:br>
            <a:r>
              <a:rPr lang="en-US" sz="2400" smtClean="0"/>
              <a:t>Tech Notes: DNV KEMA (11 October 2012)</a:t>
            </a:r>
            <a:endParaRPr lang="en-US" smtClean="0"/>
          </a:p>
        </p:txBody>
      </p:sp>
      <p:sp>
        <p:nvSpPr>
          <p:cNvPr id="134147" name="Content Placeholder 2"/>
          <p:cNvSpPr>
            <a:spLocks noGrp="1"/>
          </p:cNvSpPr>
          <p:nvPr>
            <p:ph idx="1"/>
          </p:nvPr>
        </p:nvSpPr>
        <p:spPr>
          <a:xfrm>
            <a:off x="1476375" y="1600200"/>
            <a:ext cx="7210425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13414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717675"/>
            <a:ext cx="5548313" cy="474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16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Sustainable Communities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638" y="3813175"/>
            <a:ext cx="72517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38" y="846138"/>
            <a:ext cx="22098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771525"/>
            <a:ext cx="2198687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25" y="650875"/>
            <a:ext cx="2278063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61188" y="887413"/>
            <a:ext cx="2182812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 anchor="ctr"/>
          <a:lstStyle/>
          <a:p>
            <a:fld id="{60F9516D-D506-244C-9399-2313612460AC}" type="slidenum">
              <a:rPr lang="en-US" sz="1200">
                <a:solidFill>
                  <a:srgbClr val="898989"/>
                </a:solidFill>
              </a:rPr>
              <a:pPr/>
              <a:t>2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28675" name="Title 1"/>
          <p:cNvSpPr>
            <a:spLocks noGrp="1"/>
          </p:cNvSpPr>
          <p:nvPr>
            <p:ph type="title" idx="4294967295"/>
          </p:nvPr>
        </p:nvSpPr>
        <p:spPr>
          <a:xfrm>
            <a:off x="114300" y="100013"/>
            <a:ext cx="8229600" cy="719137"/>
          </a:xfrm>
          <a:solidFill>
            <a:srgbClr val="008000"/>
          </a:solidFill>
        </p:spPr>
        <p:txBody>
          <a:bodyPr anchor="t"/>
          <a:lstStyle/>
          <a:p>
            <a:pPr algn="l" eaLnBrk="1" hangingPunct="1"/>
            <a:r>
              <a:rPr lang="en-US" sz="3600">
                <a:solidFill>
                  <a:schemeClr val="bg1"/>
                </a:solidFill>
                <a:latin typeface="Calibri" charset="0"/>
              </a:rPr>
              <a:t>The Next Economics</a:t>
            </a:r>
          </a:p>
        </p:txBody>
      </p:sp>
      <p:pic>
        <p:nvPicPr>
          <p:cNvPr id="28676" name="Content Placeholder 2"/>
          <p:cNvPicPr>
            <a:picLocks noGrp="1" noChangeArrowheads="1"/>
          </p:cNvPicPr>
          <p:nvPr>
            <p:ph idx="4294967295"/>
          </p:nvPr>
        </p:nvPicPr>
        <p:blipFill>
          <a:blip r:embed="rId2"/>
          <a:srcRect t="45149" b="5287"/>
          <a:stretch>
            <a:fillRect/>
          </a:stretch>
        </p:blipFill>
        <p:spPr>
          <a:xfrm>
            <a:off x="1614488" y="4665663"/>
            <a:ext cx="7072312" cy="2055812"/>
          </a:xfrm>
        </p:spPr>
      </p:pic>
      <p:pic>
        <p:nvPicPr>
          <p:cNvPr id="2867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513" y="4139334"/>
            <a:ext cx="132397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819151"/>
            <a:ext cx="4988585" cy="3147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0703" y="1417638"/>
            <a:ext cx="2371460" cy="300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44463"/>
            <a:ext cx="8229600" cy="12271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Sustainable Communities:</a:t>
            </a:r>
            <a:br>
              <a:rPr lang="en-US" sz="3200" dirty="0" smtClean="0"/>
            </a:br>
            <a:r>
              <a:rPr lang="en-US" sz="2667" dirty="0" smtClean="0"/>
              <a:t>Chapter #8: Google -- Recharging Car</a:t>
            </a:r>
            <a:r>
              <a:rPr lang="en-US" sz="2667" dirty="0" smtClean="0">
                <a:ea typeface="+mj-ea"/>
                <a:cs typeface="+mj-cs"/>
              </a:rPr>
              <a:t>(1.6MW) Solar Campus</a:t>
            </a:r>
            <a:r>
              <a:rPr lang="en-US" dirty="0" smtClean="0">
                <a:ea typeface="+mj-ea"/>
                <a:cs typeface="+mj-cs"/>
              </a:rPr>
              <a:t/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2000" dirty="0" smtClean="0">
                <a:ea typeface="+mj-ea"/>
                <a:cs typeface="+mj-cs"/>
              </a:rPr>
              <a:t>Goal: carbon neutral by end of 07</a:t>
            </a:r>
            <a:endParaRPr lang="en-US" dirty="0" smtClean="0">
              <a:ea typeface="+mj-ea"/>
              <a:cs typeface="+mj-cs"/>
            </a:endParaRP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>
            <p:ph type="subTitle" idx="1"/>
          </p:nvPr>
        </p:nvGraphicFramePr>
        <p:xfrm>
          <a:off x="1033463" y="1371600"/>
          <a:ext cx="7227887" cy="4800600"/>
        </p:xfrm>
        <a:graphic>
          <a:graphicData uri="http://schemas.openxmlformats.org/presentationml/2006/ole">
            <p:oleObj spid="_x0000_s46082" name="Document" r:id="rId3" imgW="6096000" imgH="4048760" progId="Word.Document.8">
              <p:embed/>
            </p:oleObj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5648325" y="4302125"/>
          <a:ext cx="2803525" cy="1870075"/>
        </p:xfrm>
        <a:graphic>
          <a:graphicData uri="http://schemas.openxmlformats.org/presentationml/2006/ole">
            <p:oleObj spid="_x0000_s46083" name="Document" r:id="rId4" imgW="6197600" imgH="41351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7772400" cy="1219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Sustainable Communities: Chapter # 10: </a:t>
            </a:r>
            <a:r>
              <a:rPr lang="en-US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Frederickshavn</a:t>
            </a:r>
            <a:r>
              <a:rPr lang="en-US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, DK Energy Independent Plan, 2015</a:t>
            </a:r>
            <a:br>
              <a:rPr lang="en-US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2000" b="1" dirty="0" err="1" smtClean="0"/>
              <a:t>Electricidad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distribuida</a:t>
            </a:r>
            <a:r>
              <a:rPr lang="en-US" sz="2000" dirty="0" smtClean="0"/>
              <a:t> </a:t>
            </a:r>
            <a:endParaRPr lang="en-US" sz="24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1219200"/>
            <a:ext cx="3814763" cy="5181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-109" charset="0"/>
              <a:buNone/>
              <a:defRPr/>
            </a:pPr>
            <a:endParaRPr lang="en-US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994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1219200"/>
            <a:ext cx="381476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Tri-Generational </a:t>
            </a:r>
          </a:p>
        </p:txBody>
      </p:sp>
      <p:sp>
        <p:nvSpPr>
          <p:cNvPr id="1228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88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00200"/>
            <a:ext cx="65532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5138" y="3878263"/>
            <a:ext cx="190500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Integrated Green Smart Systems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66800"/>
            <a:ext cx="7797800" cy="5346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6248400"/>
            <a:ext cx="1346200" cy="444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Honda Clarity: H2 Fuel Cell Car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1703388" y="2049463"/>
            <a:ext cx="6983412" cy="4076700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388" y="1743075"/>
            <a:ext cx="6096000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104775" y="647700"/>
            <a:ext cx="8832850" cy="5551488"/>
            <a:chOff x="72" y="408"/>
            <a:chExt cx="6027" cy="3497"/>
          </a:xfrm>
        </p:grpSpPr>
        <p:sp>
          <p:nvSpPr>
            <p:cNvPr id="66563" name="Rectangle 75"/>
            <p:cNvSpPr>
              <a:spLocks noChangeArrowheads="1"/>
            </p:cNvSpPr>
            <p:nvPr/>
          </p:nvSpPr>
          <p:spPr bwMode="auto">
            <a:xfrm>
              <a:off x="72" y="3750"/>
              <a:ext cx="513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000">
                  <a:latin typeface="Arial Rounded MT Bold" pitchFamily="1" charset="0"/>
                  <a:ea typeface="HGPｺﾞｼｯｸE" pitchFamily="50" charset="-128"/>
                  <a:cs typeface="HGPｺﾞｼｯｸE" pitchFamily="50" charset="-128"/>
                </a:rPr>
                <a:t>*  </a:t>
              </a:r>
              <a:r>
                <a:rPr lang="en-US" altLang="ja-JP" sz="1000" b="1">
                  <a:ea typeface="HGPｺﾞｼｯｸE" pitchFamily="50" charset="-128"/>
                  <a:cs typeface="HGPｺﾞｼｯｸE" pitchFamily="50" charset="-128"/>
                </a:rPr>
                <a:t>Precondition: Benefit for FCV users (price/convenience etc.) are secured, and FCVs are widely and smoothly deployed</a:t>
              </a:r>
              <a:endParaRPr lang="ja-JP" altLang="en-US" sz="1000" b="1">
                <a:ea typeface="HGPｺﾞｼｯｸE" pitchFamily="50" charset="-128"/>
                <a:cs typeface="HGPｺﾞｼｯｸE" pitchFamily="50" charset="-128"/>
              </a:endParaRPr>
            </a:p>
          </p:txBody>
        </p:sp>
        <p:sp>
          <p:nvSpPr>
            <p:cNvPr id="66564" name="AutoShape 6"/>
            <p:cNvSpPr>
              <a:spLocks noChangeArrowheads="1"/>
            </p:cNvSpPr>
            <p:nvPr/>
          </p:nvSpPr>
          <p:spPr bwMode="auto">
            <a:xfrm>
              <a:off x="174" y="408"/>
              <a:ext cx="5701" cy="3345"/>
            </a:xfrm>
            <a:prstGeom prst="roundRect">
              <a:avLst>
                <a:gd name="adj" fmla="val 4384"/>
              </a:avLst>
            </a:prstGeom>
            <a:solidFill>
              <a:srgbClr val="99CC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500">
                <a:latin typeface="Times New Roman" pitchFamily="1" charset="0"/>
              </a:endParaRPr>
            </a:p>
          </p:txBody>
        </p:sp>
        <p:sp>
          <p:nvSpPr>
            <p:cNvPr id="66565" name="Rectangle 373"/>
            <p:cNvSpPr>
              <a:spLocks noChangeArrowheads="1"/>
            </p:cNvSpPr>
            <p:nvPr/>
          </p:nvSpPr>
          <p:spPr bwMode="auto">
            <a:xfrm>
              <a:off x="380" y="786"/>
              <a:ext cx="5307" cy="275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400">
                <a:latin typeface="Times New Roman" pitchFamily="1" charset="0"/>
                <a:ea typeface="HG創英角ｺﾞｼｯｸUB" pitchFamily="49" charset="-128"/>
                <a:cs typeface="HG創英角ｺﾞｼｯｸUB" pitchFamily="49" charset="-128"/>
              </a:endParaRPr>
            </a:p>
          </p:txBody>
        </p:sp>
        <p:sp>
          <p:nvSpPr>
            <p:cNvPr id="66566" name="Rectangle 372"/>
            <p:cNvSpPr>
              <a:spLocks noChangeArrowheads="1"/>
            </p:cNvSpPr>
            <p:nvPr/>
          </p:nvSpPr>
          <p:spPr bwMode="auto">
            <a:xfrm>
              <a:off x="379" y="786"/>
              <a:ext cx="1017" cy="582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400">
                <a:latin typeface="Times New Roman" pitchFamily="1" charset="0"/>
                <a:ea typeface="HG創英角ｺﾞｼｯｸUB" pitchFamily="49" charset="-128"/>
                <a:cs typeface="HG創英角ｺﾞｼｯｸUB" pitchFamily="49" charset="-128"/>
              </a:endParaRPr>
            </a:p>
          </p:txBody>
        </p:sp>
        <p:sp>
          <p:nvSpPr>
            <p:cNvPr id="66567" name="Rectangle 374"/>
            <p:cNvSpPr>
              <a:spLocks noChangeArrowheads="1"/>
            </p:cNvSpPr>
            <p:nvPr/>
          </p:nvSpPr>
          <p:spPr bwMode="auto">
            <a:xfrm>
              <a:off x="1367" y="786"/>
              <a:ext cx="1386" cy="579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400">
                <a:latin typeface="Times New Roman" pitchFamily="1" charset="0"/>
                <a:ea typeface="HG創英角ｺﾞｼｯｸUB" pitchFamily="49" charset="-128"/>
                <a:cs typeface="HG創英角ｺﾞｼｯｸUB" pitchFamily="49" charset="-128"/>
              </a:endParaRPr>
            </a:p>
          </p:txBody>
        </p:sp>
        <p:sp>
          <p:nvSpPr>
            <p:cNvPr id="66568" name="Rectangle 375"/>
            <p:cNvSpPr>
              <a:spLocks noChangeArrowheads="1"/>
            </p:cNvSpPr>
            <p:nvPr/>
          </p:nvSpPr>
          <p:spPr bwMode="auto">
            <a:xfrm>
              <a:off x="2695" y="786"/>
              <a:ext cx="1683" cy="581"/>
            </a:xfrm>
            <a:prstGeom prst="rect">
              <a:avLst/>
            </a:prstGeom>
            <a:gradFill rotWithShape="1">
              <a:gsLst>
                <a:gs pos="0">
                  <a:srgbClr val="FFCC66"/>
                </a:gs>
                <a:gs pos="100000">
                  <a:srgbClr val="FF99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400">
                <a:latin typeface="Times New Roman" pitchFamily="1" charset="0"/>
                <a:ea typeface="HG創英角ｺﾞｼｯｸUB" pitchFamily="49" charset="-128"/>
                <a:cs typeface="HG創英角ｺﾞｼｯｸUB" pitchFamily="49" charset="-128"/>
              </a:endParaRPr>
            </a:p>
          </p:txBody>
        </p:sp>
        <p:sp>
          <p:nvSpPr>
            <p:cNvPr id="66569" name="Rectangle 376"/>
            <p:cNvSpPr>
              <a:spLocks noChangeArrowheads="1"/>
            </p:cNvSpPr>
            <p:nvPr/>
          </p:nvSpPr>
          <p:spPr bwMode="auto">
            <a:xfrm>
              <a:off x="4358" y="786"/>
              <a:ext cx="1329" cy="580"/>
            </a:xfrm>
            <a:prstGeom prst="rect">
              <a:avLst/>
            </a:prstGeom>
            <a:solidFill>
              <a:srgbClr val="FF99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400">
                <a:latin typeface="Times New Roman" pitchFamily="1" charset="0"/>
                <a:ea typeface="HG創英角ｺﾞｼｯｸUB" pitchFamily="49" charset="-128"/>
                <a:cs typeface="HG創英角ｺﾞｼｯｸUB" pitchFamily="49" charset="-128"/>
              </a:endParaRPr>
            </a:p>
          </p:txBody>
        </p:sp>
        <p:sp>
          <p:nvSpPr>
            <p:cNvPr id="66570" name="Freeform 8"/>
            <p:cNvSpPr>
              <a:spLocks/>
            </p:cNvSpPr>
            <p:nvPr/>
          </p:nvSpPr>
          <p:spPr bwMode="auto">
            <a:xfrm>
              <a:off x="2688" y="2538"/>
              <a:ext cx="1672" cy="904"/>
            </a:xfrm>
            <a:custGeom>
              <a:avLst/>
              <a:gdLst>
                <a:gd name="T0" fmla="*/ 2147482509 w 1672"/>
                <a:gd name="T1" fmla="*/ 2147482556 h 904"/>
                <a:gd name="T2" fmla="*/ 2147482509 w 1672"/>
                <a:gd name="T3" fmla="*/ 2147482556 h 904"/>
                <a:gd name="T4" fmla="*/ 2147482509 w 1672"/>
                <a:gd name="T5" fmla="*/ 2147482556 h 904"/>
                <a:gd name="T6" fmla="*/ 2147482509 w 1672"/>
                <a:gd name="T7" fmla="*/ 2147482556 h 904"/>
                <a:gd name="T8" fmla="*/ 2147482509 w 1672"/>
                <a:gd name="T9" fmla="*/ 2147482556 h 904"/>
                <a:gd name="T10" fmla="*/ 2147482509 w 1672"/>
                <a:gd name="T11" fmla="*/ 2147482556 h 904"/>
                <a:gd name="T12" fmla="*/ 2147482509 w 1672"/>
                <a:gd name="T13" fmla="*/ 2147482556 h 904"/>
                <a:gd name="T14" fmla="*/ 2147482509 w 1672"/>
                <a:gd name="T15" fmla="*/ 2147482556 h 904"/>
                <a:gd name="T16" fmla="*/ 2147482509 w 1672"/>
                <a:gd name="T17" fmla="*/ 0 h 904"/>
                <a:gd name="T18" fmla="*/ 2147482509 w 1672"/>
                <a:gd name="T19" fmla="*/ 2147482556 h 904"/>
                <a:gd name="T20" fmla="*/ 2147482509 w 1672"/>
                <a:gd name="T21" fmla="*/ 2147482556 h 904"/>
                <a:gd name="T22" fmla="*/ 2147482509 w 1672"/>
                <a:gd name="T23" fmla="*/ 2147482556 h 904"/>
                <a:gd name="T24" fmla="*/ 2147482509 w 1672"/>
                <a:gd name="T25" fmla="*/ 2147482556 h 904"/>
                <a:gd name="T26" fmla="*/ 2147482509 w 1672"/>
                <a:gd name="T27" fmla="*/ 2147482556 h 904"/>
                <a:gd name="T28" fmla="*/ 2147482509 w 1672"/>
                <a:gd name="T29" fmla="*/ 2147482556 h 904"/>
                <a:gd name="T30" fmla="*/ 2147482509 w 1672"/>
                <a:gd name="T31" fmla="*/ 2147482556 h 904"/>
                <a:gd name="T32" fmla="*/ 2147482509 w 1672"/>
                <a:gd name="T33" fmla="*/ 2147482556 h 904"/>
                <a:gd name="T34" fmla="*/ 2147482509 w 1672"/>
                <a:gd name="T35" fmla="*/ 2147482556 h 904"/>
                <a:gd name="T36" fmla="*/ 2147482509 w 1672"/>
                <a:gd name="T37" fmla="*/ 2147482556 h 904"/>
                <a:gd name="T38" fmla="*/ 2147482509 w 1672"/>
                <a:gd name="T39" fmla="*/ 2147482556 h 904"/>
                <a:gd name="T40" fmla="*/ 2147482509 w 1672"/>
                <a:gd name="T41" fmla="*/ 2147482556 h 904"/>
                <a:gd name="T42" fmla="*/ 2147482509 w 1672"/>
                <a:gd name="T43" fmla="*/ 2147482556 h 904"/>
                <a:gd name="T44" fmla="*/ 2147482509 w 1672"/>
                <a:gd name="T45" fmla="*/ 2147482556 h 904"/>
                <a:gd name="T46" fmla="*/ 2147482509 w 1672"/>
                <a:gd name="T47" fmla="*/ 2147482556 h 904"/>
                <a:gd name="T48" fmla="*/ 0 w 1672"/>
                <a:gd name="T49" fmla="*/ 2147482556 h 904"/>
                <a:gd name="T50" fmla="*/ 2147482509 w 1672"/>
                <a:gd name="T51" fmla="*/ 2147482556 h 9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72"/>
                <a:gd name="T79" fmla="*/ 0 h 904"/>
                <a:gd name="T80" fmla="*/ 1672 w 1672"/>
                <a:gd name="T81" fmla="*/ 904 h 9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72" h="904">
                  <a:moveTo>
                    <a:pt x="4" y="840"/>
                  </a:moveTo>
                  <a:lnTo>
                    <a:pt x="72" y="840"/>
                  </a:lnTo>
                  <a:lnTo>
                    <a:pt x="136" y="820"/>
                  </a:lnTo>
                  <a:lnTo>
                    <a:pt x="192" y="784"/>
                  </a:lnTo>
                  <a:lnTo>
                    <a:pt x="268" y="732"/>
                  </a:lnTo>
                  <a:lnTo>
                    <a:pt x="400" y="636"/>
                  </a:lnTo>
                  <a:lnTo>
                    <a:pt x="644" y="456"/>
                  </a:lnTo>
                  <a:lnTo>
                    <a:pt x="672" y="436"/>
                  </a:lnTo>
                  <a:lnTo>
                    <a:pt x="1668" y="0"/>
                  </a:lnTo>
                  <a:lnTo>
                    <a:pt x="1672" y="56"/>
                  </a:lnTo>
                  <a:lnTo>
                    <a:pt x="1448" y="316"/>
                  </a:lnTo>
                  <a:lnTo>
                    <a:pt x="1400" y="364"/>
                  </a:lnTo>
                  <a:lnTo>
                    <a:pt x="1360" y="404"/>
                  </a:lnTo>
                  <a:lnTo>
                    <a:pt x="1328" y="436"/>
                  </a:lnTo>
                  <a:lnTo>
                    <a:pt x="1280" y="472"/>
                  </a:lnTo>
                  <a:lnTo>
                    <a:pt x="1220" y="524"/>
                  </a:lnTo>
                  <a:lnTo>
                    <a:pt x="1200" y="544"/>
                  </a:lnTo>
                  <a:lnTo>
                    <a:pt x="1152" y="580"/>
                  </a:lnTo>
                  <a:lnTo>
                    <a:pt x="1084" y="624"/>
                  </a:lnTo>
                  <a:lnTo>
                    <a:pt x="1016" y="656"/>
                  </a:lnTo>
                  <a:lnTo>
                    <a:pt x="916" y="688"/>
                  </a:lnTo>
                  <a:lnTo>
                    <a:pt x="832" y="716"/>
                  </a:lnTo>
                  <a:lnTo>
                    <a:pt x="736" y="744"/>
                  </a:lnTo>
                  <a:lnTo>
                    <a:pt x="628" y="768"/>
                  </a:lnTo>
                  <a:lnTo>
                    <a:pt x="0" y="904"/>
                  </a:lnTo>
                  <a:lnTo>
                    <a:pt x="4" y="840"/>
                  </a:lnTo>
                  <a:close/>
                </a:path>
              </a:pathLst>
            </a:custGeom>
            <a:solidFill>
              <a:srgbClr val="FF996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71" name="Line 10"/>
            <p:cNvSpPr>
              <a:spLocks noChangeShapeType="1"/>
            </p:cNvSpPr>
            <p:nvPr/>
          </p:nvSpPr>
          <p:spPr bwMode="auto">
            <a:xfrm>
              <a:off x="175" y="727"/>
              <a:ext cx="5696" cy="0"/>
            </a:xfrm>
            <a:prstGeom prst="line">
              <a:avLst/>
            </a:prstGeom>
            <a:noFill/>
            <a:ln w="19050">
              <a:solidFill>
                <a:srgbClr val="33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72" name="Line 24"/>
            <p:cNvSpPr>
              <a:spLocks noChangeShapeType="1"/>
            </p:cNvSpPr>
            <p:nvPr/>
          </p:nvSpPr>
          <p:spPr bwMode="auto">
            <a:xfrm>
              <a:off x="1370" y="780"/>
              <a:ext cx="0" cy="2754"/>
            </a:xfrm>
            <a:prstGeom prst="line">
              <a:avLst/>
            </a:prstGeom>
            <a:noFill/>
            <a:ln w="25400">
              <a:solidFill>
                <a:srgbClr val="292929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73" name="Line 25"/>
            <p:cNvSpPr>
              <a:spLocks noChangeShapeType="1"/>
            </p:cNvSpPr>
            <p:nvPr/>
          </p:nvSpPr>
          <p:spPr bwMode="auto">
            <a:xfrm>
              <a:off x="4366" y="788"/>
              <a:ext cx="0" cy="2742"/>
            </a:xfrm>
            <a:prstGeom prst="line">
              <a:avLst/>
            </a:prstGeom>
            <a:noFill/>
            <a:ln w="25400">
              <a:solidFill>
                <a:srgbClr val="292929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74" name="Line 26"/>
            <p:cNvSpPr>
              <a:spLocks noChangeShapeType="1"/>
            </p:cNvSpPr>
            <p:nvPr/>
          </p:nvSpPr>
          <p:spPr bwMode="auto">
            <a:xfrm>
              <a:off x="2695" y="789"/>
              <a:ext cx="0" cy="2735"/>
            </a:xfrm>
            <a:prstGeom prst="line">
              <a:avLst/>
            </a:prstGeom>
            <a:noFill/>
            <a:ln w="25400">
              <a:solidFill>
                <a:srgbClr val="292929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75" name="Line 27"/>
            <p:cNvSpPr>
              <a:spLocks noChangeShapeType="1"/>
            </p:cNvSpPr>
            <p:nvPr/>
          </p:nvSpPr>
          <p:spPr bwMode="auto">
            <a:xfrm>
              <a:off x="3527" y="1361"/>
              <a:ext cx="0" cy="2167"/>
            </a:xfrm>
            <a:prstGeom prst="line">
              <a:avLst/>
            </a:prstGeom>
            <a:noFill/>
            <a:ln w="25400">
              <a:solidFill>
                <a:srgbClr val="292929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76" name="Text Box 28"/>
            <p:cNvSpPr txBox="1">
              <a:spLocks noChangeArrowheads="1"/>
            </p:cNvSpPr>
            <p:nvPr/>
          </p:nvSpPr>
          <p:spPr bwMode="auto">
            <a:xfrm>
              <a:off x="1016" y="1223"/>
              <a:ext cx="70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200" b="1">
                  <a:latin typeface="Arial Rounded MT Bold" pitchFamily="1" charset="0"/>
                </a:rPr>
                <a:t>2010   2011</a:t>
              </a:r>
            </a:p>
          </p:txBody>
        </p:sp>
        <p:sp>
          <p:nvSpPr>
            <p:cNvPr id="66577" name="Text Box 29"/>
            <p:cNvSpPr txBox="1">
              <a:spLocks noChangeArrowheads="1"/>
            </p:cNvSpPr>
            <p:nvPr/>
          </p:nvSpPr>
          <p:spPr bwMode="auto">
            <a:xfrm>
              <a:off x="4010" y="1223"/>
              <a:ext cx="71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200" b="1">
                  <a:latin typeface="Arial Rounded MT Bold" pitchFamily="1" charset="0"/>
                </a:rPr>
                <a:t>2025   2026</a:t>
              </a:r>
            </a:p>
          </p:txBody>
        </p:sp>
        <p:sp>
          <p:nvSpPr>
            <p:cNvPr id="66578" name="Text Box 30"/>
            <p:cNvSpPr txBox="1">
              <a:spLocks noChangeArrowheads="1"/>
            </p:cNvSpPr>
            <p:nvPr/>
          </p:nvSpPr>
          <p:spPr bwMode="auto">
            <a:xfrm>
              <a:off x="2342" y="1223"/>
              <a:ext cx="71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200" b="1">
                  <a:latin typeface="Arial Rounded MT Bold" pitchFamily="1" charset="0"/>
                </a:rPr>
                <a:t>2015   2016</a:t>
              </a:r>
            </a:p>
          </p:txBody>
        </p:sp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381" y="963"/>
              <a:ext cx="5368" cy="2539"/>
              <a:chOff x="413" y="941"/>
              <a:chExt cx="5368" cy="2539"/>
            </a:xfrm>
          </p:grpSpPr>
          <p:sp>
            <p:nvSpPr>
              <p:cNvPr id="66620" name="Line 32"/>
              <p:cNvSpPr>
                <a:spLocks noChangeShapeType="1"/>
              </p:cNvSpPr>
              <p:nvPr/>
            </p:nvSpPr>
            <p:spPr bwMode="auto">
              <a:xfrm>
                <a:off x="413" y="3480"/>
                <a:ext cx="1776" cy="0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21" name="Line 33"/>
              <p:cNvSpPr>
                <a:spLocks noChangeShapeType="1"/>
              </p:cNvSpPr>
              <p:nvPr/>
            </p:nvSpPr>
            <p:spPr bwMode="auto">
              <a:xfrm flipV="1">
                <a:off x="2189" y="3425"/>
                <a:ext cx="530" cy="55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22" name="Line 34"/>
              <p:cNvSpPr>
                <a:spLocks noChangeShapeType="1"/>
              </p:cNvSpPr>
              <p:nvPr/>
            </p:nvSpPr>
            <p:spPr bwMode="auto">
              <a:xfrm flipV="1">
                <a:off x="2715" y="3270"/>
                <a:ext cx="710" cy="156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23" name="Line 35"/>
              <p:cNvSpPr>
                <a:spLocks noChangeShapeType="1"/>
              </p:cNvSpPr>
              <p:nvPr/>
            </p:nvSpPr>
            <p:spPr bwMode="auto">
              <a:xfrm flipV="1">
                <a:off x="4177" y="941"/>
                <a:ext cx="1604" cy="1878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24" name="Freeform 36"/>
              <p:cNvSpPr>
                <a:spLocks/>
              </p:cNvSpPr>
              <p:nvPr/>
            </p:nvSpPr>
            <p:spPr bwMode="auto">
              <a:xfrm>
                <a:off x="3425" y="2810"/>
                <a:ext cx="761" cy="461"/>
              </a:xfrm>
              <a:custGeom>
                <a:avLst/>
                <a:gdLst>
                  <a:gd name="T0" fmla="*/ 0 w 531"/>
                  <a:gd name="T1" fmla="*/ 2147483647 h 291"/>
                  <a:gd name="T2" fmla="*/ 2147483647 w 531"/>
                  <a:gd name="T3" fmla="*/ 2147483647 h 291"/>
                  <a:gd name="T4" fmla="*/ 2147483647 w 531"/>
                  <a:gd name="T5" fmla="*/ 2147483647 h 291"/>
                  <a:gd name="T6" fmla="*/ 2147483647 w 531"/>
                  <a:gd name="T7" fmla="*/ 2147483647 h 291"/>
                  <a:gd name="T8" fmla="*/ 2147483647 w 531"/>
                  <a:gd name="T9" fmla="*/ 0 h 2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1"/>
                  <a:gd name="T16" fmla="*/ 0 h 291"/>
                  <a:gd name="T17" fmla="*/ 531 w 531"/>
                  <a:gd name="T18" fmla="*/ 291 h 2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1" h="291">
                    <a:moveTo>
                      <a:pt x="0" y="291"/>
                    </a:moveTo>
                    <a:cubicBezTo>
                      <a:pt x="51" y="278"/>
                      <a:pt x="102" y="266"/>
                      <a:pt x="149" y="251"/>
                    </a:cubicBezTo>
                    <a:cubicBezTo>
                      <a:pt x="196" y="236"/>
                      <a:pt x="236" y="224"/>
                      <a:pt x="280" y="200"/>
                    </a:cubicBezTo>
                    <a:cubicBezTo>
                      <a:pt x="324" y="176"/>
                      <a:pt x="369" y="142"/>
                      <a:pt x="411" y="109"/>
                    </a:cubicBezTo>
                    <a:cubicBezTo>
                      <a:pt x="453" y="76"/>
                      <a:pt x="511" y="18"/>
                      <a:pt x="531" y="0"/>
                    </a:cubicBezTo>
                  </a:path>
                </a:pathLst>
              </a:cu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6580" name="テキスト ボックス 13"/>
            <p:cNvSpPr>
              <a:spLocks noChangeArrowheads="1"/>
            </p:cNvSpPr>
            <p:nvPr/>
          </p:nvSpPr>
          <p:spPr bwMode="auto">
            <a:xfrm>
              <a:off x="389" y="1379"/>
              <a:ext cx="2286" cy="376"/>
            </a:xfrm>
            <a:prstGeom prst="homePlate">
              <a:avLst>
                <a:gd name="adj" fmla="val 54043"/>
              </a:avLst>
            </a:prstGeom>
            <a:gradFill rotWithShape="1">
              <a:gsLst>
                <a:gs pos="0">
                  <a:srgbClr val="CCCCFF"/>
                </a:gs>
                <a:gs pos="100000">
                  <a:srgbClr val="99FF33"/>
                </a:gs>
              </a:gsLst>
              <a:lin ang="0" scaled="1"/>
            </a:gradFill>
            <a:ln w="2857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Arial" pitchFamily="1" charset="0"/>
                <a:buChar char="•"/>
              </a:pPr>
              <a:r>
                <a:rPr lang="en-US" altLang="ja-JP" sz="1100" b="1">
                  <a:ea typeface="HG丸ｺﾞｼｯｸM-PRO" pitchFamily="50" charset="-128"/>
                  <a:cs typeface="HG丸ｺﾞｼｯｸM-PRO" pitchFamily="50" charset="-128"/>
                </a:rPr>
                <a:t>Solving technical issues and promotion of review regulations </a:t>
              </a:r>
              <a:r>
                <a:rPr lang="en-US" altLang="ja-JP" sz="1100" b="1">
                  <a:ea typeface="Arial" pitchFamily="1" charset="0"/>
                  <a:cs typeface="Arial" pitchFamily="1" charset="0"/>
                </a:rPr>
                <a:t>(Verifying &amp; reviewing development progress as needed)</a:t>
              </a:r>
            </a:p>
          </p:txBody>
        </p:sp>
        <p:sp>
          <p:nvSpPr>
            <p:cNvPr id="66581" name="テキスト ボックス 13"/>
            <p:cNvSpPr>
              <a:spLocks noChangeArrowheads="1"/>
            </p:cNvSpPr>
            <p:nvPr/>
          </p:nvSpPr>
          <p:spPr bwMode="auto">
            <a:xfrm>
              <a:off x="1389" y="1771"/>
              <a:ext cx="1288" cy="482"/>
            </a:xfrm>
            <a:prstGeom prst="homePlate">
              <a:avLst>
                <a:gd name="adj" fmla="val 28924"/>
              </a:avLst>
            </a:prstGeom>
            <a:solidFill>
              <a:srgbClr val="99FF33"/>
            </a:solidFill>
            <a:ln w="2857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Arial" pitchFamily="1" charset="0"/>
                <a:buChar char="•"/>
              </a:pPr>
              <a:r>
                <a:rPr lang="en-US" altLang="ja-JP" sz="1100" b="1">
                  <a:ea typeface="HG丸ｺﾞｼｯｸM-PRO" pitchFamily="50" charset="-128"/>
                  <a:cs typeface="HG丸ｺﾞｼｯｸM-PRO" pitchFamily="50" charset="-128"/>
                </a:rPr>
                <a:t>Verifying utility of FCVs and H</a:t>
              </a:r>
              <a:r>
                <a:rPr lang="en-US" altLang="ja-JP" sz="900" b="1">
                  <a:ea typeface="HG丸ｺﾞｼｯｸM-PRO" pitchFamily="50" charset="-128"/>
                  <a:cs typeface="HG丸ｺﾞｼｯｸM-PRO" pitchFamily="50" charset="-128"/>
                </a:rPr>
                <a:t>2</a:t>
              </a:r>
              <a:r>
                <a:rPr lang="en-US" altLang="ja-JP" sz="1100" b="1">
                  <a:ea typeface="HG丸ｺﾞｼｯｸM-PRO" pitchFamily="50" charset="-128"/>
                  <a:cs typeface="HG丸ｺﾞｼｯｸM-PRO" pitchFamily="50" charset="-128"/>
                </a:rPr>
                <a:t> stations</a:t>
              </a:r>
            </a:p>
            <a:p>
              <a:r>
                <a:rPr lang="en-US" altLang="ja-JP" sz="1100" b="1">
                  <a:ea typeface="HG丸ｺﾞｼｯｸM-PRO" pitchFamily="50" charset="-128"/>
                  <a:cs typeface="HG丸ｺﾞｼｯｸM-PRO" pitchFamily="50" charset="-128"/>
                </a:rPr>
                <a:t>from socio-economic</a:t>
              </a:r>
            </a:p>
            <a:p>
              <a:r>
                <a:rPr lang="en-US" altLang="ja-JP" sz="1100" b="1">
                  <a:ea typeface="HG丸ｺﾞｼｯｸM-PRO" pitchFamily="50" charset="-128"/>
                  <a:cs typeface="HG丸ｺﾞｼｯｸM-PRO" pitchFamily="50" charset="-128"/>
                </a:rPr>
                <a:t>viewpoint</a:t>
              </a:r>
            </a:p>
          </p:txBody>
        </p:sp>
        <p:sp>
          <p:nvSpPr>
            <p:cNvPr id="66582" name="AutoShape 46"/>
            <p:cNvSpPr>
              <a:spLocks noChangeArrowheads="1"/>
            </p:cNvSpPr>
            <p:nvPr/>
          </p:nvSpPr>
          <p:spPr bwMode="auto">
            <a:xfrm>
              <a:off x="2363" y="3602"/>
              <a:ext cx="262" cy="107"/>
            </a:xfrm>
            <a:prstGeom prst="rightArrow">
              <a:avLst>
                <a:gd name="adj1" fmla="val 49537"/>
                <a:gd name="adj2" fmla="val 118689"/>
              </a:avLst>
            </a:prstGeom>
            <a:solidFill>
              <a:srgbClr val="29292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500">
                <a:latin typeface="Times New Roman" pitchFamily="1" charset="0"/>
              </a:endParaRPr>
            </a:p>
          </p:txBody>
        </p:sp>
        <p:sp>
          <p:nvSpPr>
            <p:cNvPr id="66583" name="Text Box 47"/>
            <p:cNvSpPr txBox="1">
              <a:spLocks noChangeArrowheads="1"/>
            </p:cNvSpPr>
            <p:nvPr/>
          </p:nvSpPr>
          <p:spPr bwMode="auto">
            <a:xfrm>
              <a:off x="1992" y="3545"/>
              <a:ext cx="40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>
                  <a:latin typeface="Arial Rounded MT Bold" pitchFamily="1" charset="0"/>
                  <a:ea typeface="HGP創英角ｺﾞｼｯｸUB" pitchFamily="50" charset="-128"/>
                  <a:cs typeface="HGP創英角ｺﾞｼｯｸUB" pitchFamily="50" charset="-128"/>
                </a:rPr>
                <a:t>Year</a:t>
              </a:r>
            </a:p>
          </p:txBody>
        </p:sp>
        <p:sp>
          <p:nvSpPr>
            <p:cNvPr id="66584" name="AutoShape 50"/>
            <p:cNvSpPr>
              <a:spLocks noChangeArrowheads="1"/>
            </p:cNvSpPr>
            <p:nvPr/>
          </p:nvSpPr>
          <p:spPr bwMode="auto">
            <a:xfrm rot="-5400000">
              <a:off x="139" y="2424"/>
              <a:ext cx="262" cy="107"/>
            </a:xfrm>
            <a:prstGeom prst="rightArrow">
              <a:avLst>
                <a:gd name="adj1" fmla="val 49537"/>
                <a:gd name="adj2" fmla="val 118689"/>
              </a:avLst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endParaRPr lang="ja-JP" altLang="en-US" sz="1500">
                <a:latin typeface="Times New Roman" pitchFamily="1" charset="0"/>
              </a:endParaRPr>
            </a:p>
          </p:txBody>
        </p:sp>
        <p:sp>
          <p:nvSpPr>
            <p:cNvPr id="66585" name="AutoShape 53"/>
            <p:cNvSpPr>
              <a:spLocks noChangeArrowheads="1"/>
            </p:cNvSpPr>
            <p:nvPr/>
          </p:nvSpPr>
          <p:spPr bwMode="auto">
            <a:xfrm rot="-5400000">
              <a:off x="139" y="982"/>
              <a:ext cx="262" cy="107"/>
            </a:xfrm>
            <a:prstGeom prst="rightArrow">
              <a:avLst>
                <a:gd name="adj1" fmla="val 49537"/>
                <a:gd name="adj2" fmla="val 118689"/>
              </a:avLst>
            </a:prstGeom>
            <a:solidFill>
              <a:srgbClr val="FF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endParaRPr lang="ja-JP" altLang="en-US" sz="1500">
                <a:latin typeface="Times New Roman" pitchFamily="1" charset="0"/>
              </a:endParaRPr>
            </a:p>
          </p:txBody>
        </p:sp>
        <p:sp>
          <p:nvSpPr>
            <p:cNvPr id="66586" name="Text Box 57"/>
            <p:cNvSpPr txBox="1">
              <a:spLocks noChangeArrowheads="1"/>
            </p:cNvSpPr>
            <p:nvPr/>
          </p:nvSpPr>
          <p:spPr bwMode="auto">
            <a:xfrm>
              <a:off x="2796" y="3518"/>
              <a:ext cx="3154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000" b="1">
                  <a:solidFill>
                    <a:schemeClr val="bg1"/>
                  </a:solidFill>
                  <a:latin typeface="Arial Narrow" pitchFamily="1" charset="0"/>
                  <a:ea typeface="HGPｺﾞｼｯｸE" pitchFamily="50" charset="-128"/>
                  <a:cs typeface="HGPｺﾞｼｯｸE" pitchFamily="50" charset="-128"/>
                </a:rPr>
                <a:t>Note: Vertical axis indicates the relative scale between vehicle number &amp; station number.</a:t>
              </a:r>
            </a:p>
          </p:txBody>
        </p:sp>
        <p:grpSp>
          <p:nvGrpSpPr>
            <p:cNvPr id="4" name="Group 58"/>
            <p:cNvGrpSpPr>
              <a:grpSpLocks/>
            </p:cNvGrpSpPr>
            <p:nvPr/>
          </p:nvGrpSpPr>
          <p:grpSpPr bwMode="auto">
            <a:xfrm>
              <a:off x="380" y="940"/>
              <a:ext cx="5346" cy="2494"/>
              <a:chOff x="412" y="918"/>
              <a:chExt cx="5346" cy="2494"/>
            </a:xfrm>
          </p:grpSpPr>
          <p:sp>
            <p:nvSpPr>
              <p:cNvPr id="66613" name="Line 59"/>
              <p:cNvSpPr>
                <a:spLocks noChangeShapeType="1"/>
              </p:cNvSpPr>
              <p:nvPr/>
            </p:nvSpPr>
            <p:spPr bwMode="auto">
              <a:xfrm>
                <a:off x="412" y="3412"/>
                <a:ext cx="150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4" name="Line 60"/>
              <p:cNvSpPr>
                <a:spLocks noChangeShapeType="1"/>
              </p:cNvSpPr>
              <p:nvPr/>
            </p:nvSpPr>
            <p:spPr bwMode="auto">
              <a:xfrm rot="19773312" flipV="1">
                <a:off x="2950" y="3072"/>
                <a:ext cx="485" cy="5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5" name="Line 61"/>
              <p:cNvSpPr>
                <a:spLocks noChangeShapeType="1"/>
              </p:cNvSpPr>
              <p:nvPr/>
            </p:nvSpPr>
            <p:spPr bwMode="auto">
              <a:xfrm flipV="1">
                <a:off x="3383" y="2508"/>
                <a:ext cx="1026" cy="4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6" name="Freeform 62"/>
              <p:cNvSpPr>
                <a:spLocks/>
              </p:cNvSpPr>
              <p:nvPr/>
            </p:nvSpPr>
            <p:spPr bwMode="auto">
              <a:xfrm>
                <a:off x="2723" y="3241"/>
                <a:ext cx="277" cy="118"/>
              </a:xfrm>
              <a:custGeom>
                <a:avLst/>
                <a:gdLst>
                  <a:gd name="T0" fmla="*/ 0 w 485"/>
                  <a:gd name="T1" fmla="*/ 51 h 120"/>
                  <a:gd name="T2" fmla="*/ 1 w 485"/>
                  <a:gd name="T3" fmla="*/ 45 h 120"/>
                  <a:gd name="T4" fmla="*/ 1 w 485"/>
                  <a:gd name="T5" fmla="*/ 30 h 120"/>
                  <a:gd name="T6" fmla="*/ 1 w 485"/>
                  <a:gd name="T7" fmla="*/ 0 h 1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5"/>
                  <a:gd name="T13" fmla="*/ 0 h 120"/>
                  <a:gd name="T14" fmla="*/ 485 w 485"/>
                  <a:gd name="T15" fmla="*/ 120 h 1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5" h="120">
                    <a:moveTo>
                      <a:pt x="0" y="120"/>
                    </a:moveTo>
                    <a:cubicBezTo>
                      <a:pt x="59" y="118"/>
                      <a:pt x="119" y="117"/>
                      <a:pt x="172" y="108"/>
                    </a:cubicBezTo>
                    <a:cubicBezTo>
                      <a:pt x="225" y="99"/>
                      <a:pt x="268" y="86"/>
                      <a:pt x="320" y="68"/>
                    </a:cubicBezTo>
                    <a:cubicBezTo>
                      <a:pt x="372" y="50"/>
                      <a:pt x="428" y="25"/>
                      <a:pt x="485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7" name="Line 63"/>
              <p:cNvSpPr>
                <a:spLocks noChangeShapeType="1"/>
              </p:cNvSpPr>
              <p:nvPr/>
            </p:nvSpPr>
            <p:spPr bwMode="auto">
              <a:xfrm flipV="1">
                <a:off x="4405" y="918"/>
                <a:ext cx="1353" cy="159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8" name="Line 64"/>
              <p:cNvSpPr>
                <a:spLocks noChangeShapeType="1"/>
              </p:cNvSpPr>
              <p:nvPr/>
            </p:nvSpPr>
            <p:spPr bwMode="auto">
              <a:xfrm flipV="1">
                <a:off x="1903" y="3361"/>
                <a:ext cx="302" cy="5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9" name="Line 65"/>
              <p:cNvSpPr>
                <a:spLocks noChangeShapeType="1"/>
              </p:cNvSpPr>
              <p:nvPr/>
            </p:nvSpPr>
            <p:spPr bwMode="auto">
              <a:xfrm>
                <a:off x="2204" y="3360"/>
                <a:ext cx="52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6588" name="Text Box 69"/>
            <p:cNvSpPr txBox="1">
              <a:spLocks noChangeArrowheads="1"/>
            </p:cNvSpPr>
            <p:nvPr/>
          </p:nvSpPr>
          <p:spPr bwMode="auto">
            <a:xfrm>
              <a:off x="4399" y="1391"/>
              <a:ext cx="1511" cy="407"/>
            </a:xfrm>
            <a:prstGeom prst="rect">
              <a:avLst/>
            </a:prstGeom>
            <a:solidFill>
              <a:schemeClr val="bg1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>
                  <a:ea typeface="HG丸ｺﾞｼｯｸM-PRO" pitchFamily="50" charset="-128"/>
                  <a:cs typeface="HG丸ｺﾞｼｯｸM-PRO" pitchFamily="50" charset="-128"/>
                </a:rPr>
                <a:t>Contribute to diversity of</a:t>
              </a:r>
            </a:p>
            <a:p>
              <a:r>
                <a:rPr lang="en-US" altLang="ja-JP" sz="1200" b="1">
                  <a:ea typeface="HG丸ｺﾞｼｯｸM-PRO" pitchFamily="50" charset="-128"/>
                  <a:cs typeface="HG丸ｺﾞｼｯｸM-PRO" pitchFamily="50" charset="-128"/>
                </a:rPr>
                <a:t>energy sources and </a:t>
              </a:r>
            </a:p>
            <a:p>
              <a:r>
                <a:rPr lang="en-US" altLang="ja-JP" sz="1200" b="1">
                  <a:ea typeface="HG丸ｺﾞｼｯｸM-PRO" pitchFamily="50" charset="-128"/>
                  <a:cs typeface="HG丸ｺﾞｼｯｸM-PRO" pitchFamily="50" charset="-128"/>
                </a:rPr>
                <a:t>reduction of CO</a:t>
              </a:r>
              <a:r>
                <a:rPr lang="en-US" altLang="ja-JP" sz="1000" b="1">
                  <a:ea typeface="HG丸ｺﾞｼｯｸM-PRO" pitchFamily="50" charset="-128"/>
                  <a:cs typeface="HG丸ｺﾞｼｯｸM-PRO" pitchFamily="50" charset="-128"/>
                </a:rPr>
                <a:t>2</a:t>
              </a:r>
              <a:r>
                <a:rPr lang="en-US" altLang="ja-JP" sz="1200" b="1">
                  <a:ea typeface="HG丸ｺﾞｼｯｸM-PRO" pitchFamily="50" charset="-128"/>
                  <a:cs typeface="HG丸ｺﾞｼｯｸM-PRO" pitchFamily="50" charset="-128"/>
                </a:rPr>
                <a:t> emissions</a:t>
              </a:r>
            </a:p>
          </p:txBody>
        </p:sp>
        <p:sp>
          <p:nvSpPr>
            <p:cNvPr id="66589" name="Text Box 15"/>
            <p:cNvSpPr txBox="1">
              <a:spLocks noChangeArrowheads="1"/>
            </p:cNvSpPr>
            <p:nvPr/>
          </p:nvSpPr>
          <p:spPr bwMode="auto">
            <a:xfrm>
              <a:off x="471" y="780"/>
              <a:ext cx="809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200" b="1">
                  <a:latin typeface="Arial Black" pitchFamily="1" charset="0"/>
                  <a:ea typeface="明朝" charset="-128"/>
                  <a:cs typeface="明朝" charset="-128"/>
                </a:rPr>
                <a:t>Phase 1</a:t>
              </a:r>
            </a:p>
            <a:p>
              <a:pPr algn="ctr"/>
              <a:r>
                <a:rPr lang="en-US" altLang="ja-JP" sz="1200">
                  <a:ea typeface="明朝" charset="-128"/>
                  <a:cs typeface="明朝" charset="-128"/>
                </a:rPr>
                <a:t>Technology</a:t>
              </a:r>
            </a:p>
            <a:p>
              <a:pPr algn="ctr"/>
              <a:r>
                <a:rPr lang="en-US" altLang="ja-JP" sz="1200">
                  <a:ea typeface="明朝" charset="-128"/>
                  <a:cs typeface="明朝" charset="-128"/>
                </a:rPr>
                <a:t>Demonstration</a:t>
              </a:r>
            </a:p>
            <a:p>
              <a:pPr algn="ctr"/>
              <a:r>
                <a:rPr lang="en-US" altLang="ja-JP" sz="1200">
                  <a:latin typeface="Arial Narrow" pitchFamily="1" charset="0"/>
                  <a:ea typeface="明朝" charset="-128"/>
                  <a:cs typeface="明朝" charset="-128"/>
                </a:rPr>
                <a:t>【JHFC-2】</a:t>
              </a:r>
              <a:endParaRPr lang="en-US" altLang="ja-JP"/>
            </a:p>
          </p:txBody>
        </p:sp>
        <p:sp>
          <p:nvSpPr>
            <p:cNvPr id="66590" name="Text Box 16"/>
            <p:cNvSpPr txBox="1">
              <a:spLocks noChangeArrowheads="1"/>
            </p:cNvSpPr>
            <p:nvPr/>
          </p:nvSpPr>
          <p:spPr bwMode="auto">
            <a:xfrm>
              <a:off x="1479" y="780"/>
              <a:ext cx="1107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200">
                  <a:latin typeface="Arial Black" pitchFamily="1" charset="0"/>
                  <a:ea typeface="HG創英角ｺﾞｼｯｸUB" pitchFamily="49" charset="-128"/>
                  <a:cs typeface="HG創英角ｺﾞｼｯｸUB" pitchFamily="49" charset="-128"/>
                </a:rPr>
                <a:t>Phase 2</a:t>
              </a:r>
            </a:p>
            <a:p>
              <a:pPr algn="ctr"/>
              <a:r>
                <a:rPr lang="en-US" altLang="ja-JP" sz="1200">
                  <a:ea typeface="HG創英角ｺﾞｼｯｸUB" pitchFamily="49" charset="-128"/>
                  <a:cs typeface="HG創英角ｺﾞｼｯｸUB" pitchFamily="49" charset="-128"/>
                </a:rPr>
                <a:t>Technology &amp; Market</a:t>
              </a:r>
            </a:p>
            <a:p>
              <a:pPr algn="ctr"/>
              <a:r>
                <a:rPr lang="en-US" altLang="ja-JP" sz="1200">
                  <a:ea typeface="HG創英角ｺﾞｼｯｸUB" pitchFamily="49" charset="-128"/>
                  <a:cs typeface="HG創英角ｺﾞｼｯｸUB" pitchFamily="49" charset="-128"/>
                </a:rPr>
                <a:t>Demonstration</a:t>
              </a:r>
            </a:p>
            <a:p>
              <a:pPr algn="ctr"/>
              <a:r>
                <a:rPr lang="en-US" altLang="ja-JP" sz="1200">
                  <a:latin typeface="Arial Narrow" pitchFamily="1" charset="0"/>
                  <a:ea typeface="HGｺﾞｼｯｸE" pitchFamily="49" charset="-128"/>
                  <a:cs typeface="HGｺﾞｼｯｸE" pitchFamily="49" charset="-128"/>
                </a:rPr>
                <a:t>【Post JHFC】</a:t>
              </a:r>
              <a:endParaRPr lang="en-US" altLang="ja-JP"/>
            </a:p>
          </p:txBody>
        </p:sp>
        <p:grpSp>
          <p:nvGrpSpPr>
            <p:cNvPr id="5" name="Group 46"/>
            <p:cNvGrpSpPr>
              <a:grpSpLocks/>
            </p:cNvGrpSpPr>
            <p:nvPr/>
          </p:nvGrpSpPr>
          <p:grpSpPr bwMode="auto">
            <a:xfrm>
              <a:off x="2660" y="780"/>
              <a:ext cx="1787" cy="522"/>
              <a:chOff x="2662" y="770"/>
              <a:chExt cx="1787" cy="522"/>
            </a:xfrm>
          </p:grpSpPr>
          <p:sp>
            <p:nvSpPr>
              <p:cNvPr id="66610" name="Text Box 18"/>
              <p:cNvSpPr txBox="1">
                <a:spLocks noChangeArrowheads="1"/>
              </p:cNvSpPr>
              <p:nvPr/>
            </p:nvSpPr>
            <p:spPr bwMode="auto">
              <a:xfrm>
                <a:off x="2662" y="1118"/>
                <a:ext cx="906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ja-JP" sz="1200">
                    <a:latin typeface="HGｺﾞｼｯｸE" pitchFamily="49" charset="-128"/>
                    <a:ea typeface="HGｺﾞｼｯｸE" pitchFamily="49" charset="-128"/>
                    <a:cs typeface="HGｺﾞｼｯｸE" pitchFamily="49" charset="-128"/>
                  </a:rPr>
                  <a:t>【</a:t>
                </a:r>
                <a:r>
                  <a:rPr lang="en-US" altLang="ja-JP" sz="1200">
                    <a:latin typeface="Arial Narrow" pitchFamily="1" charset="0"/>
                    <a:ea typeface="HGｺﾞｼｯｸE" pitchFamily="49" charset="-128"/>
                    <a:cs typeface="HGｺﾞｼｯｸE" pitchFamily="49" charset="-128"/>
                  </a:rPr>
                  <a:t>Starting Period</a:t>
                </a:r>
                <a:r>
                  <a:rPr lang="en-US" altLang="ja-JP" sz="1200">
                    <a:latin typeface="HGｺﾞｼｯｸE" pitchFamily="49" charset="-128"/>
                    <a:ea typeface="HGｺﾞｼｯｸE" pitchFamily="49" charset="-128"/>
                    <a:cs typeface="HGｺﾞｼｯｸE" pitchFamily="49" charset="-128"/>
                  </a:rPr>
                  <a:t>】</a:t>
                </a:r>
                <a:endParaRPr lang="en-US" altLang="ja-JP"/>
              </a:p>
            </p:txBody>
          </p:sp>
          <p:sp>
            <p:nvSpPr>
              <p:cNvPr id="66611" name="Text Box 19"/>
              <p:cNvSpPr txBox="1">
                <a:spLocks noChangeArrowheads="1"/>
              </p:cNvSpPr>
              <p:nvPr/>
            </p:nvSpPr>
            <p:spPr bwMode="auto">
              <a:xfrm>
                <a:off x="2905" y="770"/>
                <a:ext cx="125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ja-JP" sz="1200">
                    <a:latin typeface="Arial Black" pitchFamily="1" charset="0"/>
                    <a:ea typeface="HG創英角ｺﾞｼｯｸUB" pitchFamily="49" charset="-128"/>
                    <a:cs typeface="HG創英角ｺﾞｼｯｸUB" pitchFamily="49" charset="-128"/>
                  </a:rPr>
                  <a:t>Phase 3</a:t>
                </a:r>
              </a:p>
              <a:p>
                <a:pPr algn="ctr"/>
                <a:r>
                  <a:rPr lang="en-US" altLang="ja-JP" sz="1200">
                    <a:ea typeface="HG創英角ｺﾞｼｯｸUB" pitchFamily="49" charset="-128"/>
                    <a:cs typeface="HG創英角ｺﾞｼｯｸUB" pitchFamily="49" charset="-128"/>
                  </a:rPr>
                  <a:t>Early Commercialization</a:t>
                </a:r>
                <a:endParaRPr lang="en-US" altLang="ja-JP"/>
              </a:p>
            </p:txBody>
          </p:sp>
          <p:sp>
            <p:nvSpPr>
              <p:cNvPr id="66612" name="Text Box 20"/>
              <p:cNvSpPr txBox="1">
                <a:spLocks noChangeArrowheads="1"/>
              </p:cNvSpPr>
              <p:nvPr/>
            </p:nvSpPr>
            <p:spPr bwMode="auto">
              <a:xfrm>
                <a:off x="3438" y="1118"/>
                <a:ext cx="1011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ja-JP" sz="1200">
                    <a:latin typeface="HGｺﾞｼｯｸE" pitchFamily="49" charset="-128"/>
                    <a:ea typeface="HGｺﾞｼｯｸE" pitchFamily="49" charset="-128"/>
                    <a:cs typeface="HGｺﾞｼｯｸE" pitchFamily="49" charset="-128"/>
                  </a:rPr>
                  <a:t>【</a:t>
                </a:r>
                <a:r>
                  <a:rPr lang="en-US" altLang="ja-JP" sz="1200">
                    <a:latin typeface="Arial Narrow" pitchFamily="1" charset="0"/>
                    <a:ea typeface="HGｺﾞｼｯｸE" pitchFamily="49" charset="-128"/>
                    <a:cs typeface="HGｺﾞｼｯｸE" pitchFamily="49" charset="-128"/>
                  </a:rPr>
                  <a:t>Expansion Period</a:t>
                </a:r>
                <a:r>
                  <a:rPr lang="en-US" altLang="ja-JP" sz="1200">
                    <a:latin typeface="HGｺﾞｼｯｸE" pitchFamily="49" charset="-128"/>
                    <a:ea typeface="HGｺﾞｼｯｸE" pitchFamily="49" charset="-128"/>
                    <a:cs typeface="HGｺﾞｼｯｸE" pitchFamily="49" charset="-128"/>
                  </a:rPr>
                  <a:t>】</a:t>
                </a:r>
                <a:endParaRPr lang="en-US" altLang="ja-JP"/>
              </a:p>
            </p:txBody>
          </p:sp>
        </p:grpSp>
        <p:sp>
          <p:nvSpPr>
            <p:cNvPr id="66592" name="Text Box 22"/>
            <p:cNvSpPr txBox="1">
              <a:spLocks noChangeArrowheads="1"/>
            </p:cNvSpPr>
            <p:nvPr/>
          </p:nvSpPr>
          <p:spPr bwMode="auto">
            <a:xfrm>
              <a:off x="4412" y="780"/>
              <a:ext cx="1232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200">
                  <a:latin typeface="Arial Black" pitchFamily="1" charset="0"/>
                  <a:ea typeface="HG創英角ｺﾞｼｯｸUB" pitchFamily="49" charset="-128"/>
                  <a:cs typeface="HG創英角ｺﾞｼｯｸUB" pitchFamily="49" charset="-128"/>
                </a:rPr>
                <a:t>Phase 4</a:t>
              </a:r>
            </a:p>
            <a:p>
              <a:pPr algn="ctr"/>
              <a:r>
                <a:rPr lang="en-US" altLang="ja-JP" sz="1200">
                  <a:ea typeface="HG創英角ｺﾞｼｯｸUB" pitchFamily="49" charset="-128"/>
                  <a:cs typeface="HG創英角ｺﾞｼｯｸUB" pitchFamily="49" charset="-128"/>
                </a:rPr>
                <a:t>Full Commercialization</a:t>
              </a:r>
            </a:p>
            <a:p>
              <a:pPr algn="ctr"/>
              <a:endParaRPr lang="en-US" altLang="ja-JP" sz="1200">
                <a:latin typeface="Arial Narrow" pitchFamily="1" charset="0"/>
                <a:ea typeface="HG創英角ｺﾞｼｯｸUB" pitchFamily="49" charset="-128"/>
                <a:cs typeface="HG創英角ｺﾞｼｯｸUB" pitchFamily="49" charset="-128"/>
              </a:endParaRPr>
            </a:p>
            <a:p>
              <a:pPr algn="ctr"/>
              <a:r>
                <a:rPr lang="en-US" altLang="ja-JP" sz="1200">
                  <a:latin typeface="Arial Narrow" pitchFamily="1" charset="0"/>
                  <a:ea typeface="HG創英角ｺﾞｼｯｸUB" pitchFamily="49" charset="-128"/>
                  <a:cs typeface="HG創英角ｺﾞｼｯｸUB" pitchFamily="49" charset="-128"/>
                </a:rPr>
                <a:t>【Profitable business Period】</a:t>
              </a:r>
              <a:endParaRPr lang="en-US" altLang="ja-JP"/>
            </a:p>
          </p:txBody>
        </p:sp>
        <p:sp>
          <p:nvSpPr>
            <p:cNvPr id="66593" name="Text Box 81"/>
            <p:cNvSpPr txBox="1">
              <a:spLocks noChangeArrowheads="1"/>
            </p:cNvSpPr>
            <p:nvPr/>
          </p:nvSpPr>
          <p:spPr bwMode="auto">
            <a:xfrm rot="-5400000">
              <a:off x="-315" y="1604"/>
              <a:ext cx="1142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>
                  <a:latin typeface="Arial Rounded MT Bold" pitchFamily="1" charset="0"/>
                </a:rPr>
                <a:t>H</a:t>
              </a:r>
              <a:r>
                <a:rPr lang="en-US" altLang="ja-JP" sz="1000">
                  <a:latin typeface="Arial Rounded MT Bold" pitchFamily="1" charset="0"/>
                </a:rPr>
                <a:t>2</a:t>
              </a:r>
              <a:r>
                <a:rPr lang="en-US" altLang="ja-JP" sz="1400">
                  <a:latin typeface="Arial Rounded MT Bold" pitchFamily="1" charset="0"/>
                </a:rPr>
                <a:t> Station Number</a:t>
              </a:r>
            </a:p>
          </p:txBody>
        </p:sp>
        <p:sp>
          <p:nvSpPr>
            <p:cNvPr id="66594" name="Text Box 82"/>
            <p:cNvSpPr txBox="1">
              <a:spLocks noChangeArrowheads="1"/>
            </p:cNvSpPr>
            <p:nvPr/>
          </p:nvSpPr>
          <p:spPr bwMode="auto">
            <a:xfrm rot="-5400000">
              <a:off x="-254" y="2986"/>
              <a:ext cx="1021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>
                  <a:latin typeface="Arial Rounded MT Bold" pitchFamily="1" charset="0"/>
                </a:rPr>
                <a:t>Vehicle  Number</a:t>
              </a:r>
            </a:p>
          </p:txBody>
        </p:sp>
        <p:sp>
          <p:nvSpPr>
            <p:cNvPr id="66595" name="星 5 6"/>
            <p:cNvSpPr>
              <a:spLocks noChangeArrowheads="1"/>
            </p:cNvSpPr>
            <p:nvPr/>
          </p:nvSpPr>
          <p:spPr bwMode="auto">
            <a:xfrm>
              <a:off x="2447" y="2112"/>
              <a:ext cx="488" cy="450"/>
            </a:xfrm>
            <a:custGeom>
              <a:avLst/>
              <a:gdLst>
                <a:gd name="T0" fmla="*/ 0 w 774700"/>
                <a:gd name="T1" fmla="*/ 0 h 714375"/>
                <a:gd name="T2" fmla="*/ 0 w 774700"/>
                <a:gd name="T3" fmla="*/ 0 h 714375"/>
                <a:gd name="T4" fmla="*/ 0 w 774700"/>
                <a:gd name="T5" fmla="*/ 0 h 714375"/>
                <a:gd name="T6" fmla="*/ 0 w 774700"/>
                <a:gd name="T7" fmla="*/ 0 h 714375"/>
                <a:gd name="T8" fmla="*/ 0 w 774700"/>
                <a:gd name="T9" fmla="*/ 0 h 7143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239713 w 774700"/>
                <a:gd name="T16" fmla="*/ 273050 h 714375"/>
                <a:gd name="T17" fmla="*/ 534988 w 774700"/>
                <a:gd name="T18" fmla="*/ 546100 h 7143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4700" h="714375">
                  <a:moveTo>
                    <a:pt x="1" y="272866"/>
                  </a:moveTo>
                  <a:lnTo>
                    <a:pt x="295911" y="272868"/>
                  </a:lnTo>
                  <a:lnTo>
                    <a:pt x="387350" y="0"/>
                  </a:lnTo>
                  <a:lnTo>
                    <a:pt x="478789" y="272868"/>
                  </a:lnTo>
                  <a:lnTo>
                    <a:pt x="774699" y="272866"/>
                  </a:lnTo>
                  <a:lnTo>
                    <a:pt x="535302" y="441506"/>
                  </a:lnTo>
                  <a:lnTo>
                    <a:pt x="626746" y="714373"/>
                  </a:lnTo>
                  <a:lnTo>
                    <a:pt x="387350" y="545730"/>
                  </a:lnTo>
                  <a:lnTo>
                    <a:pt x="147954" y="714373"/>
                  </a:lnTo>
                  <a:lnTo>
                    <a:pt x="239398" y="441506"/>
                  </a:lnTo>
                  <a:close/>
                </a:path>
              </a:pathLst>
            </a:custGeom>
            <a:solidFill>
              <a:srgbClr val="FFCC66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96" name="星 5 6"/>
            <p:cNvSpPr>
              <a:spLocks noChangeArrowheads="1"/>
            </p:cNvSpPr>
            <p:nvPr/>
          </p:nvSpPr>
          <p:spPr bwMode="auto">
            <a:xfrm>
              <a:off x="4119" y="1859"/>
              <a:ext cx="488" cy="450"/>
            </a:xfrm>
            <a:custGeom>
              <a:avLst/>
              <a:gdLst>
                <a:gd name="T0" fmla="*/ 0 w 774700"/>
                <a:gd name="T1" fmla="*/ 0 h 714375"/>
                <a:gd name="T2" fmla="*/ 0 w 774700"/>
                <a:gd name="T3" fmla="*/ 0 h 714375"/>
                <a:gd name="T4" fmla="*/ 0 w 774700"/>
                <a:gd name="T5" fmla="*/ 0 h 714375"/>
                <a:gd name="T6" fmla="*/ 0 w 774700"/>
                <a:gd name="T7" fmla="*/ 0 h 714375"/>
                <a:gd name="T8" fmla="*/ 0 w 774700"/>
                <a:gd name="T9" fmla="*/ 0 h 7143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239713 w 774700"/>
                <a:gd name="T16" fmla="*/ 273050 h 714375"/>
                <a:gd name="T17" fmla="*/ 534988 w 774700"/>
                <a:gd name="T18" fmla="*/ 546100 h 7143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4700" h="714375">
                  <a:moveTo>
                    <a:pt x="1" y="272866"/>
                  </a:moveTo>
                  <a:lnTo>
                    <a:pt x="295911" y="272868"/>
                  </a:lnTo>
                  <a:lnTo>
                    <a:pt x="387350" y="0"/>
                  </a:lnTo>
                  <a:lnTo>
                    <a:pt x="478789" y="272868"/>
                  </a:lnTo>
                  <a:lnTo>
                    <a:pt x="774699" y="272866"/>
                  </a:lnTo>
                  <a:lnTo>
                    <a:pt x="535302" y="441506"/>
                  </a:lnTo>
                  <a:lnTo>
                    <a:pt x="626746" y="714373"/>
                  </a:lnTo>
                  <a:lnTo>
                    <a:pt x="387350" y="545730"/>
                  </a:lnTo>
                  <a:lnTo>
                    <a:pt x="147954" y="714373"/>
                  </a:lnTo>
                  <a:lnTo>
                    <a:pt x="239398" y="441506"/>
                  </a:lnTo>
                  <a:close/>
                </a:path>
              </a:pathLst>
            </a:custGeom>
            <a:solidFill>
              <a:srgbClr val="FF99CC"/>
            </a:solidFill>
            <a:ln w="25400">
              <a:solidFill>
                <a:srgbClr val="CC0066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97" name="AutoShape 37"/>
            <p:cNvSpPr>
              <a:spLocks noChangeArrowheads="1"/>
            </p:cNvSpPr>
            <p:nvPr/>
          </p:nvSpPr>
          <p:spPr bwMode="auto">
            <a:xfrm>
              <a:off x="432" y="2962"/>
              <a:ext cx="1286" cy="291"/>
            </a:xfrm>
            <a:prstGeom prst="wedgeRectCallout">
              <a:avLst>
                <a:gd name="adj1" fmla="val 28472"/>
                <a:gd name="adj2" fmla="val 89000"/>
              </a:avLst>
            </a:prstGeom>
            <a:solidFill>
              <a:schemeClr val="bg1"/>
            </a:solidFill>
            <a:ln w="19050">
              <a:solidFill>
                <a:srgbClr val="292929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>
                  <a:latin typeface="Arial Narrow" pitchFamily="1" charset="0"/>
                  <a:ea typeface="HGPｺﾞｼｯｸE" pitchFamily="50" charset="-128"/>
                  <a:cs typeface="HGPｺﾞｼｯｸE" pitchFamily="50" charset="-128"/>
                </a:rPr>
                <a:t>Determine specifications of </a:t>
              </a:r>
            </a:p>
            <a:p>
              <a:r>
                <a:rPr lang="en-US" altLang="ja-JP" sz="1200" b="1">
                  <a:latin typeface="Arial Narrow" pitchFamily="1" charset="0"/>
                  <a:ea typeface="HGPｺﾞｼｯｸE" pitchFamily="50" charset="-128"/>
                  <a:cs typeface="HGPｺﾞｼｯｸE" pitchFamily="50" charset="-128"/>
                </a:rPr>
                <a:t>commercial type H</a:t>
              </a:r>
              <a:r>
                <a:rPr lang="en-US" altLang="ja-JP" sz="1000" b="1">
                  <a:latin typeface="Arial Narrow" pitchFamily="1" charset="0"/>
                  <a:ea typeface="HGPｺﾞｼｯｸE" pitchFamily="50" charset="-128"/>
                  <a:cs typeface="HGPｺﾞｼｯｸE" pitchFamily="50" charset="-128"/>
                </a:rPr>
                <a:t>2</a:t>
              </a:r>
              <a:r>
                <a:rPr lang="en-US" altLang="ja-JP" sz="1200" b="1">
                  <a:latin typeface="Arial Narrow" pitchFamily="1" charset="0"/>
                  <a:ea typeface="HGPｺﾞｼｯｸE" pitchFamily="50" charset="-128"/>
                  <a:cs typeface="HGPｺﾞｼｯｸE" pitchFamily="50" charset="-128"/>
                </a:rPr>
                <a:t> stations</a:t>
              </a:r>
            </a:p>
          </p:txBody>
        </p:sp>
        <p:sp>
          <p:nvSpPr>
            <p:cNvPr id="66598" name="AutoShape 38"/>
            <p:cNvSpPr>
              <a:spLocks noChangeArrowheads="1"/>
            </p:cNvSpPr>
            <p:nvPr/>
          </p:nvSpPr>
          <p:spPr bwMode="auto">
            <a:xfrm>
              <a:off x="1719" y="2890"/>
              <a:ext cx="1286" cy="291"/>
            </a:xfrm>
            <a:prstGeom prst="wedgeRectCallout">
              <a:avLst>
                <a:gd name="adj1" fmla="val 32019"/>
                <a:gd name="adj2" fmla="val 96667"/>
              </a:avLst>
            </a:prstGeom>
            <a:solidFill>
              <a:schemeClr val="bg1"/>
            </a:solidFill>
            <a:ln w="19050">
              <a:solidFill>
                <a:srgbClr val="292929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>
                  <a:latin typeface="Arial Narrow" pitchFamily="1" charset="0"/>
                  <a:ea typeface="HGPｺﾞｼｯｸE" pitchFamily="50" charset="-128"/>
                  <a:cs typeface="HGPｺﾞｼｯｸE" pitchFamily="50" charset="-128"/>
                </a:rPr>
                <a:t>Begin building </a:t>
              </a:r>
            </a:p>
            <a:p>
              <a:r>
                <a:rPr lang="en-US" altLang="ja-JP" sz="1200" b="1">
                  <a:latin typeface="Arial Narrow" pitchFamily="1" charset="0"/>
                  <a:ea typeface="HGPｺﾞｼｯｸE" pitchFamily="50" charset="-128"/>
                  <a:cs typeface="HGPｺﾞｼｯｸE" pitchFamily="50" charset="-128"/>
                </a:rPr>
                <a:t>commercial type H</a:t>
              </a:r>
              <a:r>
                <a:rPr lang="en-US" altLang="ja-JP" sz="1000" b="1">
                  <a:latin typeface="Arial Narrow" pitchFamily="1" charset="0"/>
                  <a:ea typeface="HGPｺﾞｼｯｸE" pitchFamily="50" charset="-128"/>
                  <a:cs typeface="HGPｺﾞｼｯｸE" pitchFamily="50" charset="-128"/>
                </a:rPr>
                <a:t>2</a:t>
              </a:r>
              <a:r>
                <a:rPr lang="en-US" altLang="ja-JP" sz="1200" b="1">
                  <a:latin typeface="Arial Narrow" pitchFamily="1" charset="0"/>
                  <a:ea typeface="HGPｺﾞｼｯｸE" pitchFamily="50" charset="-128"/>
                  <a:cs typeface="HGPｺﾞｼｯｸE" pitchFamily="50" charset="-128"/>
                </a:rPr>
                <a:t> stations</a:t>
              </a:r>
            </a:p>
          </p:txBody>
        </p:sp>
        <p:sp>
          <p:nvSpPr>
            <p:cNvPr id="66599" name="AutoShape 39"/>
            <p:cNvSpPr>
              <a:spLocks noChangeArrowheads="1"/>
            </p:cNvSpPr>
            <p:nvPr/>
          </p:nvSpPr>
          <p:spPr bwMode="auto">
            <a:xfrm>
              <a:off x="3794" y="3209"/>
              <a:ext cx="1523" cy="407"/>
            </a:xfrm>
            <a:prstGeom prst="wedgeRectCallout">
              <a:avLst>
                <a:gd name="adj1" fmla="val -66810"/>
                <a:gd name="adj2" fmla="val -34000"/>
              </a:avLst>
            </a:prstGeom>
            <a:solidFill>
              <a:schemeClr val="bg1"/>
            </a:solidFill>
            <a:ln w="19050">
              <a:solidFill>
                <a:srgbClr val="292929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>
                  <a:latin typeface="Arial Narrow" pitchFamily="1" charset="0"/>
                  <a:ea typeface="HGPｺﾞｼｯｸE" pitchFamily="50" charset="-128"/>
                  <a:cs typeface="HGPｺﾞｼｯｸE" pitchFamily="50" charset="-128"/>
                </a:rPr>
                <a:t>Increase of FCV numbers through introduction of more vehicle models</a:t>
              </a:r>
            </a:p>
          </p:txBody>
        </p:sp>
        <p:sp>
          <p:nvSpPr>
            <p:cNvPr id="66600" name="AutoShape 40"/>
            <p:cNvSpPr>
              <a:spLocks noChangeArrowheads="1"/>
            </p:cNvSpPr>
            <p:nvPr/>
          </p:nvSpPr>
          <p:spPr bwMode="auto">
            <a:xfrm>
              <a:off x="4146" y="2932"/>
              <a:ext cx="1514" cy="300"/>
            </a:xfrm>
            <a:prstGeom prst="wedgeRectCallout">
              <a:avLst>
                <a:gd name="adj1" fmla="val -73648"/>
                <a:gd name="adj2" fmla="val -37667"/>
              </a:avLst>
            </a:prstGeom>
            <a:solidFill>
              <a:schemeClr val="bg1"/>
            </a:solidFill>
            <a:ln w="19050">
              <a:solidFill>
                <a:srgbClr val="292929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>
                  <a:latin typeface="Arial Narrow" pitchFamily="1" charset="0"/>
                  <a:ea typeface="HGPｺﾞｼｯｸE" pitchFamily="50" charset="-128"/>
                  <a:cs typeface="HGPｺﾞｼｯｸE" pitchFamily="50" charset="-128"/>
                </a:rPr>
                <a:t>Period in which preceded H</a:t>
              </a:r>
              <a:r>
                <a:rPr lang="en-US" altLang="ja-JP" sz="1000" b="1">
                  <a:latin typeface="Arial Narrow" pitchFamily="1" charset="0"/>
                  <a:ea typeface="HGPｺﾞｼｯｸE" pitchFamily="50" charset="-128"/>
                  <a:cs typeface="HGPｺﾞｼｯｸE" pitchFamily="50" charset="-128"/>
                </a:rPr>
                <a:t>2</a:t>
              </a:r>
              <a:r>
                <a:rPr lang="en-US" altLang="ja-JP" sz="1200" b="1">
                  <a:latin typeface="Arial Narrow" pitchFamily="1" charset="0"/>
                  <a:ea typeface="HGPｺﾞｼｯｸE" pitchFamily="50" charset="-128"/>
                  <a:cs typeface="HGPｺﾞｼｯｸE" pitchFamily="50" charset="-128"/>
                </a:rPr>
                <a:t> station building</a:t>
              </a:r>
              <a:r>
                <a:rPr lang="ja-JP" altLang="en-US" sz="1200" b="1">
                  <a:latin typeface="Arial Narrow" pitchFamily="1" charset="0"/>
                  <a:ea typeface="HGPｺﾞｼｯｸE" pitchFamily="50" charset="-128"/>
                  <a:cs typeface="HGPｺﾞｼｯｸE" pitchFamily="50" charset="-128"/>
                </a:rPr>
                <a:t> </a:t>
              </a:r>
              <a:r>
                <a:rPr lang="en-US" altLang="ja-JP" sz="1200" b="1">
                  <a:latin typeface="Arial Narrow" pitchFamily="1" charset="0"/>
                  <a:ea typeface="HGPｺﾞｼｯｸE" pitchFamily="50" charset="-128"/>
                  <a:cs typeface="HGPｺﾞｼｯｸE" pitchFamily="50" charset="-128"/>
                </a:rPr>
                <a:t>is necessary</a:t>
              </a:r>
              <a:endParaRPr lang="ja-JP" altLang="en-US" sz="1200" b="1">
                <a:latin typeface="Arial Narrow" pitchFamily="1" charset="0"/>
                <a:ea typeface="HGPｺﾞｼｯｸE" pitchFamily="50" charset="-128"/>
                <a:cs typeface="HGPｺﾞｼｯｸE" pitchFamily="50" charset="-128"/>
              </a:endParaRPr>
            </a:p>
          </p:txBody>
        </p:sp>
        <p:grpSp>
          <p:nvGrpSpPr>
            <p:cNvPr id="6" name="Group 86"/>
            <p:cNvGrpSpPr>
              <a:grpSpLocks/>
            </p:cNvGrpSpPr>
            <p:nvPr/>
          </p:nvGrpSpPr>
          <p:grpSpPr bwMode="auto">
            <a:xfrm>
              <a:off x="379" y="2350"/>
              <a:ext cx="3979" cy="425"/>
              <a:chOff x="381" y="2340"/>
              <a:chExt cx="3979" cy="425"/>
            </a:xfrm>
          </p:grpSpPr>
          <p:sp>
            <p:nvSpPr>
              <p:cNvPr id="66607" name="Text Box 71"/>
              <p:cNvSpPr txBox="1">
                <a:spLocks noChangeArrowheads="1"/>
              </p:cNvSpPr>
              <p:nvPr/>
            </p:nvSpPr>
            <p:spPr bwMode="auto">
              <a:xfrm>
                <a:off x="399" y="2340"/>
                <a:ext cx="1217" cy="17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 b="1">
                    <a:latin typeface="Arial Narrow" pitchFamily="1" charset="0"/>
                    <a:ea typeface="Arial Unicode MS" pitchFamily="1" charset="0"/>
                    <a:cs typeface="Arial Unicode MS" pitchFamily="1" charset="0"/>
                  </a:rPr>
                  <a:t>Approx. 1,000 H</a:t>
                </a:r>
                <a:r>
                  <a:rPr lang="en-US" altLang="ja-JP" sz="1000" b="1">
                    <a:latin typeface="Arial Narrow" pitchFamily="1" charset="0"/>
                    <a:ea typeface="Arial Unicode MS" pitchFamily="1" charset="0"/>
                    <a:cs typeface="Arial Unicode MS" pitchFamily="1" charset="0"/>
                  </a:rPr>
                  <a:t>2</a:t>
                </a:r>
                <a:r>
                  <a:rPr lang="en-US" altLang="ja-JP" sz="1200" b="1">
                    <a:latin typeface="Arial Narrow" pitchFamily="1" charset="0"/>
                    <a:ea typeface="Arial Unicode MS" pitchFamily="1" charset="0"/>
                    <a:cs typeface="Arial Unicode MS" pitchFamily="1" charset="0"/>
                  </a:rPr>
                  <a:t> stations</a:t>
                </a:r>
                <a:r>
                  <a:rPr lang="en-US" altLang="ja-JP" sz="1200" b="1">
                    <a:latin typeface="Arial Rounded MT Bold" pitchFamily="1" charset="0"/>
                    <a:ea typeface="Arial Unicode MS" pitchFamily="1" charset="0"/>
                    <a:cs typeface="Arial Unicode MS" pitchFamily="1" charset="0"/>
                  </a:rPr>
                  <a:t>*</a:t>
                </a:r>
              </a:p>
            </p:txBody>
          </p:sp>
          <p:sp>
            <p:nvSpPr>
              <p:cNvPr id="66608" name="Text Box 72"/>
              <p:cNvSpPr txBox="1">
                <a:spLocks noChangeArrowheads="1"/>
              </p:cNvSpPr>
              <p:nvPr/>
            </p:nvSpPr>
            <p:spPr bwMode="auto">
              <a:xfrm>
                <a:off x="399" y="2591"/>
                <a:ext cx="1115" cy="17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 b="1">
                    <a:latin typeface="Arial Narrow" pitchFamily="1" charset="0"/>
                  </a:rPr>
                  <a:t>Approx. 2 million FCVs</a:t>
                </a:r>
                <a:r>
                  <a:rPr lang="en-US" altLang="ja-JP" sz="1200" b="1">
                    <a:latin typeface="Arial Rounded MT Bold" pitchFamily="1" charset="0"/>
                  </a:rPr>
                  <a:t>*</a:t>
                </a:r>
              </a:p>
            </p:txBody>
          </p:sp>
          <p:sp>
            <p:nvSpPr>
              <p:cNvPr id="66609" name="Line 351"/>
              <p:cNvSpPr>
                <a:spLocks noChangeShapeType="1"/>
              </p:cNvSpPr>
              <p:nvPr/>
            </p:nvSpPr>
            <p:spPr bwMode="auto">
              <a:xfrm>
                <a:off x="381" y="2553"/>
                <a:ext cx="3979" cy="0"/>
              </a:xfrm>
              <a:prstGeom prst="line">
                <a:avLst/>
              </a:prstGeom>
              <a:noFill/>
              <a:ln w="28575">
                <a:solidFill>
                  <a:srgbClr val="292929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02" name="テキスト ボックス 301"/>
            <p:cNvSpPr txBox="1"/>
            <p:nvPr/>
          </p:nvSpPr>
          <p:spPr bwMode="auto">
            <a:xfrm>
              <a:off x="1847" y="2284"/>
              <a:ext cx="1693" cy="4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ja-JP" sz="1200" dirty="0">
                  <a:ln w="6350">
                    <a:solidFill>
                      <a:srgbClr val="FFFF00"/>
                    </a:solidFill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glow rad="228600">
                      <a:srgbClr val="000099"/>
                    </a:glow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 Rounded MT Bold"/>
                  <a:ea typeface="HG丸ｺﾞｼｯｸM-PRO" pitchFamily="50" charset="-128"/>
                  <a:cs typeface="Arial" pitchFamily="34" charset="0"/>
                </a:rPr>
                <a:t>Year 2015 </a:t>
              </a:r>
            </a:p>
            <a:p>
              <a:pPr algn="ctr">
                <a:defRPr/>
              </a:pPr>
              <a:r>
                <a:rPr lang="en-US" altLang="ja-JP" sz="1200" dirty="0">
                  <a:ln w="6350">
                    <a:solidFill>
                      <a:srgbClr val="FFFF00"/>
                    </a:solidFill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glow rad="228600">
                      <a:srgbClr val="000099"/>
                    </a:glow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 Rounded MT Bold"/>
                  <a:ea typeface="HG丸ｺﾞｼｯｸM-PRO" pitchFamily="50" charset="-128"/>
                  <a:cs typeface="Arial" pitchFamily="34" charset="0"/>
                </a:rPr>
                <a:t>Target commercialization start </a:t>
              </a:r>
            </a:p>
            <a:p>
              <a:pPr algn="ctr">
                <a:defRPr/>
              </a:pPr>
              <a:r>
                <a:rPr lang="en-US" altLang="ja-JP" sz="1200" dirty="0">
                  <a:ln w="6350">
                    <a:solidFill>
                      <a:srgbClr val="FFFF00"/>
                    </a:solidFill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glow rad="228600">
                      <a:srgbClr val="000099"/>
                    </a:glow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 Rounded MT Bold"/>
                  <a:ea typeface="HG丸ｺﾞｼｯｸM-PRO" pitchFamily="50" charset="-128"/>
                  <a:cs typeface="Arial" pitchFamily="34" charset="0"/>
                </a:rPr>
                <a:t>of FCV to general public</a:t>
              </a:r>
            </a:p>
          </p:txBody>
        </p:sp>
        <p:sp>
          <p:nvSpPr>
            <p:cNvPr id="66603" name="テキスト ボックス 13"/>
            <p:cNvSpPr>
              <a:spLocks noChangeArrowheads="1"/>
            </p:cNvSpPr>
            <p:nvPr/>
          </p:nvSpPr>
          <p:spPr bwMode="auto">
            <a:xfrm>
              <a:off x="2714" y="1379"/>
              <a:ext cx="1625" cy="756"/>
            </a:xfrm>
            <a:prstGeom prst="homePlate">
              <a:avLst>
                <a:gd name="adj" fmla="val 40074"/>
              </a:avLst>
            </a:prstGeom>
            <a:solidFill>
              <a:srgbClr val="FFCC66"/>
            </a:solidFill>
            <a:ln w="2857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Arial" pitchFamily="1" charset="0"/>
                <a:buChar char="•"/>
              </a:pPr>
              <a:r>
                <a:rPr lang="en-US" altLang="ja-JP" sz="900" b="1">
                  <a:ea typeface="Arial" pitchFamily="1" charset="0"/>
                  <a:cs typeface="Arial" pitchFamily="1" charset="0"/>
                </a:rPr>
                <a:t>Expanding  production and sales of FCVs while maintaining convenience of FCV users</a:t>
              </a:r>
            </a:p>
            <a:p>
              <a:pPr>
                <a:buFont typeface="Arial" pitchFamily="1" charset="0"/>
                <a:buChar char="•"/>
              </a:pPr>
              <a:r>
                <a:rPr lang="en-US" altLang="ja-JP" sz="900" b="1">
                  <a:ea typeface="Arial" pitchFamily="1" charset="0"/>
                  <a:cs typeface="Arial" pitchFamily="1" charset="0"/>
                </a:rPr>
                <a:t>Reducing costs for H</a:t>
              </a:r>
              <a:r>
                <a:rPr lang="en-US" altLang="ja-JP" sz="800" b="1">
                  <a:ea typeface="Arial" pitchFamily="1" charset="0"/>
                  <a:cs typeface="Arial" pitchFamily="1" charset="0"/>
                </a:rPr>
                <a:t>2</a:t>
              </a:r>
              <a:r>
                <a:rPr lang="en-US" altLang="ja-JP" sz="900" b="1">
                  <a:ea typeface="Arial" pitchFamily="1" charset="0"/>
                  <a:cs typeface="Arial" pitchFamily="1" charset="0"/>
                </a:rPr>
                <a:t> stations and hydrogen fuel</a:t>
              </a:r>
            </a:p>
            <a:p>
              <a:pPr>
                <a:buFont typeface="Arial" pitchFamily="1" charset="0"/>
                <a:buChar char="•"/>
              </a:pPr>
              <a:r>
                <a:rPr lang="en-US" altLang="ja-JP" sz="900" b="1">
                  <a:ea typeface="Arial" pitchFamily="1" charset="0"/>
                  <a:cs typeface="Arial" pitchFamily="1" charset="0"/>
                </a:rPr>
                <a:t>Continuously conducting technology development and review of regulations</a:t>
              </a:r>
            </a:p>
          </p:txBody>
        </p:sp>
        <p:sp>
          <p:nvSpPr>
            <p:cNvPr id="8" name="テキスト ボックス 7"/>
            <p:cNvSpPr txBox="1"/>
            <p:nvPr/>
          </p:nvSpPr>
          <p:spPr bwMode="auto">
            <a:xfrm>
              <a:off x="3244" y="2030"/>
              <a:ext cx="2237" cy="4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ja-JP" sz="1200" dirty="0">
                  <a:ln w="6350">
                    <a:solidFill>
                      <a:srgbClr val="FFFF00"/>
                    </a:solidFill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glow rad="228600">
                      <a:srgbClr val="000099"/>
                    </a:glow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 Rounded MT Bold"/>
                  <a:ea typeface="HG丸ｺﾞｼｯｸM-PRO" pitchFamily="50" charset="-128"/>
                  <a:cs typeface="+mn-cs"/>
                </a:rPr>
                <a:t>Year 2025 </a:t>
              </a:r>
            </a:p>
            <a:p>
              <a:pPr algn="ctr">
                <a:defRPr/>
              </a:pPr>
              <a:r>
                <a:rPr lang="en-US" altLang="ja-JP" sz="1200" dirty="0">
                  <a:ln w="6350">
                    <a:solidFill>
                      <a:srgbClr val="FFFF00"/>
                    </a:solidFill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glow rad="228600">
                      <a:srgbClr val="000099"/>
                    </a:glow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 Rounded MT Bold"/>
                  <a:ea typeface="HG丸ｺﾞｼｯｸM-PRO" pitchFamily="50" charset="-128"/>
                  <a:cs typeface="+mn-cs"/>
                </a:rPr>
                <a:t>Increase numbers of FCV and H2 stations </a:t>
              </a:r>
            </a:p>
            <a:p>
              <a:pPr algn="ctr">
                <a:defRPr/>
              </a:pPr>
              <a:r>
                <a:rPr lang="en-US" altLang="ja-JP" sz="1200" dirty="0">
                  <a:ln w="6350">
                    <a:solidFill>
                      <a:srgbClr val="FFFF00"/>
                    </a:solidFill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glow rad="228600">
                      <a:srgbClr val="000099"/>
                    </a:glow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 Rounded MT Bold"/>
                  <a:ea typeface="HG丸ｺﾞｼｯｸM-PRO" pitchFamily="50" charset="-128"/>
                  <a:cs typeface="+mn-cs"/>
                </a:rPr>
                <a:t>based on profitable business</a:t>
              </a:r>
              <a:endParaRPr lang="ja-JP" altLang="en-US" sz="1200" dirty="0">
                <a:ln w="635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rgbClr val="000099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Rounded MT Bold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66605" name="Text Box 5"/>
            <p:cNvSpPr txBox="1">
              <a:spLocks noChangeArrowheads="1"/>
            </p:cNvSpPr>
            <p:nvPr/>
          </p:nvSpPr>
          <p:spPr bwMode="auto">
            <a:xfrm>
              <a:off x="229" y="455"/>
              <a:ext cx="5039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200" b="1">
                  <a:solidFill>
                    <a:schemeClr val="bg1"/>
                  </a:solidFill>
                  <a:ea typeface="Arial" pitchFamily="1" charset="0"/>
                  <a:cs typeface="Arial" pitchFamily="1" charset="0"/>
                </a:rPr>
                <a:t>Commercialization Scenario for FCVs and H</a:t>
              </a:r>
              <a:r>
                <a:rPr lang="en-US" altLang="ja-JP" sz="1600" b="1">
                  <a:solidFill>
                    <a:schemeClr val="bg1"/>
                  </a:solidFill>
                  <a:ea typeface="Arial" pitchFamily="1" charset="0"/>
                  <a:cs typeface="Arial" pitchFamily="1" charset="0"/>
                </a:rPr>
                <a:t>2</a:t>
              </a:r>
              <a:r>
                <a:rPr lang="en-US" altLang="ja-JP" sz="2200" b="1">
                  <a:solidFill>
                    <a:schemeClr val="bg1"/>
                  </a:solidFill>
                  <a:ea typeface="Arial" pitchFamily="1" charset="0"/>
                  <a:cs typeface="Arial" pitchFamily="1" charset="0"/>
                </a:rPr>
                <a:t> Stations</a:t>
              </a:r>
              <a:endParaRPr lang="ja-JP" altLang="en-US" sz="2200" b="1">
                <a:solidFill>
                  <a:schemeClr val="bg1"/>
                </a:solidFill>
                <a:ea typeface="HGｺﾞｼｯｸE" pitchFamily="49" charset="-128"/>
                <a:cs typeface="HGｺﾞｼｯｸE" pitchFamily="49" charset="-128"/>
              </a:endParaRPr>
            </a:p>
          </p:txBody>
        </p:sp>
        <p:sp>
          <p:nvSpPr>
            <p:cNvPr id="66606" name="AutoShape 44"/>
            <p:cNvSpPr>
              <a:spLocks noChangeArrowheads="1"/>
            </p:cNvSpPr>
            <p:nvPr/>
          </p:nvSpPr>
          <p:spPr bwMode="auto">
            <a:xfrm>
              <a:off x="4542" y="2430"/>
              <a:ext cx="1557" cy="530"/>
            </a:xfrm>
            <a:prstGeom prst="wedgeRectCallout">
              <a:avLst>
                <a:gd name="adj1" fmla="val -61755"/>
                <a:gd name="adj2" fmla="val -24907"/>
              </a:avLst>
            </a:prstGeom>
            <a:solidFill>
              <a:schemeClr val="bg1"/>
            </a:solidFill>
            <a:ln w="19050">
              <a:solidFill>
                <a:srgbClr val="292929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>
                  <a:latin typeface="Arial Narrow" pitchFamily="1" charset="0"/>
                  <a:ea typeface="Arial" pitchFamily="1" charset="0"/>
                  <a:cs typeface="Arial" pitchFamily="1" charset="0"/>
                </a:rPr>
                <a:t>Costs for H2 station construction and hydrogen reach targets, making the station business viable. </a:t>
              </a:r>
            </a:p>
            <a:p>
              <a:r>
                <a:rPr lang="en-US" altLang="ja-JP" sz="1200" b="1">
                  <a:latin typeface="Arial Narrow" pitchFamily="1" charset="0"/>
                  <a:ea typeface="Arial" pitchFamily="1" charset="0"/>
                  <a:cs typeface="Arial" pitchFamily="1" charset="0"/>
                </a:rPr>
                <a:t>(FCV 2,000 units/station)</a:t>
              </a:r>
              <a:endParaRPr lang="ja-JP" altLang="en-US" sz="1200" b="1">
                <a:latin typeface="Arial Narrow" pitchFamily="1" charset="0"/>
                <a:ea typeface="HGPｺﾞｼｯｸE" pitchFamily="50" charset="-128"/>
                <a:cs typeface="HGPｺﾞｼｯｸE" pitchFamily="50" charset="-128"/>
              </a:endParaRPr>
            </a:p>
          </p:txBody>
        </p:sp>
      </p:grp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6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8" y="274638"/>
            <a:ext cx="8780462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5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541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" y="274638"/>
            <a:ext cx="9128125" cy="607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The Green Industrial Revolution</a:t>
            </a:r>
            <a:br>
              <a:rPr lang="en-US" smtClean="0"/>
            </a:br>
            <a:r>
              <a:rPr lang="en-US" sz="2800" smtClean="0"/>
              <a:t>The Economics, Finance and Investments</a:t>
            </a:r>
          </a:p>
        </p:txBody>
      </p:sp>
      <p:sp>
        <p:nvSpPr>
          <p:cNvPr id="146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643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638" y="1376363"/>
            <a:ext cx="8285162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8275"/>
            <a:ext cx="7772400" cy="708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Smart Grid Markets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68638"/>
            <a:ext cx="6400800" cy="33591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</a:endParaRPr>
          </a:p>
        </p:txBody>
      </p:sp>
      <p:pic>
        <p:nvPicPr>
          <p:cNvPr id="9318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1025" y="2865438"/>
            <a:ext cx="4465638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88" y="876300"/>
            <a:ext cx="3881437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Need of A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Paradigm </a:t>
            </a: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Change</a:t>
            </a:r>
            <a:b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World is Round – Not Flat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838200" y="1981200"/>
          <a:ext cx="7924800" cy="3711575"/>
        </p:xfrm>
        <a:graphic>
          <a:graphicData uri="http://schemas.openxmlformats.org/presentationml/2006/ole">
            <p:oleObj spid="_x0000_s24578" name="Document" r:id="rId4" imgW="6489700" imgH="3035300" progId="Word.Document.8">
              <p:embed/>
            </p:oleObj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109538" y="1409700"/>
            <a:ext cx="8932862" cy="12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 anchor="ctr"/>
          <a:lstStyle/>
          <a:p>
            <a:fld id="{AD993A91-3B80-3340-8DE7-54EADB442325}" type="slidenum">
              <a:rPr lang="en-US" sz="1200">
                <a:solidFill>
                  <a:srgbClr val="898989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pPr/>
              <a:t>30</a:t>
            </a:fld>
            <a:endParaRPr lang="en-US" sz="1200">
              <a:solidFill>
                <a:srgbClr val="898989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pic>
        <p:nvPicPr>
          <p:cNvPr id="102403" name="Picture 2" descr="061018EVS22スケッチベース最終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 l="1413" t="618" r="1985" b="1617"/>
          <a:stretch>
            <a:fillRect/>
          </a:stretch>
        </p:blipFill>
        <p:spPr bwMode="auto">
          <a:xfrm>
            <a:off x="0" y="712788"/>
            <a:ext cx="9151938" cy="6202362"/>
          </a:xfrm>
          <a:prstGeom prst="rect">
            <a:avLst/>
          </a:prstGeom>
          <a:noFill/>
          <a:ln w="19050">
            <a:solidFill>
              <a:srgbClr val="2E2E46"/>
            </a:solidFill>
            <a:miter lim="800000"/>
            <a:headEnd/>
            <a:tailEnd/>
          </a:ln>
        </p:spPr>
      </p:pic>
      <p:sp>
        <p:nvSpPr>
          <p:cNvPr id="102404" name="Text Box 3"/>
          <p:cNvSpPr txBox="1">
            <a:spLocks noChangeArrowheads="1"/>
          </p:cNvSpPr>
          <p:nvPr/>
        </p:nvSpPr>
        <p:spPr bwMode="auto">
          <a:xfrm rot="-1374651">
            <a:off x="528638" y="5211763"/>
            <a:ext cx="1311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altLang="ja-JP" sz="1400" b="1">
                <a:solidFill>
                  <a:srgbClr val="5A5A86"/>
                </a:solidFill>
                <a:latin typeface="MS PGothic" pitchFamily="34" charset="-128"/>
                <a:ea typeface="MS PGothic" pitchFamily="34" charset="-128"/>
                <a:cs typeface="MS PGothic" pitchFamily="34" charset="-128"/>
              </a:rPr>
              <a:t>E-Charge Lane</a:t>
            </a: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1435100" y="766763"/>
            <a:ext cx="272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CCECFF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600" b="1">
                <a:latin typeface="+mn-lt"/>
                <a:ea typeface="HGPｺﾞｼｯｸE" pitchFamily="50" charset="-128"/>
                <a:cs typeface="HGPｺﾞｼｯｸE" pitchFamily="50" charset="-128"/>
              </a:rPr>
              <a:t>Wind-generated electricity</a:t>
            </a:r>
          </a:p>
        </p:txBody>
      </p:sp>
      <p:sp>
        <p:nvSpPr>
          <p:cNvPr id="102406" name="Line 5"/>
          <p:cNvSpPr>
            <a:spLocks noChangeShapeType="1"/>
          </p:cNvSpPr>
          <p:nvPr/>
        </p:nvSpPr>
        <p:spPr bwMode="auto">
          <a:xfrm flipH="1">
            <a:off x="828675" y="1068388"/>
            <a:ext cx="1830388" cy="12985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07" name="Line 6"/>
          <p:cNvSpPr>
            <a:spLocks noChangeShapeType="1"/>
          </p:cNvSpPr>
          <p:nvPr/>
        </p:nvSpPr>
        <p:spPr bwMode="auto">
          <a:xfrm>
            <a:off x="3008313" y="1079500"/>
            <a:ext cx="131762" cy="8413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08" name="Line 7"/>
          <p:cNvSpPr>
            <a:spLocks noChangeShapeType="1"/>
          </p:cNvSpPr>
          <p:nvPr/>
        </p:nvSpPr>
        <p:spPr bwMode="auto">
          <a:xfrm>
            <a:off x="3417888" y="1046163"/>
            <a:ext cx="3354387" cy="22494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5275263" y="768350"/>
            <a:ext cx="2498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CCECFF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600" b="1">
                <a:latin typeface="+mn-lt"/>
                <a:ea typeface="HGPｺﾞｼｯｸE" pitchFamily="50" charset="-128"/>
                <a:cs typeface="HGPｺﾞｼｯｸE" pitchFamily="50" charset="-128"/>
              </a:rPr>
              <a:t>Hydro- power electricity</a:t>
            </a:r>
          </a:p>
        </p:txBody>
      </p:sp>
      <p:sp>
        <p:nvSpPr>
          <p:cNvPr id="102410" name="Line 9"/>
          <p:cNvSpPr>
            <a:spLocks noChangeShapeType="1"/>
          </p:cNvSpPr>
          <p:nvPr/>
        </p:nvSpPr>
        <p:spPr bwMode="auto">
          <a:xfrm>
            <a:off x="6831013" y="1065213"/>
            <a:ext cx="1063625" cy="4333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4" name="Text Box 10"/>
          <p:cNvSpPr txBox="1">
            <a:spLocks noChangeArrowheads="1"/>
          </p:cNvSpPr>
          <p:nvPr/>
        </p:nvSpPr>
        <p:spPr bwMode="auto">
          <a:xfrm>
            <a:off x="8047038" y="1636713"/>
            <a:ext cx="1131887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CCECFF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600" b="1">
                <a:latin typeface="+mn-lt"/>
                <a:ea typeface="HGPｺﾞｼｯｸE" pitchFamily="50" charset="-128"/>
                <a:cs typeface="HGPｺﾞｼｯｸE" pitchFamily="50" charset="-128"/>
              </a:rPr>
              <a:t>Hydrogen</a:t>
            </a:r>
          </a:p>
          <a:p>
            <a:pPr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600" b="1">
                <a:latin typeface="+mn-lt"/>
                <a:ea typeface="HGPｺﾞｼｯｸE" pitchFamily="50" charset="-128"/>
                <a:cs typeface="HGPｺﾞｼｯｸE" pitchFamily="50" charset="-128"/>
              </a:rPr>
              <a:t> refueling</a:t>
            </a:r>
          </a:p>
          <a:p>
            <a:pPr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600" b="1">
                <a:latin typeface="+mn-lt"/>
                <a:ea typeface="HGPｺﾞｼｯｸE" pitchFamily="50" charset="-128"/>
                <a:cs typeface="HGPｺﾞｼｯｸE" pitchFamily="50" charset="-128"/>
              </a:rPr>
              <a:t>  station</a:t>
            </a:r>
          </a:p>
        </p:txBody>
      </p:sp>
      <p:sp>
        <p:nvSpPr>
          <p:cNvPr id="102412" name="Line 11"/>
          <p:cNvSpPr>
            <a:spLocks noChangeShapeType="1"/>
          </p:cNvSpPr>
          <p:nvPr/>
        </p:nvSpPr>
        <p:spPr bwMode="auto">
          <a:xfrm flipH="1">
            <a:off x="8597900" y="2203450"/>
            <a:ext cx="123825" cy="9429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6" name="Text Box 12"/>
          <p:cNvSpPr txBox="1">
            <a:spLocks noChangeArrowheads="1"/>
          </p:cNvSpPr>
          <p:nvPr/>
        </p:nvSpPr>
        <p:spPr bwMode="auto">
          <a:xfrm>
            <a:off x="2082800" y="4241800"/>
            <a:ext cx="2803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rgbClr val="CCECFF">
                <a:alpha val="74997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600" b="1">
                <a:latin typeface="+mn-lt"/>
                <a:ea typeface="HGPｺﾞｼｯｸE" pitchFamily="50" charset="-128"/>
                <a:cs typeface="HGPｺﾞｼｯｸE" pitchFamily="50" charset="-128"/>
              </a:rPr>
              <a:t>Automated Platoon Driving</a:t>
            </a:r>
          </a:p>
        </p:txBody>
      </p:sp>
      <p:sp>
        <p:nvSpPr>
          <p:cNvPr id="113677" name="Text Box 13"/>
          <p:cNvSpPr txBox="1">
            <a:spLocks noChangeArrowheads="1"/>
          </p:cNvSpPr>
          <p:nvPr/>
        </p:nvSpPr>
        <p:spPr bwMode="auto">
          <a:xfrm>
            <a:off x="-49213" y="4110038"/>
            <a:ext cx="17414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rgbClr val="CCECFF">
                <a:alpha val="74997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600" b="1">
                <a:latin typeface="+mn-lt"/>
                <a:ea typeface="HGPｺﾞｼｯｸE" pitchFamily="50" charset="-128"/>
                <a:cs typeface="HGPｺﾞｼｯｸE" pitchFamily="50" charset="-128"/>
              </a:rPr>
              <a:t>Intervehicular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600" b="1">
                <a:latin typeface="+mn-lt"/>
                <a:ea typeface="HGPｺﾞｼｯｸE" pitchFamily="50" charset="-128"/>
                <a:cs typeface="HGPｺﾞｼｯｸE" pitchFamily="50" charset="-128"/>
              </a:rPr>
              <a:t> communication</a:t>
            </a:r>
          </a:p>
        </p:txBody>
      </p:sp>
      <p:sp>
        <p:nvSpPr>
          <p:cNvPr id="113678" name="Text Box 14"/>
          <p:cNvSpPr txBox="1">
            <a:spLocks noChangeArrowheads="1"/>
          </p:cNvSpPr>
          <p:nvPr/>
        </p:nvSpPr>
        <p:spPr bwMode="auto">
          <a:xfrm>
            <a:off x="2251075" y="3346450"/>
            <a:ext cx="17414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rgbClr val="CCECFF">
                <a:alpha val="74997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600" b="1">
                <a:latin typeface="+mn-lt"/>
                <a:ea typeface="HGPｺﾞｼｯｸE" pitchFamily="50" charset="-128"/>
                <a:cs typeface="HGPｺﾞｼｯｸE" pitchFamily="50" charset="-128"/>
              </a:rPr>
              <a:t>Road-to-vehicle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600" b="1">
                <a:latin typeface="+mn-lt"/>
                <a:ea typeface="HGPｺﾞｼｯｸE" pitchFamily="50" charset="-128"/>
                <a:cs typeface="HGPｺﾞｼｯｸE" pitchFamily="50" charset="-128"/>
              </a:rPr>
              <a:t> communication</a:t>
            </a:r>
          </a:p>
        </p:txBody>
      </p:sp>
      <p:sp>
        <p:nvSpPr>
          <p:cNvPr id="102416" name="Line 15"/>
          <p:cNvSpPr>
            <a:spLocks noChangeShapeType="1"/>
          </p:cNvSpPr>
          <p:nvPr/>
        </p:nvSpPr>
        <p:spPr bwMode="auto">
          <a:xfrm flipH="1" flipV="1">
            <a:off x="1811338" y="5194300"/>
            <a:ext cx="685800" cy="13049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0" name="Text Box 16"/>
          <p:cNvSpPr txBox="1">
            <a:spLocks noChangeArrowheads="1"/>
          </p:cNvSpPr>
          <p:nvPr/>
        </p:nvSpPr>
        <p:spPr bwMode="auto">
          <a:xfrm>
            <a:off x="2398713" y="6405563"/>
            <a:ext cx="2341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rgbClr val="CCECFF">
                <a:alpha val="74997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600" b="1">
                <a:latin typeface="+mn-lt"/>
                <a:ea typeface="HGPｺﾞｼｯｸE" pitchFamily="50" charset="-128"/>
                <a:cs typeface="HGPｺﾞｼｯｸE" pitchFamily="50" charset="-128"/>
              </a:rPr>
              <a:t>Electricity charge lane</a:t>
            </a:r>
          </a:p>
        </p:txBody>
      </p:sp>
      <p:sp>
        <p:nvSpPr>
          <p:cNvPr id="102418" name="Line 17"/>
          <p:cNvSpPr>
            <a:spLocks noChangeShapeType="1"/>
          </p:cNvSpPr>
          <p:nvPr/>
        </p:nvSpPr>
        <p:spPr bwMode="auto">
          <a:xfrm flipH="1" flipV="1">
            <a:off x="5229225" y="4510088"/>
            <a:ext cx="1016000" cy="2047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2" name="Text Box 18"/>
          <p:cNvSpPr txBox="1">
            <a:spLocks noChangeArrowheads="1"/>
          </p:cNvSpPr>
          <p:nvPr/>
        </p:nvSpPr>
        <p:spPr bwMode="auto">
          <a:xfrm>
            <a:off x="6197600" y="4516438"/>
            <a:ext cx="1392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CCECFF">
                <a:alpha val="74997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600" b="1">
                <a:latin typeface="+mn-lt"/>
                <a:ea typeface="HGPｺﾞｼｯｸE" pitchFamily="50" charset="-128"/>
                <a:cs typeface="HGPｺﾞｼｯｸE" pitchFamily="50" charset="-128"/>
              </a:rPr>
              <a:t>Solar panels</a:t>
            </a:r>
          </a:p>
        </p:txBody>
      </p:sp>
      <p:sp>
        <p:nvSpPr>
          <p:cNvPr id="102420" name="Line 19"/>
          <p:cNvSpPr>
            <a:spLocks noChangeShapeType="1"/>
          </p:cNvSpPr>
          <p:nvPr/>
        </p:nvSpPr>
        <p:spPr bwMode="auto">
          <a:xfrm flipV="1">
            <a:off x="7550150" y="3954463"/>
            <a:ext cx="152400" cy="6635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21" name="Line 20"/>
          <p:cNvSpPr>
            <a:spLocks noChangeShapeType="1"/>
          </p:cNvSpPr>
          <p:nvPr/>
        </p:nvSpPr>
        <p:spPr bwMode="auto">
          <a:xfrm flipV="1">
            <a:off x="7566025" y="4100513"/>
            <a:ext cx="1041400" cy="51911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22" name="Line 21"/>
          <p:cNvSpPr>
            <a:spLocks noChangeShapeType="1"/>
          </p:cNvSpPr>
          <p:nvPr/>
        </p:nvSpPr>
        <p:spPr bwMode="auto">
          <a:xfrm>
            <a:off x="638175" y="4627563"/>
            <a:ext cx="152400" cy="5095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6" name="Rectangle 22"/>
          <p:cNvSpPr>
            <a:spLocks noChangeArrowheads="1"/>
          </p:cNvSpPr>
          <p:nvPr/>
        </p:nvSpPr>
        <p:spPr bwMode="auto">
          <a:xfrm>
            <a:off x="111125" y="50800"/>
            <a:ext cx="84836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3600" b="1" dirty="0">
                <a:latin typeface="Calibri" pitchFamily="34" charset="0"/>
                <a:ea typeface="MS PGothic" pitchFamily="34" charset="-128"/>
                <a:cs typeface="Arial" charset="0"/>
              </a:rPr>
              <a:t>A Vision of Future Sustainable Mobility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 anchor="ctr"/>
          <a:lstStyle/>
          <a:p>
            <a:fld id="{B6B062FD-B3C8-7046-81DB-96668A8D9AA0}" type="slidenum">
              <a:rPr lang="en-US" sz="1200">
                <a:solidFill>
                  <a:srgbClr val="898989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pPr/>
              <a:t>31</a:t>
            </a:fld>
            <a:endParaRPr lang="en-US" sz="1200">
              <a:solidFill>
                <a:srgbClr val="898989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65100" y="0"/>
            <a:ext cx="7772400" cy="876300"/>
          </a:xfrm>
        </p:spPr>
        <p:txBody>
          <a:bodyPr/>
          <a:lstStyle/>
          <a:p>
            <a:pPr algn="l" eaLnBrk="1" hangingPunct="1"/>
            <a:r>
              <a:rPr lang="en-US" sz="3600">
                <a:solidFill>
                  <a:schemeClr val="bg1"/>
                </a:solidFill>
                <a:latin typeface="Calibri" pitchFamily="1" charset="0"/>
                <a:ea typeface="Arial" pitchFamily="1" charset="0"/>
              </a:rPr>
              <a:t>Contact Information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85800" y="2286000"/>
            <a:ext cx="4706938" cy="42672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sz="1900" b="1" dirty="0">
              <a:solidFill>
                <a:srgbClr val="898989"/>
              </a:solidFill>
              <a:ea typeface="Arial" pitchFamily="1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sz="1900" b="1" dirty="0">
              <a:solidFill>
                <a:srgbClr val="898989"/>
              </a:solidFill>
              <a:ea typeface="Arial" pitchFamily="1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1900" b="1" dirty="0">
                <a:solidFill>
                  <a:srgbClr val="898989"/>
                </a:solidFill>
                <a:ea typeface="Arial" pitchFamily="1" charset="0"/>
              </a:rPr>
              <a:t>Woodrow Clark II, MA</a:t>
            </a:r>
            <a:r>
              <a:rPr lang="en-US" sz="1900" b="1" baseline="30000" dirty="0">
                <a:solidFill>
                  <a:srgbClr val="898989"/>
                </a:solidFill>
                <a:ea typeface="Arial" pitchFamily="1" charset="0"/>
              </a:rPr>
              <a:t>3</a:t>
            </a:r>
            <a:r>
              <a:rPr lang="en-US" sz="1900" b="1" dirty="0">
                <a:solidFill>
                  <a:srgbClr val="898989"/>
                </a:solidFill>
                <a:ea typeface="Arial" pitchFamily="1" charset="0"/>
              </a:rPr>
              <a:t>, Ph.D.</a:t>
            </a:r>
            <a:endParaRPr lang="en-US" sz="1100" dirty="0">
              <a:solidFill>
                <a:srgbClr val="898989"/>
              </a:solidFill>
              <a:ea typeface="Arial" pitchFamily="1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1500" dirty="0">
                <a:solidFill>
                  <a:srgbClr val="898989"/>
                </a:solidFill>
                <a:ea typeface="Arial" pitchFamily="1" charset="0"/>
              </a:rPr>
              <a:t>Qualitative Economist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1500" dirty="0">
                <a:solidFill>
                  <a:srgbClr val="898989"/>
                </a:solidFill>
                <a:ea typeface="Arial" pitchFamily="1" charset="0"/>
              </a:rPr>
              <a:t>Managing Director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1500" dirty="0">
                <a:solidFill>
                  <a:srgbClr val="898989"/>
                </a:solidFill>
                <a:ea typeface="Arial" pitchFamily="1" charset="0"/>
              </a:rPr>
              <a:t>Clark Strategic Partners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1500" dirty="0">
                <a:solidFill>
                  <a:srgbClr val="898989"/>
                </a:solidFill>
                <a:ea typeface="Arial" pitchFamily="1" charset="0"/>
              </a:rPr>
              <a:t>PO Box #17975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1500" dirty="0">
                <a:solidFill>
                  <a:srgbClr val="898989"/>
                </a:solidFill>
                <a:ea typeface="Arial" pitchFamily="1" charset="0"/>
              </a:rPr>
              <a:t>Beverly Hills, CA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1500" dirty="0">
                <a:solidFill>
                  <a:srgbClr val="898989"/>
                </a:solidFill>
                <a:ea typeface="Arial" pitchFamily="1" charset="0"/>
              </a:rPr>
              <a:t>USA 90209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sz="1500" dirty="0">
              <a:solidFill>
                <a:srgbClr val="898989"/>
              </a:solidFill>
              <a:ea typeface="Arial" pitchFamily="1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sz="1500" dirty="0" smtClean="0">
              <a:solidFill>
                <a:srgbClr val="898989"/>
              </a:solidFill>
              <a:ea typeface="Arial" pitchFamily="1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1500" dirty="0" smtClean="0">
                <a:solidFill>
                  <a:srgbClr val="898989"/>
                </a:solidFill>
                <a:ea typeface="Arial" pitchFamily="1" charset="0"/>
              </a:rPr>
              <a:t>Email</a:t>
            </a:r>
            <a:r>
              <a:rPr lang="en-US" sz="1500" dirty="0">
                <a:solidFill>
                  <a:srgbClr val="898989"/>
                </a:solidFill>
                <a:ea typeface="Arial" pitchFamily="1" charset="0"/>
              </a:rPr>
              <a:t>: </a:t>
            </a:r>
            <a:r>
              <a:rPr lang="en-US" sz="1500" dirty="0">
                <a:solidFill>
                  <a:srgbClr val="898989"/>
                </a:solidFill>
                <a:ea typeface="Arial" pitchFamily="1" charset="0"/>
                <a:hlinkClick r:id="rId2"/>
              </a:rPr>
              <a:t>wwclark13@gmail.com</a:t>
            </a:r>
            <a:endParaRPr lang="en-US" sz="1500" dirty="0">
              <a:solidFill>
                <a:srgbClr val="898989"/>
              </a:solidFill>
              <a:ea typeface="Arial" pitchFamily="1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1500" dirty="0">
                <a:solidFill>
                  <a:srgbClr val="898989"/>
                </a:solidFill>
                <a:ea typeface="Arial" pitchFamily="1" charset="0"/>
              </a:rPr>
              <a:t>Direct Line +1 (310) 858-6886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1500" dirty="0">
                <a:solidFill>
                  <a:srgbClr val="898989"/>
                </a:solidFill>
                <a:ea typeface="Arial" pitchFamily="1" charset="0"/>
              </a:rPr>
              <a:t>Fax Line +1 (310) 858-6881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1700" dirty="0">
                <a:solidFill>
                  <a:srgbClr val="898989"/>
                </a:solidFill>
                <a:ea typeface="Arial" pitchFamily="1" charset="0"/>
              </a:rPr>
              <a:t>Web site: </a:t>
            </a:r>
            <a:r>
              <a:rPr lang="en-US" sz="1700" dirty="0">
                <a:solidFill>
                  <a:srgbClr val="898989"/>
                </a:solidFill>
                <a:ea typeface="Arial" pitchFamily="1" charset="0"/>
                <a:hlinkClick r:id="rId3"/>
              </a:rPr>
              <a:t>www.clarkstrategicpartners.net</a:t>
            </a:r>
            <a:endParaRPr lang="en-US" sz="1700" dirty="0">
              <a:solidFill>
                <a:srgbClr val="898989"/>
              </a:solidFill>
              <a:ea typeface="Arial" pitchFamily="1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en-US" sz="1700" dirty="0">
              <a:solidFill>
                <a:srgbClr val="898989"/>
              </a:solidFill>
              <a:ea typeface="Arial" pitchFamily="1" charset="0"/>
            </a:endParaRPr>
          </a:p>
        </p:txBody>
      </p:sp>
      <p:pic>
        <p:nvPicPr>
          <p:cNvPr id="10445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65875" y="2286000"/>
            <a:ext cx="2413000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9099" y="3307430"/>
            <a:ext cx="2412276" cy="173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275" y="5194300"/>
            <a:ext cx="800100" cy="698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951" y="5988722"/>
            <a:ext cx="7383756" cy="8692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1826" y="1479550"/>
            <a:ext cx="2133600" cy="1612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1452" y="1410475"/>
            <a:ext cx="2240374" cy="1502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3417" y="153175"/>
            <a:ext cx="3810000" cy="1181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066" y="153175"/>
            <a:ext cx="2794000" cy="1257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Summer Ice in the Arctic Ocean: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Vanishing Rapidly (Economist, 22 Sept 2012:p.89</a:t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>
          <a:xfrm>
            <a:off x="938213" y="1600200"/>
            <a:ext cx="7748587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12390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8" y="1417638"/>
            <a:ext cx="75565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 anchor="ctr"/>
          <a:lstStyle/>
          <a:p>
            <a:fld id="{140BF112-92CB-FC4C-A63B-8EDE0C205198}" type="slidenum">
              <a:rPr lang="en-US" sz="1200">
                <a:solidFill>
                  <a:srgbClr val="898989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pPr/>
              <a:t>5</a:t>
            </a:fld>
            <a:endParaRPr lang="en-US" sz="1200">
              <a:solidFill>
                <a:srgbClr val="898989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44035" name="Title 1"/>
          <p:cNvSpPr>
            <a:spLocks noGrp="1"/>
          </p:cNvSpPr>
          <p:nvPr>
            <p:ph type="title" idx="4294967295"/>
          </p:nvPr>
        </p:nvSpPr>
        <p:spPr>
          <a:xfrm>
            <a:off x="88900" y="76200"/>
            <a:ext cx="8902700" cy="7239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3600" dirty="0">
                <a:solidFill>
                  <a:schemeClr val="bg1"/>
                </a:solidFill>
                <a:latin typeface="Calibri" pitchFamily="1" charset="0"/>
                <a:ea typeface="Arial" pitchFamily="1" charset="0"/>
              </a:rPr>
              <a:t>The Global</a:t>
            </a:r>
            <a:r>
              <a:rPr lang="en-US" sz="3600" dirty="0" smtClean="0">
                <a:solidFill>
                  <a:schemeClr val="bg1"/>
                </a:solidFill>
                <a:latin typeface="Calibri" pitchFamily="1" charset="0"/>
                <a:ea typeface="Arial" pitchFamily="1" charset="0"/>
              </a:rPr>
              <a:t> </a:t>
            </a:r>
            <a:r>
              <a:rPr lang="en-US" sz="3600" dirty="0" smtClean="0">
                <a:solidFill>
                  <a:schemeClr val="tx2"/>
                </a:solidFill>
                <a:latin typeface="Calibri" pitchFamily="1" charset="0"/>
                <a:ea typeface="Arial" pitchFamily="1" charset="0"/>
              </a:rPr>
              <a:t>Toward The Green </a:t>
            </a:r>
            <a:r>
              <a:rPr lang="en-US" sz="3600" dirty="0" smtClean="0">
                <a:latin typeface="Calibri" pitchFamily="1" charset="0"/>
                <a:ea typeface="Arial" pitchFamily="1" charset="0"/>
              </a:rPr>
              <a:t>Economic Revolution</a:t>
            </a:r>
            <a:r>
              <a:rPr lang="en-US" sz="3600" dirty="0" smtClean="0">
                <a:solidFill>
                  <a:schemeClr val="bg1"/>
                </a:solidFill>
                <a:latin typeface="Calibri" pitchFamily="1" charset="0"/>
                <a:ea typeface="Arial" pitchFamily="1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Calibri" pitchFamily="1" charset="0"/>
                <a:ea typeface="Arial" pitchFamily="1" charset="0"/>
              </a:rPr>
              <a:t>Change</a:t>
            </a:r>
          </a:p>
        </p:txBody>
      </p:sp>
      <p:sp>
        <p:nvSpPr>
          <p:cNvPr id="3" name="Date Placeholder 2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4037" name="Slide Number Placeholder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20943049-2786-9142-8BE0-B45B303E820A}" type="slidenum">
              <a:rPr lang="en-US" sz="1200">
                <a:solidFill>
                  <a:srgbClr val="898989"/>
                </a:solidFill>
              </a:rPr>
              <a:pPr algn="r"/>
              <a:t>5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44038" name="Picture 4"/>
          <p:cNvPicPr>
            <a:picLocks noChangeAspect="1"/>
          </p:cNvPicPr>
          <p:nvPr/>
        </p:nvPicPr>
        <p:blipFill>
          <a:blip r:embed="rId2"/>
          <a:srcRect r="7294"/>
          <a:stretch>
            <a:fillRect/>
          </a:stretch>
        </p:blipFill>
        <p:spPr bwMode="auto">
          <a:xfrm>
            <a:off x="88900" y="800100"/>
            <a:ext cx="3028611" cy="428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578" y="2599515"/>
            <a:ext cx="3062627" cy="4121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804" y="962827"/>
            <a:ext cx="3259796" cy="411926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Economist: Schumpeter </a:t>
            </a:r>
            <a:br>
              <a:rPr lang="en-US" smtClean="0"/>
            </a:br>
            <a:r>
              <a:rPr lang="en-US" sz="3200" smtClean="0"/>
              <a:t>September 15, 2012: p. 65</a:t>
            </a:r>
            <a:endParaRPr lang="en-US" smtClean="0"/>
          </a:p>
        </p:txBody>
      </p:sp>
      <p:sp>
        <p:nvSpPr>
          <p:cNvPr id="125955" name="Content Placeholder 2"/>
          <p:cNvSpPr>
            <a:spLocks noGrp="1"/>
          </p:cNvSpPr>
          <p:nvPr>
            <p:ph idx="1"/>
          </p:nvPr>
        </p:nvSpPr>
        <p:spPr>
          <a:xfrm>
            <a:off x="855663" y="1600200"/>
            <a:ext cx="7831137" cy="4525963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z="2000" smtClean="0"/>
              <a:t>Global Movers and Shakers are worried about China</a:t>
            </a:r>
          </a:p>
        </p:txBody>
      </p:sp>
      <p:pic>
        <p:nvPicPr>
          <p:cNvPr id="12595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5663" y="2160588"/>
            <a:ext cx="75565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9493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Sustainable Green Communities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1847"/>
            <a:ext cx="6400800" cy="198245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ln>
                <a:solidFill>
                  <a:schemeClr val="tx1"/>
                </a:solidFill>
              </a:ln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62" dirty="0" smtClean="0">
              <a:ln>
                <a:solidFill>
                  <a:schemeClr val="tx1"/>
                </a:solidFill>
              </a:ln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62" dirty="0" smtClean="0">
              <a:ln>
                <a:solidFill>
                  <a:schemeClr val="tx1"/>
                </a:solidFill>
              </a:ln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ln>
                <a:solidFill>
                  <a:schemeClr val="tx1"/>
                </a:solidFill>
              </a:ln>
              <a:ea typeface="+mn-ea"/>
            </a:endParaRPr>
          </a:p>
        </p:txBody>
      </p:sp>
      <p:pic>
        <p:nvPicPr>
          <p:cNvPr id="31748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3594100"/>
            <a:ext cx="22860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6450" y="3776663"/>
            <a:ext cx="2236788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3238" y="1684338"/>
            <a:ext cx="2544762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873125"/>
            <a:ext cx="2255838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322513"/>
            <a:ext cx="205740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109538" y="860425"/>
            <a:ext cx="8932862" cy="12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7338" y="0"/>
            <a:ext cx="8653462" cy="1752600"/>
          </a:xfrm>
        </p:spPr>
        <p:txBody>
          <a:bodyPr/>
          <a:lstStyle/>
          <a:p>
            <a:pPr eaLnBrk="1" hangingPunct="1"/>
            <a:r>
              <a:rPr lang="en-US" b="1" dirty="0" smtClean="0">
                <a:ea typeface="ＭＳ Ｐゴシック" pitchFamily="1" charset="-128"/>
                <a:cs typeface="ＭＳ Ｐゴシック" pitchFamily="1" charset="-128"/>
              </a:rPr>
              <a:t>The Green Economic Revolution</a:t>
            </a:r>
            <a:endParaRPr lang="en-US" dirty="0" smtClean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752600"/>
            <a:ext cx="6629400" cy="4699000"/>
          </a:xfrm>
        </p:spPr>
        <p:txBody>
          <a:bodyPr rtlCol="0">
            <a:normAutofit fontScale="62500" lnSpcReduction="20000"/>
          </a:bodyPr>
          <a:lstStyle/>
          <a:p>
            <a:pPr marL="609600" indent="-6096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 smtClean="0">
                <a:ea typeface="+mn-ea"/>
              </a:rPr>
              <a:t>	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ea typeface="+mn-ea"/>
              </a:rPr>
              <a:t>	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ea typeface="+mn-ea"/>
              </a:rPr>
              <a:t>Vision: Controlling and Mitigating Climate Change</a:t>
            </a:r>
          </a:p>
          <a:p>
            <a:pPr marL="609600" indent="-6096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 smtClean="0">
                <a:ln>
                  <a:solidFill>
                    <a:schemeClr val="tx1"/>
                  </a:solidFill>
                </a:ln>
                <a:ea typeface="+mn-ea"/>
              </a:rPr>
              <a:t>Economic Change through Innovation and Technology:</a:t>
            </a:r>
          </a:p>
          <a:p>
            <a:pPr marL="609600" indent="-6096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 smtClean="0">
                <a:ln>
                  <a:solidFill>
                    <a:schemeClr val="tx1"/>
                  </a:solidFill>
                </a:ln>
              </a:rPr>
              <a:t>The Case of Energy</a:t>
            </a:r>
            <a:endParaRPr lang="en-US" sz="2400" b="1" dirty="0" smtClean="0">
              <a:ln>
                <a:solidFill>
                  <a:schemeClr val="tx1"/>
                </a:solidFill>
              </a:ln>
              <a:ea typeface="+mn-ea"/>
            </a:endParaRPr>
          </a:p>
          <a:p>
            <a:pPr marL="609600" indent="-609600" algn="l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smtClean="0">
                <a:ln>
                  <a:solidFill>
                    <a:schemeClr val="tx1"/>
                  </a:solidFill>
                </a:ln>
                <a:ea typeface="+mn-ea"/>
              </a:rPr>
              <a:t>Have an Energy  Environmental Plan with built in financing mechanisms</a:t>
            </a:r>
          </a:p>
          <a:p>
            <a:pPr marL="609600" indent="-609600" algn="l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smtClean="0">
                <a:ln>
                  <a:solidFill>
                    <a:schemeClr val="tx1"/>
                  </a:solidFill>
                </a:ln>
                <a:ea typeface="+mn-ea"/>
              </a:rPr>
              <a:t>Efficient and Conservative energy use along with Renewable Energy through On-site power and Central Grid Generation  forming Agile Systems </a:t>
            </a:r>
          </a:p>
          <a:p>
            <a:pPr marL="609600" indent="-609600" algn="l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smtClean="0">
                <a:ln>
                  <a:solidFill>
                    <a:schemeClr val="tx1"/>
                  </a:solidFill>
                </a:ln>
                <a:ea typeface="+mn-ea"/>
              </a:rPr>
              <a:t>Demand Side Management Performance and Power Contracts  that are long-term and economical</a:t>
            </a:r>
          </a:p>
          <a:p>
            <a:pPr marL="609600" indent="-609600" algn="l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smtClean="0">
                <a:ln>
                  <a:solidFill>
                    <a:schemeClr val="tx1"/>
                  </a:solidFill>
                </a:ln>
                <a:ea typeface="+mn-ea"/>
              </a:rPr>
              <a:t>Green and Blue Tech for renewable energy systems such as solar, wind, ocean and wave power integrated with chemical, electronic and engineering technologies</a:t>
            </a:r>
          </a:p>
          <a:p>
            <a:pPr marL="609600" indent="-609600" algn="l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smtClean="0">
                <a:ln>
                  <a:solidFill>
                    <a:schemeClr val="tx1"/>
                  </a:solidFill>
                </a:ln>
                <a:ea typeface="+mn-ea"/>
              </a:rPr>
              <a:t>Smart Green Grid – central systems and on-site power</a:t>
            </a:r>
          </a:p>
          <a:p>
            <a:pPr marL="609600" indent="-609600" algn="l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smtClean="0">
                <a:ln>
                  <a:solidFill>
                    <a:schemeClr val="tx1"/>
                  </a:solidFill>
                </a:ln>
                <a:ea typeface="+mn-ea"/>
              </a:rPr>
              <a:t>National, regional, state and local plans integrated green technologies and provide financial support</a:t>
            </a:r>
          </a:p>
          <a:p>
            <a:pPr marL="609600" indent="-609600" algn="l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smtClean="0">
                <a:ln>
                  <a:solidFill>
                    <a:schemeClr val="tx1"/>
                  </a:solidFill>
                </a:ln>
                <a:ea typeface="+mn-ea"/>
              </a:rPr>
              <a:t>Sustainable Development and Education Cross-Disciplinary Curriculum –including Science, Health, Medicine Social Studies, and Applied Fields in Infrastructures (water, waste, transportation, IT etc) with  Archecuture, Design, Career Education, Training, Entrepreneurship and  New Ventures.</a:t>
            </a:r>
          </a:p>
          <a:p>
            <a:pPr marL="609600" indent="-609600" algn="l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smtClean="0">
                <a:ln>
                  <a:solidFill>
                    <a:schemeClr val="tx1"/>
                  </a:solidFill>
                </a:ln>
              </a:rPr>
              <a:t>Global alliances including IP and Finance</a:t>
            </a:r>
            <a:endParaRPr lang="en-US" sz="2400" dirty="0" smtClean="0">
              <a:ln>
                <a:solidFill>
                  <a:schemeClr val="tx1"/>
                </a:solidFill>
              </a:ln>
              <a:ea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4738" y="863600"/>
            <a:ext cx="6765925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685800" y="0"/>
            <a:ext cx="777240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normAutofit fontScale="97500"/>
          </a:bodyPr>
          <a:lstStyle/>
          <a:p>
            <a:pPr algn="ctr" defTabSz="914400">
              <a:defRPr/>
            </a:pPr>
            <a:r>
              <a:rPr lang="en-US" sz="4400" kern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Arial" charset="0"/>
                <a:cs typeface="+mj-cs"/>
              </a:rPr>
              <a:t>Agile Energy Communities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906</Words>
  <Application>Microsoft Macintosh PowerPoint</Application>
  <PresentationFormat>On-screen Show (4:3)</PresentationFormat>
  <Paragraphs>155</Paragraphs>
  <Slides>31</Slides>
  <Notes>5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Theme</vt:lpstr>
      <vt:lpstr>Document</vt:lpstr>
      <vt:lpstr>Microsoft Word 97 - 2004 Document</vt:lpstr>
      <vt:lpstr>Slide 1</vt:lpstr>
      <vt:lpstr>The Next Economics</vt:lpstr>
      <vt:lpstr>Need of A Paradigm Change The World is Round – Not Flat</vt:lpstr>
      <vt:lpstr>  Summer Ice in the Arctic Ocean: Vanishing Rapidly (Economist, 22 Sept 2012:p.89  </vt:lpstr>
      <vt:lpstr>The Global Toward The Green Economic Revolution Change</vt:lpstr>
      <vt:lpstr>Economist: Schumpeter  September 15, 2012: p. 65</vt:lpstr>
      <vt:lpstr>Sustainable Green Communities</vt:lpstr>
      <vt:lpstr>The Green Economic Revolution</vt:lpstr>
      <vt:lpstr>Slide 9</vt:lpstr>
      <vt:lpstr>First Hybrid car Where and how America learned its lesson in delaying environmental technologies</vt:lpstr>
      <vt:lpstr>Slide 11</vt:lpstr>
      <vt:lpstr>Personal Transportation: from electric to H2FC  the Globe</vt:lpstr>
      <vt:lpstr>Today’s Examples of where global energy and environmental innovations are … Technologies</vt:lpstr>
      <vt:lpstr>Future Grid and On-Site Power Today</vt:lpstr>
      <vt:lpstr>Slide 15</vt:lpstr>
      <vt:lpstr>Solar System: Oberlin College</vt:lpstr>
      <vt:lpstr>Wind Turbines</vt:lpstr>
      <vt:lpstr>Integration of Intermittent Systems Tech Notes: DNV KEMA (11 October 2012)</vt:lpstr>
      <vt:lpstr>Sustainable Communities</vt:lpstr>
      <vt:lpstr>Sustainable Communities: Chapter #8: Google -- Recharging Car(1.6MW) Solar Campus Goal: carbon neutral by end of 07</vt:lpstr>
      <vt:lpstr>Sustainable Communities: Chapter # 10: Frederickshavn, DK Energy Independent Plan, 2015 Electricidad distribuida </vt:lpstr>
      <vt:lpstr>Tri-Generational </vt:lpstr>
      <vt:lpstr>Integrated Green Smart Systems</vt:lpstr>
      <vt:lpstr>Honda Clarity: H2 Fuel Cell Car</vt:lpstr>
      <vt:lpstr>Slide 25</vt:lpstr>
      <vt:lpstr>Slide 26</vt:lpstr>
      <vt:lpstr>Slide 27</vt:lpstr>
      <vt:lpstr>The Green Industrial Revolution The Economics, Finance and Investments</vt:lpstr>
      <vt:lpstr>Smart Grid Markets </vt:lpstr>
      <vt:lpstr>Slide 30</vt:lpstr>
      <vt:lpstr>Contact Information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Woodrow Clark</dc:creator>
  <cp:lastModifiedBy>Benjamin Bennett</cp:lastModifiedBy>
  <cp:revision>16</cp:revision>
  <dcterms:created xsi:type="dcterms:W3CDTF">2012-10-23T13:30:54Z</dcterms:created>
  <dcterms:modified xsi:type="dcterms:W3CDTF">2012-10-23T13:32:29Z</dcterms:modified>
</cp:coreProperties>
</file>