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28"/>
  </p:notesMasterIdLst>
  <p:handoutMasterIdLst>
    <p:handoutMasterId r:id="rId29"/>
  </p:handoutMasterIdLst>
  <p:sldIdLst>
    <p:sldId id="258" r:id="rId2"/>
    <p:sldId id="345" r:id="rId3"/>
    <p:sldId id="344" r:id="rId4"/>
    <p:sldId id="332" r:id="rId5"/>
    <p:sldId id="333" r:id="rId6"/>
    <p:sldId id="269" r:id="rId7"/>
    <p:sldId id="297" r:id="rId8"/>
    <p:sldId id="298" r:id="rId9"/>
    <p:sldId id="299" r:id="rId10"/>
    <p:sldId id="270" r:id="rId11"/>
    <p:sldId id="271" r:id="rId12"/>
    <p:sldId id="360" r:id="rId13"/>
    <p:sldId id="356" r:id="rId14"/>
    <p:sldId id="359" r:id="rId15"/>
    <p:sldId id="355" r:id="rId16"/>
    <p:sldId id="362" r:id="rId17"/>
    <p:sldId id="354" r:id="rId18"/>
    <p:sldId id="363" r:id="rId19"/>
    <p:sldId id="278" r:id="rId20"/>
    <p:sldId id="361" r:id="rId21"/>
    <p:sldId id="280" r:id="rId22"/>
    <p:sldId id="357" r:id="rId23"/>
    <p:sldId id="281" r:id="rId24"/>
    <p:sldId id="364" r:id="rId25"/>
    <p:sldId id="365" r:id="rId26"/>
    <p:sldId id="353" r:id="rId27"/>
  </p:sldIdLst>
  <p:sldSz cx="9144000" cy="6858000" type="screen4x3"/>
  <p:notesSz cx="7086600" cy="9372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676" autoAdjust="0"/>
    <p:restoredTop sz="89130" autoAdjust="0"/>
  </p:normalViewPr>
  <p:slideViewPr>
    <p:cSldViewPr snapToGrid="0" snapToObjects="1">
      <p:cViewPr>
        <p:scale>
          <a:sx n="95" d="100"/>
          <a:sy n="95" d="100"/>
        </p:scale>
        <p:origin x="-1866" y="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2"/>
    </p:cViewPr>
  </p:sorterViewPr>
  <p:notesViewPr>
    <p:cSldViewPr snapToGrid="0" snapToObjects="1">
      <p:cViewPr>
        <p:scale>
          <a:sx n="100" d="100"/>
          <a:sy n="100" d="100"/>
        </p:scale>
        <p:origin x="-2544" y="-60"/>
      </p:cViewPr>
      <p:guideLst>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cked"/>
        <c:varyColors val="0"/>
        <c:ser>
          <c:idx val="0"/>
          <c:order val="0"/>
          <c:tx>
            <c:v>Oil</c:v>
          </c:tx>
          <c:spPr>
            <a:solidFill>
              <a:srgbClr val="00B050"/>
            </a:solidFill>
            <a:ln>
              <a:solidFill>
                <a:srgbClr val="00B050"/>
              </a:solidFill>
            </a:ln>
          </c:spPr>
          <c:cat>
            <c:strRef>
              <c:f>'US Oil &amp; Gas Split'!$A$8:$A$1326</c:f>
              <c:strCache>
                <c:ptCount val="1319"/>
                <c:pt idx="0">
                  <c:v>mid-'87</c:v>
                </c:pt>
                <c:pt idx="24">
                  <c:v>1988</c:v>
                </c:pt>
                <c:pt idx="77">
                  <c:v>1989</c:v>
                </c:pt>
                <c:pt idx="129">
                  <c:v>1990</c:v>
                </c:pt>
                <c:pt idx="181">
                  <c:v>1991</c:v>
                </c:pt>
                <c:pt idx="233">
                  <c:v>1992</c:v>
                </c:pt>
                <c:pt idx="286">
                  <c:v>1993</c:v>
                </c:pt>
                <c:pt idx="338">
                  <c:v>1994</c:v>
                </c:pt>
                <c:pt idx="390">
                  <c:v>1995</c:v>
                </c:pt>
                <c:pt idx="442">
                  <c:v>1996</c:v>
                </c:pt>
                <c:pt idx="494">
                  <c:v>1997</c:v>
                </c:pt>
                <c:pt idx="547">
                  <c:v>1998</c:v>
                </c:pt>
                <c:pt idx="600">
                  <c:v>1999</c:v>
                </c:pt>
                <c:pt idx="653">
                  <c:v>2000</c:v>
                </c:pt>
                <c:pt idx="703">
                  <c:v>2001</c:v>
                </c:pt>
                <c:pt idx="755">
                  <c:v>2002</c:v>
                </c:pt>
                <c:pt idx="807">
                  <c:v>2003</c:v>
                </c:pt>
                <c:pt idx="860">
                  <c:v>2004</c:v>
                </c:pt>
                <c:pt idx="912">
                  <c:v>2005</c:v>
                </c:pt>
                <c:pt idx="964">
                  <c:v>2006</c:v>
                </c:pt>
                <c:pt idx="1016">
                  <c:v>2007</c:v>
                </c:pt>
                <c:pt idx="1068">
                  <c:v>2008</c:v>
                </c:pt>
                <c:pt idx="1120">
                  <c:v>2009</c:v>
                </c:pt>
                <c:pt idx="1173">
                  <c:v>2010</c:v>
                </c:pt>
                <c:pt idx="1225">
                  <c:v>2011</c:v>
                </c:pt>
                <c:pt idx="1277">
                  <c:v>2012</c:v>
                </c:pt>
                <c:pt idx="1318">
                  <c:v>Oct-12</c:v>
                </c:pt>
              </c:strCache>
            </c:strRef>
          </c:cat>
          <c:val>
            <c:numRef>
              <c:f>'US Oil &amp; Gas Split'!$B$8:$B$1326</c:f>
              <c:numCache>
                <c:formatCode>#,##0_);[Red]\(#,##0\)</c:formatCode>
                <c:ptCount val="1319"/>
                <c:pt idx="0">
                  <c:v>559</c:v>
                </c:pt>
                <c:pt idx="1">
                  <c:v>565</c:v>
                </c:pt>
                <c:pt idx="2">
                  <c:v>605</c:v>
                </c:pt>
                <c:pt idx="3">
                  <c:v>613</c:v>
                </c:pt>
                <c:pt idx="4">
                  <c:v>620</c:v>
                </c:pt>
                <c:pt idx="5">
                  <c:v>627</c:v>
                </c:pt>
                <c:pt idx="6">
                  <c:v>665</c:v>
                </c:pt>
                <c:pt idx="7">
                  <c:v>704</c:v>
                </c:pt>
                <c:pt idx="8">
                  <c:v>718</c:v>
                </c:pt>
                <c:pt idx="9">
                  <c:v>711</c:v>
                </c:pt>
                <c:pt idx="10">
                  <c:v>718</c:v>
                </c:pt>
                <c:pt idx="11">
                  <c:v>721</c:v>
                </c:pt>
                <c:pt idx="12">
                  <c:v>723</c:v>
                </c:pt>
                <c:pt idx="13">
                  <c:v>725</c:v>
                </c:pt>
                <c:pt idx="14">
                  <c:v>740</c:v>
                </c:pt>
                <c:pt idx="15">
                  <c:v>738</c:v>
                </c:pt>
                <c:pt idx="16">
                  <c:v>734</c:v>
                </c:pt>
                <c:pt idx="17">
                  <c:v>760</c:v>
                </c:pt>
                <c:pt idx="18">
                  <c:v>746</c:v>
                </c:pt>
                <c:pt idx="19">
                  <c:v>750</c:v>
                </c:pt>
                <c:pt idx="20">
                  <c:v>757</c:v>
                </c:pt>
                <c:pt idx="21">
                  <c:v>764</c:v>
                </c:pt>
                <c:pt idx="22">
                  <c:v>745</c:v>
                </c:pt>
                <c:pt idx="23">
                  <c:v>716</c:v>
                </c:pt>
                <c:pt idx="24">
                  <c:v>710</c:v>
                </c:pt>
                <c:pt idx="25">
                  <c:v>689</c:v>
                </c:pt>
                <c:pt idx="26">
                  <c:v>641</c:v>
                </c:pt>
                <c:pt idx="27">
                  <c:v>611</c:v>
                </c:pt>
                <c:pt idx="28">
                  <c:v>573</c:v>
                </c:pt>
                <c:pt idx="29">
                  <c:v>580</c:v>
                </c:pt>
                <c:pt idx="30">
                  <c:v>557</c:v>
                </c:pt>
                <c:pt idx="31">
                  <c:v>575</c:v>
                </c:pt>
                <c:pt idx="32">
                  <c:v>592</c:v>
                </c:pt>
                <c:pt idx="33">
                  <c:v>591</c:v>
                </c:pt>
                <c:pt idx="34">
                  <c:v>572</c:v>
                </c:pt>
                <c:pt idx="35">
                  <c:v>583</c:v>
                </c:pt>
                <c:pt idx="36">
                  <c:v>580</c:v>
                </c:pt>
                <c:pt idx="37">
                  <c:v>577</c:v>
                </c:pt>
                <c:pt idx="38">
                  <c:v>566</c:v>
                </c:pt>
                <c:pt idx="39">
                  <c:v>560</c:v>
                </c:pt>
                <c:pt idx="40">
                  <c:v>566</c:v>
                </c:pt>
                <c:pt idx="41">
                  <c:v>541</c:v>
                </c:pt>
                <c:pt idx="42">
                  <c:v>563</c:v>
                </c:pt>
                <c:pt idx="43">
                  <c:v>557</c:v>
                </c:pt>
                <c:pt idx="44">
                  <c:v>571</c:v>
                </c:pt>
                <c:pt idx="45">
                  <c:v>576</c:v>
                </c:pt>
                <c:pt idx="46">
                  <c:v>562</c:v>
                </c:pt>
                <c:pt idx="47">
                  <c:v>544</c:v>
                </c:pt>
                <c:pt idx="48">
                  <c:v>550</c:v>
                </c:pt>
                <c:pt idx="49">
                  <c:v>558</c:v>
                </c:pt>
                <c:pt idx="50">
                  <c:v>572</c:v>
                </c:pt>
                <c:pt idx="51">
                  <c:v>573</c:v>
                </c:pt>
                <c:pt idx="52">
                  <c:v>565</c:v>
                </c:pt>
                <c:pt idx="53">
                  <c:v>560</c:v>
                </c:pt>
                <c:pt idx="54">
                  <c:v>549</c:v>
                </c:pt>
                <c:pt idx="55">
                  <c:v>575</c:v>
                </c:pt>
                <c:pt idx="56">
                  <c:v>572</c:v>
                </c:pt>
                <c:pt idx="57">
                  <c:v>566</c:v>
                </c:pt>
                <c:pt idx="58">
                  <c:v>561</c:v>
                </c:pt>
                <c:pt idx="59">
                  <c:v>526</c:v>
                </c:pt>
                <c:pt idx="60">
                  <c:v>513</c:v>
                </c:pt>
                <c:pt idx="61">
                  <c:v>499</c:v>
                </c:pt>
                <c:pt idx="62">
                  <c:v>510</c:v>
                </c:pt>
                <c:pt idx="63">
                  <c:v>523</c:v>
                </c:pt>
                <c:pt idx="64">
                  <c:v>514</c:v>
                </c:pt>
                <c:pt idx="65">
                  <c:v>524</c:v>
                </c:pt>
                <c:pt idx="66">
                  <c:v>526</c:v>
                </c:pt>
                <c:pt idx="67">
                  <c:v>504</c:v>
                </c:pt>
                <c:pt idx="68">
                  <c:v>505</c:v>
                </c:pt>
                <c:pt idx="69">
                  <c:v>471</c:v>
                </c:pt>
                <c:pt idx="70">
                  <c:v>491</c:v>
                </c:pt>
                <c:pt idx="71">
                  <c:v>494</c:v>
                </c:pt>
                <c:pt idx="72">
                  <c:v>487</c:v>
                </c:pt>
                <c:pt idx="73">
                  <c:v>512</c:v>
                </c:pt>
                <c:pt idx="74">
                  <c:v>510</c:v>
                </c:pt>
                <c:pt idx="75">
                  <c:v>519</c:v>
                </c:pt>
                <c:pt idx="76">
                  <c:v>505</c:v>
                </c:pt>
                <c:pt idx="77">
                  <c:v>475</c:v>
                </c:pt>
                <c:pt idx="78">
                  <c:v>470</c:v>
                </c:pt>
                <c:pt idx="79">
                  <c:v>412</c:v>
                </c:pt>
                <c:pt idx="80">
                  <c:v>414</c:v>
                </c:pt>
                <c:pt idx="81">
                  <c:v>396</c:v>
                </c:pt>
                <c:pt idx="82">
                  <c:v>389</c:v>
                </c:pt>
                <c:pt idx="83">
                  <c:v>392</c:v>
                </c:pt>
                <c:pt idx="84">
                  <c:v>391</c:v>
                </c:pt>
                <c:pt idx="85">
                  <c:v>400</c:v>
                </c:pt>
                <c:pt idx="86">
                  <c:v>398</c:v>
                </c:pt>
                <c:pt idx="87">
                  <c:v>405</c:v>
                </c:pt>
                <c:pt idx="88">
                  <c:v>424</c:v>
                </c:pt>
                <c:pt idx="89">
                  <c:v>417</c:v>
                </c:pt>
                <c:pt idx="90">
                  <c:v>429</c:v>
                </c:pt>
                <c:pt idx="91">
                  <c:v>433</c:v>
                </c:pt>
                <c:pt idx="92">
                  <c:v>430</c:v>
                </c:pt>
                <c:pt idx="93">
                  <c:v>426</c:v>
                </c:pt>
                <c:pt idx="94">
                  <c:v>436</c:v>
                </c:pt>
                <c:pt idx="95">
                  <c:v>451</c:v>
                </c:pt>
                <c:pt idx="96">
                  <c:v>425</c:v>
                </c:pt>
                <c:pt idx="97">
                  <c:v>419</c:v>
                </c:pt>
                <c:pt idx="98">
                  <c:v>429</c:v>
                </c:pt>
                <c:pt idx="99">
                  <c:v>427</c:v>
                </c:pt>
                <c:pt idx="100">
                  <c:v>409</c:v>
                </c:pt>
                <c:pt idx="101">
                  <c:v>428</c:v>
                </c:pt>
                <c:pt idx="102">
                  <c:v>439</c:v>
                </c:pt>
                <c:pt idx="103">
                  <c:v>436</c:v>
                </c:pt>
                <c:pt idx="104">
                  <c:v>424</c:v>
                </c:pt>
                <c:pt idx="105">
                  <c:v>417</c:v>
                </c:pt>
                <c:pt idx="106">
                  <c:v>445</c:v>
                </c:pt>
                <c:pt idx="107">
                  <c:v>445</c:v>
                </c:pt>
                <c:pt idx="108">
                  <c:v>433</c:v>
                </c:pt>
                <c:pt idx="109">
                  <c:v>426</c:v>
                </c:pt>
                <c:pt idx="110">
                  <c:v>442</c:v>
                </c:pt>
                <c:pt idx="111">
                  <c:v>451</c:v>
                </c:pt>
                <c:pt idx="112">
                  <c:v>449</c:v>
                </c:pt>
                <c:pt idx="113">
                  <c:v>468</c:v>
                </c:pt>
                <c:pt idx="114">
                  <c:v>472</c:v>
                </c:pt>
                <c:pt idx="115">
                  <c:v>480</c:v>
                </c:pt>
                <c:pt idx="116">
                  <c:v>468</c:v>
                </c:pt>
                <c:pt idx="117">
                  <c:v>498</c:v>
                </c:pt>
                <c:pt idx="118">
                  <c:v>502</c:v>
                </c:pt>
                <c:pt idx="119">
                  <c:v>516</c:v>
                </c:pt>
                <c:pt idx="120">
                  <c:v>539</c:v>
                </c:pt>
                <c:pt idx="121">
                  <c:v>545</c:v>
                </c:pt>
                <c:pt idx="122">
                  <c:v>529</c:v>
                </c:pt>
                <c:pt idx="123">
                  <c:v>516</c:v>
                </c:pt>
                <c:pt idx="124">
                  <c:v>534</c:v>
                </c:pt>
                <c:pt idx="125">
                  <c:v>528</c:v>
                </c:pt>
                <c:pt idx="126">
                  <c:v>552</c:v>
                </c:pt>
                <c:pt idx="127">
                  <c:v>548</c:v>
                </c:pt>
                <c:pt idx="128">
                  <c:v>533</c:v>
                </c:pt>
                <c:pt idx="129">
                  <c:v>532</c:v>
                </c:pt>
                <c:pt idx="130">
                  <c:v>527</c:v>
                </c:pt>
                <c:pt idx="131">
                  <c:v>494</c:v>
                </c:pt>
                <c:pt idx="132">
                  <c:v>482</c:v>
                </c:pt>
                <c:pt idx="133">
                  <c:v>489</c:v>
                </c:pt>
                <c:pt idx="134">
                  <c:v>495</c:v>
                </c:pt>
                <c:pt idx="135">
                  <c:v>498</c:v>
                </c:pt>
                <c:pt idx="136">
                  <c:v>485</c:v>
                </c:pt>
                <c:pt idx="137">
                  <c:v>478</c:v>
                </c:pt>
                <c:pt idx="138">
                  <c:v>482</c:v>
                </c:pt>
                <c:pt idx="139">
                  <c:v>479</c:v>
                </c:pt>
                <c:pt idx="140">
                  <c:v>474</c:v>
                </c:pt>
                <c:pt idx="141">
                  <c:v>516</c:v>
                </c:pt>
                <c:pt idx="142">
                  <c:v>487</c:v>
                </c:pt>
                <c:pt idx="143">
                  <c:v>483</c:v>
                </c:pt>
                <c:pt idx="144">
                  <c:v>462</c:v>
                </c:pt>
                <c:pt idx="145">
                  <c:v>472</c:v>
                </c:pt>
                <c:pt idx="146">
                  <c:v>475</c:v>
                </c:pt>
                <c:pt idx="147">
                  <c:v>479</c:v>
                </c:pt>
                <c:pt idx="148">
                  <c:v>504</c:v>
                </c:pt>
                <c:pt idx="149">
                  <c:v>514</c:v>
                </c:pt>
                <c:pt idx="150">
                  <c:v>507</c:v>
                </c:pt>
                <c:pt idx="151">
                  <c:v>496</c:v>
                </c:pt>
                <c:pt idx="152">
                  <c:v>491</c:v>
                </c:pt>
                <c:pt idx="153">
                  <c:v>496</c:v>
                </c:pt>
                <c:pt idx="154">
                  <c:v>491</c:v>
                </c:pt>
                <c:pt idx="155">
                  <c:v>487</c:v>
                </c:pt>
                <c:pt idx="156">
                  <c:v>491</c:v>
                </c:pt>
                <c:pt idx="157">
                  <c:v>509</c:v>
                </c:pt>
                <c:pt idx="158">
                  <c:v>508</c:v>
                </c:pt>
                <c:pt idx="159">
                  <c:v>494</c:v>
                </c:pt>
                <c:pt idx="160">
                  <c:v>507</c:v>
                </c:pt>
                <c:pt idx="161">
                  <c:v>511</c:v>
                </c:pt>
                <c:pt idx="162">
                  <c:v>510</c:v>
                </c:pt>
                <c:pt idx="163">
                  <c:v>544</c:v>
                </c:pt>
                <c:pt idx="164">
                  <c:v>570</c:v>
                </c:pt>
                <c:pt idx="165">
                  <c:v>579</c:v>
                </c:pt>
                <c:pt idx="166">
                  <c:v>572</c:v>
                </c:pt>
                <c:pt idx="167">
                  <c:v>560</c:v>
                </c:pt>
                <c:pt idx="168">
                  <c:v>590</c:v>
                </c:pt>
                <c:pt idx="169">
                  <c:v>588</c:v>
                </c:pt>
                <c:pt idx="170">
                  <c:v>597</c:v>
                </c:pt>
                <c:pt idx="171">
                  <c:v>607</c:v>
                </c:pt>
                <c:pt idx="172">
                  <c:v>620</c:v>
                </c:pt>
                <c:pt idx="173">
                  <c:v>614</c:v>
                </c:pt>
                <c:pt idx="174">
                  <c:v>606</c:v>
                </c:pt>
                <c:pt idx="175">
                  <c:v>620</c:v>
                </c:pt>
                <c:pt idx="176">
                  <c:v>639</c:v>
                </c:pt>
                <c:pt idx="177">
                  <c:v>646</c:v>
                </c:pt>
                <c:pt idx="178">
                  <c:v>657</c:v>
                </c:pt>
                <c:pt idx="179">
                  <c:v>634</c:v>
                </c:pt>
                <c:pt idx="180">
                  <c:v>639</c:v>
                </c:pt>
                <c:pt idx="181">
                  <c:v>651</c:v>
                </c:pt>
                <c:pt idx="182">
                  <c:v>612</c:v>
                </c:pt>
                <c:pt idx="183">
                  <c:v>631</c:v>
                </c:pt>
                <c:pt idx="184">
                  <c:v>639</c:v>
                </c:pt>
                <c:pt idx="185">
                  <c:v>574</c:v>
                </c:pt>
                <c:pt idx="186">
                  <c:v>575</c:v>
                </c:pt>
                <c:pt idx="187">
                  <c:v>553</c:v>
                </c:pt>
                <c:pt idx="188">
                  <c:v>555</c:v>
                </c:pt>
                <c:pt idx="189">
                  <c:v>529</c:v>
                </c:pt>
                <c:pt idx="190">
                  <c:v>534</c:v>
                </c:pt>
                <c:pt idx="191">
                  <c:v>513</c:v>
                </c:pt>
                <c:pt idx="192">
                  <c:v>503</c:v>
                </c:pt>
                <c:pt idx="193">
                  <c:v>500</c:v>
                </c:pt>
                <c:pt idx="194">
                  <c:v>480</c:v>
                </c:pt>
                <c:pt idx="195">
                  <c:v>472</c:v>
                </c:pt>
                <c:pt idx="196">
                  <c:v>450</c:v>
                </c:pt>
                <c:pt idx="197">
                  <c:v>444</c:v>
                </c:pt>
                <c:pt idx="198">
                  <c:v>425</c:v>
                </c:pt>
                <c:pt idx="199">
                  <c:v>418</c:v>
                </c:pt>
                <c:pt idx="200">
                  <c:v>422</c:v>
                </c:pt>
                <c:pt idx="201">
                  <c:v>451</c:v>
                </c:pt>
                <c:pt idx="202">
                  <c:v>435</c:v>
                </c:pt>
                <c:pt idx="203">
                  <c:v>463</c:v>
                </c:pt>
                <c:pt idx="204">
                  <c:v>479</c:v>
                </c:pt>
                <c:pt idx="205">
                  <c:v>485</c:v>
                </c:pt>
                <c:pt idx="206">
                  <c:v>505</c:v>
                </c:pt>
                <c:pt idx="207">
                  <c:v>488</c:v>
                </c:pt>
                <c:pt idx="208">
                  <c:v>467</c:v>
                </c:pt>
                <c:pt idx="209">
                  <c:v>462</c:v>
                </c:pt>
                <c:pt idx="210">
                  <c:v>470</c:v>
                </c:pt>
                <c:pt idx="211">
                  <c:v>485</c:v>
                </c:pt>
                <c:pt idx="212">
                  <c:v>452</c:v>
                </c:pt>
                <c:pt idx="213">
                  <c:v>447</c:v>
                </c:pt>
                <c:pt idx="214">
                  <c:v>434</c:v>
                </c:pt>
                <c:pt idx="215">
                  <c:v>438</c:v>
                </c:pt>
                <c:pt idx="216">
                  <c:v>436</c:v>
                </c:pt>
                <c:pt idx="217">
                  <c:v>419</c:v>
                </c:pt>
                <c:pt idx="218">
                  <c:v>440</c:v>
                </c:pt>
                <c:pt idx="219">
                  <c:v>436</c:v>
                </c:pt>
                <c:pt idx="220">
                  <c:v>434</c:v>
                </c:pt>
                <c:pt idx="221">
                  <c:v>438</c:v>
                </c:pt>
                <c:pt idx="222">
                  <c:v>427</c:v>
                </c:pt>
                <c:pt idx="223">
                  <c:v>432</c:v>
                </c:pt>
                <c:pt idx="224">
                  <c:v>432</c:v>
                </c:pt>
                <c:pt idx="225">
                  <c:v>436</c:v>
                </c:pt>
                <c:pt idx="226">
                  <c:v>455</c:v>
                </c:pt>
                <c:pt idx="227">
                  <c:v>476</c:v>
                </c:pt>
                <c:pt idx="228">
                  <c:v>484</c:v>
                </c:pt>
                <c:pt idx="229">
                  <c:v>498</c:v>
                </c:pt>
                <c:pt idx="230">
                  <c:v>479</c:v>
                </c:pt>
                <c:pt idx="231">
                  <c:v>465</c:v>
                </c:pt>
                <c:pt idx="232">
                  <c:v>433</c:v>
                </c:pt>
                <c:pt idx="233">
                  <c:v>427</c:v>
                </c:pt>
                <c:pt idx="234">
                  <c:v>405</c:v>
                </c:pt>
                <c:pt idx="235">
                  <c:v>412</c:v>
                </c:pt>
                <c:pt idx="236">
                  <c:v>383</c:v>
                </c:pt>
                <c:pt idx="237">
                  <c:v>375</c:v>
                </c:pt>
                <c:pt idx="238">
                  <c:v>383</c:v>
                </c:pt>
                <c:pt idx="239">
                  <c:v>370</c:v>
                </c:pt>
                <c:pt idx="240">
                  <c:v>373</c:v>
                </c:pt>
                <c:pt idx="241">
                  <c:v>387</c:v>
                </c:pt>
                <c:pt idx="242">
                  <c:v>382</c:v>
                </c:pt>
                <c:pt idx="243">
                  <c:v>384</c:v>
                </c:pt>
                <c:pt idx="244">
                  <c:v>380</c:v>
                </c:pt>
                <c:pt idx="245">
                  <c:v>377</c:v>
                </c:pt>
                <c:pt idx="246">
                  <c:v>382</c:v>
                </c:pt>
                <c:pt idx="247">
                  <c:v>373</c:v>
                </c:pt>
                <c:pt idx="248">
                  <c:v>369</c:v>
                </c:pt>
                <c:pt idx="249">
                  <c:v>355</c:v>
                </c:pt>
                <c:pt idx="250">
                  <c:v>354</c:v>
                </c:pt>
                <c:pt idx="251">
                  <c:v>361</c:v>
                </c:pt>
                <c:pt idx="252">
                  <c:v>371</c:v>
                </c:pt>
                <c:pt idx="253">
                  <c:v>361</c:v>
                </c:pt>
                <c:pt idx="254">
                  <c:v>344</c:v>
                </c:pt>
                <c:pt idx="255">
                  <c:v>331</c:v>
                </c:pt>
                <c:pt idx="256">
                  <c:v>335</c:v>
                </c:pt>
                <c:pt idx="257">
                  <c:v>352</c:v>
                </c:pt>
                <c:pt idx="258">
                  <c:v>353</c:v>
                </c:pt>
                <c:pt idx="259">
                  <c:v>340</c:v>
                </c:pt>
                <c:pt idx="260">
                  <c:v>343</c:v>
                </c:pt>
                <c:pt idx="261">
                  <c:v>352</c:v>
                </c:pt>
                <c:pt idx="262">
                  <c:v>351</c:v>
                </c:pt>
                <c:pt idx="263">
                  <c:v>357</c:v>
                </c:pt>
                <c:pt idx="264">
                  <c:v>356</c:v>
                </c:pt>
                <c:pt idx="265">
                  <c:v>330</c:v>
                </c:pt>
                <c:pt idx="266">
                  <c:v>334</c:v>
                </c:pt>
                <c:pt idx="267">
                  <c:v>315</c:v>
                </c:pt>
                <c:pt idx="268">
                  <c:v>342</c:v>
                </c:pt>
                <c:pt idx="269">
                  <c:v>325</c:v>
                </c:pt>
                <c:pt idx="270">
                  <c:v>348</c:v>
                </c:pt>
                <c:pt idx="271">
                  <c:v>366</c:v>
                </c:pt>
                <c:pt idx="272">
                  <c:v>364</c:v>
                </c:pt>
                <c:pt idx="273">
                  <c:v>377</c:v>
                </c:pt>
                <c:pt idx="274">
                  <c:v>393</c:v>
                </c:pt>
                <c:pt idx="275">
                  <c:v>415</c:v>
                </c:pt>
                <c:pt idx="276">
                  <c:v>410</c:v>
                </c:pt>
                <c:pt idx="277">
                  <c:v>412</c:v>
                </c:pt>
                <c:pt idx="278">
                  <c:v>430</c:v>
                </c:pt>
                <c:pt idx="279">
                  <c:v>407</c:v>
                </c:pt>
                <c:pt idx="280">
                  <c:v>421</c:v>
                </c:pt>
                <c:pt idx="281">
                  <c:v>432</c:v>
                </c:pt>
                <c:pt idx="282">
                  <c:v>425</c:v>
                </c:pt>
                <c:pt idx="283">
                  <c:v>381</c:v>
                </c:pt>
                <c:pt idx="284">
                  <c:v>378</c:v>
                </c:pt>
                <c:pt idx="285" formatCode="General">
                  <c:v>368</c:v>
                </c:pt>
                <c:pt idx="286">
                  <c:v>356</c:v>
                </c:pt>
                <c:pt idx="287">
                  <c:v>336</c:v>
                </c:pt>
                <c:pt idx="288">
                  <c:v>325</c:v>
                </c:pt>
                <c:pt idx="289">
                  <c:v>321</c:v>
                </c:pt>
                <c:pt idx="290">
                  <c:v>304</c:v>
                </c:pt>
                <c:pt idx="291">
                  <c:v>307</c:v>
                </c:pt>
                <c:pt idx="292">
                  <c:v>306</c:v>
                </c:pt>
                <c:pt idx="293">
                  <c:v>327</c:v>
                </c:pt>
                <c:pt idx="294">
                  <c:v>311</c:v>
                </c:pt>
                <c:pt idx="295">
                  <c:v>312</c:v>
                </c:pt>
                <c:pt idx="296">
                  <c:v>318</c:v>
                </c:pt>
                <c:pt idx="297">
                  <c:v>320</c:v>
                </c:pt>
                <c:pt idx="298">
                  <c:v>326</c:v>
                </c:pt>
                <c:pt idx="299">
                  <c:v>314</c:v>
                </c:pt>
                <c:pt idx="300">
                  <c:v>319</c:v>
                </c:pt>
                <c:pt idx="301">
                  <c:v>320</c:v>
                </c:pt>
                <c:pt idx="302">
                  <c:v>319</c:v>
                </c:pt>
                <c:pt idx="303">
                  <c:v>319</c:v>
                </c:pt>
                <c:pt idx="304">
                  <c:v>316</c:v>
                </c:pt>
                <c:pt idx="305">
                  <c:v>321</c:v>
                </c:pt>
                <c:pt idx="306">
                  <c:v>334</c:v>
                </c:pt>
                <c:pt idx="307">
                  <c:v>340</c:v>
                </c:pt>
                <c:pt idx="308">
                  <c:v>365</c:v>
                </c:pt>
                <c:pt idx="309">
                  <c:v>344</c:v>
                </c:pt>
                <c:pt idx="310">
                  <c:v>351</c:v>
                </c:pt>
                <c:pt idx="311">
                  <c:v>364</c:v>
                </c:pt>
                <c:pt idx="312">
                  <c:v>353</c:v>
                </c:pt>
                <c:pt idx="313">
                  <c:v>362</c:v>
                </c:pt>
                <c:pt idx="314">
                  <c:v>376</c:v>
                </c:pt>
                <c:pt idx="315">
                  <c:v>385</c:v>
                </c:pt>
                <c:pt idx="316">
                  <c:v>389</c:v>
                </c:pt>
                <c:pt idx="317">
                  <c:v>404</c:v>
                </c:pt>
                <c:pt idx="318">
                  <c:v>400</c:v>
                </c:pt>
                <c:pt idx="319">
                  <c:v>396</c:v>
                </c:pt>
                <c:pt idx="320">
                  <c:v>405</c:v>
                </c:pt>
                <c:pt idx="321">
                  <c:v>405</c:v>
                </c:pt>
                <c:pt idx="322">
                  <c:v>423</c:v>
                </c:pt>
                <c:pt idx="323">
                  <c:v>440</c:v>
                </c:pt>
                <c:pt idx="324">
                  <c:v>427</c:v>
                </c:pt>
                <c:pt idx="325">
                  <c:v>435</c:v>
                </c:pt>
                <c:pt idx="326">
                  <c:v>443</c:v>
                </c:pt>
                <c:pt idx="327">
                  <c:v>450</c:v>
                </c:pt>
                <c:pt idx="328">
                  <c:v>452</c:v>
                </c:pt>
                <c:pt idx="329">
                  <c:v>444</c:v>
                </c:pt>
                <c:pt idx="330">
                  <c:v>453</c:v>
                </c:pt>
                <c:pt idx="331">
                  <c:v>449</c:v>
                </c:pt>
                <c:pt idx="332">
                  <c:v>465</c:v>
                </c:pt>
                <c:pt idx="333">
                  <c:v>443</c:v>
                </c:pt>
                <c:pt idx="334">
                  <c:v>443</c:v>
                </c:pt>
                <c:pt idx="335">
                  <c:v>445</c:v>
                </c:pt>
                <c:pt idx="336">
                  <c:v>408</c:v>
                </c:pt>
                <c:pt idx="337">
                  <c:v>385</c:v>
                </c:pt>
                <c:pt idx="338">
                  <c:v>357</c:v>
                </c:pt>
                <c:pt idx="339">
                  <c:v>365</c:v>
                </c:pt>
                <c:pt idx="340">
                  <c:v>356</c:v>
                </c:pt>
                <c:pt idx="341">
                  <c:v>345</c:v>
                </c:pt>
                <c:pt idx="342">
                  <c:v>335</c:v>
                </c:pt>
                <c:pt idx="343">
                  <c:v>346</c:v>
                </c:pt>
                <c:pt idx="344">
                  <c:v>337</c:v>
                </c:pt>
                <c:pt idx="345">
                  <c:v>330</c:v>
                </c:pt>
                <c:pt idx="346">
                  <c:v>322</c:v>
                </c:pt>
                <c:pt idx="347">
                  <c:v>320</c:v>
                </c:pt>
                <c:pt idx="348">
                  <c:v>330</c:v>
                </c:pt>
                <c:pt idx="349">
                  <c:v>323</c:v>
                </c:pt>
                <c:pt idx="350">
                  <c:v>320</c:v>
                </c:pt>
                <c:pt idx="351">
                  <c:v>309</c:v>
                </c:pt>
                <c:pt idx="352">
                  <c:v>303</c:v>
                </c:pt>
                <c:pt idx="353">
                  <c:v>318</c:v>
                </c:pt>
                <c:pt idx="354">
                  <c:v>326</c:v>
                </c:pt>
                <c:pt idx="355">
                  <c:v>323</c:v>
                </c:pt>
                <c:pt idx="356">
                  <c:v>319</c:v>
                </c:pt>
                <c:pt idx="357">
                  <c:v>314</c:v>
                </c:pt>
                <c:pt idx="358">
                  <c:v>314</c:v>
                </c:pt>
                <c:pt idx="359">
                  <c:v>316</c:v>
                </c:pt>
                <c:pt idx="360">
                  <c:v>328</c:v>
                </c:pt>
                <c:pt idx="361">
                  <c:v>342</c:v>
                </c:pt>
                <c:pt idx="362">
                  <c:v>341</c:v>
                </c:pt>
                <c:pt idx="363">
                  <c:v>333</c:v>
                </c:pt>
                <c:pt idx="364">
                  <c:v>340</c:v>
                </c:pt>
                <c:pt idx="365">
                  <c:v>337</c:v>
                </c:pt>
                <c:pt idx="366">
                  <c:v>344</c:v>
                </c:pt>
                <c:pt idx="367">
                  <c:v>349</c:v>
                </c:pt>
                <c:pt idx="368">
                  <c:v>336</c:v>
                </c:pt>
                <c:pt idx="369">
                  <c:v>311</c:v>
                </c:pt>
                <c:pt idx="370">
                  <c:v>320</c:v>
                </c:pt>
                <c:pt idx="371">
                  <c:v>312</c:v>
                </c:pt>
                <c:pt idx="372">
                  <c:v>308</c:v>
                </c:pt>
                <c:pt idx="373">
                  <c:v>306</c:v>
                </c:pt>
                <c:pt idx="374">
                  <c:v>326</c:v>
                </c:pt>
                <c:pt idx="375">
                  <c:v>339</c:v>
                </c:pt>
                <c:pt idx="376">
                  <c:v>348</c:v>
                </c:pt>
                <c:pt idx="377">
                  <c:v>343</c:v>
                </c:pt>
                <c:pt idx="378">
                  <c:v>348</c:v>
                </c:pt>
                <c:pt idx="379">
                  <c:v>336</c:v>
                </c:pt>
                <c:pt idx="380">
                  <c:v>341</c:v>
                </c:pt>
                <c:pt idx="381">
                  <c:v>355</c:v>
                </c:pt>
                <c:pt idx="382">
                  <c:v>365</c:v>
                </c:pt>
                <c:pt idx="383">
                  <c:v>357</c:v>
                </c:pt>
                <c:pt idx="384">
                  <c:v>367</c:v>
                </c:pt>
                <c:pt idx="385">
                  <c:v>359</c:v>
                </c:pt>
                <c:pt idx="386">
                  <c:v>361</c:v>
                </c:pt>
                <c:pt idx="387">
                  <c:v>350</c:v>
                </c:pt>
                <c:pt idx="388">
                  <c:v>351</c:v>
                </c:pt>
                <c:pt idx="389">
                  <c:v>348</c:v>
                </c:pt>
                <c:pt idx="390">
                  <c:v>328</c:v>
                </c:pt>
                <c:pt idx="391">
                  <c:v>339</c:v>
                </c:pt>
                <c:pt idx="392">
                  <c:v>319</c:v>
                </c:pt>
                <c:pt idx="393">
                  <c:v>315</c:v>
                </c:pt>
                <c:pt idx="394">
                  <c:v>319</c:v>
                </c:pt>
                <c:pt idx="395">
                  <c:v>321</c:v>
                </c:pt>
                <c:pt idx="396">
                  <c:v>336</c:v>
                </c:pt>
                <c:pt idx="397">
                  <c:v>326</c:v>
                </c:pt>
                <c:pt idx="398">
                  <c:v>333</c:v>
                </c:pt>
                <c:pt idx="399">
                  <c:v>334</c:v>
                </c:pt>
                <c:pt idx="400">
                  <c:v>326</c:v>
                </c:pt>
                <c:pt idx="401">
                  <c:v>313</c:v>
                </c:pt>
                <c:pt idx="402">
                  <c:v>302</c:v>
                </c:pt>
                <c:pt idx="403">
                  <c:v>310</c:v>
                </c:pt>
                <c:pt idx="404">
                  <c:v>325</c:v>
                </c:pt>
                <c:pt idx="405">
                  <c:v>334</c:v>
                </c:pt>
                <c:pt idx="406">
                  <c:v>343</c:v>
                </c:pt>
                <c:pt idx="407">
                  <c:v>323</c:v>
                </c:pt>
                <c:pt idx="408">
                  <c:v>329</c:v>
                </c:pt>
                <c:pt idx="409">
                  <c:v>323</c:v>
                </c:pt>
                <c:pt idx="410">
                  <c:v>325</c:v>
                </c:pt>
                <c:pt idx="411">
                  <c:v>317</c:v>
                </c:pt>
                <c:pt idx="412">
                  <c:v>303</c:v>
                </c:pt>
                <c:pt idx="413">
                  <c:v>307</c:v>
                </c:pt>
                <c:pt idx="414">
                  <c:v>301</c:v>
                </c:pt>
                <c:pt idx="415">
                  <c:v>278</c:v>
                </c:pt>
                <c:pt idx="416">
                  <c:v>299</c:v>
                </c:pt>
                <c:pt idx="417">
                  <c:v>298</c:v>
                </c:pt>
                <c:pt idx="418">
                  <c:v>305</c:v>
                </c:pt>
                <c:pt idx="419">
                  <c:v>301</c:v>
                </c:pt>
                <c:pt idx="420">
                  <c:v>318</c:v>
                </c:pt>
                <c:pt idx="421">
                  <c:v>327</c:v>
                </c:pt>
                <c:pt idx="422">
                  <c:v>330</c:v>
                </c:pt>
                <c:pt idx="423">
                  <c:v>333</c:v>
                </c:pt>
                <c:pt idx="424">
                  <c:v>330</c:v>
                </c:pt>
                <c:pt idx="425">
                  <c:v>332</c:v>
                </c:pt>
                <c:pt idx="426">
                  <c:v>335</c:v>
                </c:pt>
                <c:pt idx="427">
                  <c:v>337</c:v>
                </c:pt>
                <c:pt idx="428">
                  <c:v>333</c:v>
                </c:pt>
                <c:pt idx="429">
                  <c:v>333</c:v>
                </c:pt>
                <c:pt idx="430">
                  <c:v>335</c:v>
                </c:pt>
                <c:pt idx="431">
                  <c:v>328</c:v>
                </c:pt>
                <c:pt idx="432">
                  <c:v>331</c:v>
                </c:pt>
                <c:pt idx="433">
                  <c:v>332</c:v>
                </c:pt>
                <c:pt idx="434">
                  <c:v>332</c:v>
                </c:pt>
                <c:pt idx="435">
                  <c:v>328</c:v>
                </c:pt>
                <c:pt idx="436">
                  <c:v>327</c:v>
                </c:pt>
                <c:pt idx="437">
                  <c:v>322</c:v>
                </c:pt>
                <c:pt idx="438">
                  <c:v>333</c:v>
                </c:pt>
                <c:pt idx="439">
                  <c:v>329</c:v>
                </c:pt>
                <c:pt idx="440">
                  <c:v>328</c:v>
                </c:pt>
                <c:pt idx="441">
                  <c:v>314</c:v>
                </c:pt>
                <c:pt idx="442">
                  <c:v>297</c:v>
                </c:pt>
                <c:pt idx="443">
                  <c:v>290</c:v>
                </c:pt>
                <c:pt idx="444">
                  <c:v>300</c:v>
                </c:pt>
                <c:pt idx="445">
                  <c:v>291</c:v>
                </c:pt>
                <c:pt idx="446">
                  <c:v>295</c:v>
                </c:pt>
                <c:pt idx="447">
                  <c:v>281</c:v>
                </c:pt>
                <c:pt idx="448">
                  <c:v>285</c:v>
                </c:pt>
                <c:pt idx="449">
                  <c:v>269</c:v>
                </c:pt>
                <c:pt idx="450">
                  <c:v>265</c:v>
                </c:pt>
                <c:pt idx="451">
                  <c:v>290</c:v>
                </c:pt>
                <c:pt idx="452">
                  <c:v>284</c:v>
                </c:pt>
                <c:pt idx="453">
                  <c:v>297</c:v>
                </c:pt>
                <c:pt idx="454">
                  <c:v>296</c:v>
                </c:pt>
                <c:pt idx="455">
                  <c:v>291</c:v>
                </c:pt>
                <c:pt idx="456">
                  <c:v>283</c:v>
                </c:pt>
                <c:pt idx="457">
                  <c:v>285</c:v>
                </c:pt>
                <c:pt idx="458">
                  <c:v>284</c:v>
                </c:pt>
                <c:pt idx="459">
                  <c:v>285</c:v>
                </c:pt>
                <c:pt idx="460">
                  <c:v>290</c:v>
                </c:pt>
                <c:pt idx="461">
                  <c:v>285</c:v>
                </c:pt>
                <c:pt idx="462">
                  <c:v>291</c:v>
                </c:pt>
                <c:pt idx="463">
                  <c:v>288</c:v>
                </c:pt>
                <c:pt idx="464">
                  <c:v>301</c:v>
                </c:pt>
                <c:pt idx="465">
                  <c:v>304</c:v>
                </c:pt>
                <c:pt idx="466">
                  <c:v>295</c:v>
                </c:pt>
                <c:pt idx="467">
                  <c:v>293</c:v>
                </c:pt>
                <c:pt idx="468">
                  <c:v>292</c:v>
                </c:pt>
                <c:pt idx="469">
                  <c:v>291</c:v>
                </c:pt>
                <c:pt idx="470">
                  <c:v>296</c:v>
                </c:pt>
                <c:pt idx="471">
                  <c:v>280</c:v>
                </c:pt>
                <c:pt idx="472">
                  <c:v>297</c:v>
                </c:pt>
                <c:pt idx="473">
                  <c:v>305</c:v>
                </c:pt>
                <c:pt idx="474">
                  <c:v>298</c:v>
                </c:pt>
                <c:pt idx="475">
                  <c:v>297</c:v>
                </c:pt>
                <c:pt idx="476">
                  <c:v>288</c:v>
                </c:pt>
                <c:pt idx="477">
                  <c:v>293</c:v>
                </c:pt>
                <c:pt idx="478">
                  <c:v>300</c:v>
                </c:pt>
                <c:pt idx="479">
                  <c:v>309</c:v>
                </c:pt>
                <c:pt idx="480">
                  <c:v>302</c:v>
                </c:pt>
                <c:pt idx="481">
                  <c:v>311</c:v>
                </c:pt>
                <c:pt idx="482">
                  <c:v>312</c:v>
                </c:pt>
                <c:pt idx="483">
                  <c:v>319</c:v>
                </c:pt>
                <c:pt idx="484">
                  <c:v>336</c:v>
                </c:pt>
                <c:pt idx="485">
                  <c:v>346</c:v>
                </c:pt>
                <c:pt idx="486">
                  <c:v>349</c:v>
                </c:pt>
                <c:pt idx="487">
                  <c:v>366</c:v>
                </c:pt>
                <c:pt idx="488">
                  <c:v>374</c:v>
                </c:pt>
                <c:pt idx="489">
                  <c:v>382</c:v>
                </c:pt>
                <c:pt idx="490">
                  <c:v>366</c:v>
                </c:pt>
                <c:pt idx="491">
                  <c:v>364</c:v>
                </c:pt>
                <c:pt idx="492">
                  <c:v>360</c:v>
                </c:pt>
                <c:pt idx="493">
                  <c:v>353</c:v>
                </c:pt>
                <c:pt idx="494">
                  <c:v>363</c:v>
                </c:pt>
                <c:pt idx="495">
                  <c:v>346</c:v>
                </c:pt>
                <c:pt idx="496">
                  <c:v>335</c:v>
                </c:pt>
                <c:pt idx="497">
                  <c:v>333</c:v>
                </c:pt>
                <c:pt idx="498">
                  <c:v>333</c:v>
                </c:pt>
                <c:pt idx="499">
                  <c:v>350</c:v>
                </c:pt>
                <c:pt idx="500">
                  <c:v>362</c:v>
                </c:pt>
                <c:pt idx="501">
                  <c:v>354</c:v>
                </c:pt>
                <c:pt idx="502">
                  <c:v>357</c:v>
                </c:pt>
                <c:pt idx="503">
                  <c:v>363</c:v>
                </c:pt>
                <c:pt idx="504">
                  <c:v>366</c:v>
                </c:pt>
                <c:pt idx="505">
                  <c:v>379</c:v>
                </c:pt>
                <c:pt idx="506">
                  <c:v>400</c:v>
                </c:pt>
                <c:pt idx="507">
                  <c:v>384</c:v>
                </c:pt>
                <c:pt idx="508">
                  <c:v>371</c:v>
                </c:pt>
                <c:pt idx="509">
                  <c:v>372</c:v>
                </c:pt>
                <c:pt idx="510">
                  <c:v>365</c:v>
                </c:pt>
                <c:pt idx="511">
                  <c:v>369</c:v>
                </c:pt>
                <c:pt idx="512">
                  <c:v>374</c:v>
                </c:pt>
                <c:pt idx="513">
                  <c:v>368</c:v>
                </c:pt>
                <c:pt idx="514">
                  <c:v>387</c:v>
                </c:pt>
                <c:pt idx="515">
                  <c:v>395</c:v>
                </c:pt>
                <c:pt idx="516">
                  <c:v>404</c:v>
                </c:pt>
                <c:pt idx="517">
                  <c:v>393</c:v>
                </c:pt>
                <c:pt idx="518">
                  <c:v>393</c:v>
                </c:pt>
                <c:pt idx="519">
                  <c:v>392</c:v>
                </c:pt>
                <c:pt idx="520">
                  <c:v>380</c:v>
                </c:pt>
                <c:pt idx="521">
                  <c:v>368</c:v>
                </c:pt>
                <c:pt idx="522">
                  <c:v>381</c:v>
                </c:pt>
                <c:pt idx="523">
                  <c:v>398</c:v>
                </c:pt>
                <c:pt idx="524">
                  <c:v>410</c:v>
                </c:pt>
                <c:pt idx="525">
                  <c:v>429</c:v>
                </c:pt>
                <c:pt idx="526">
                  <c:v>417</c:v>
                </c:pt>
                <c:pt idx="527">
                  <c:v>406</c:v>
                </c:pt>
                <c:pt idx="528">
                  <c:v>383</c:v>
                </c:pt>
                <c:pt idx="529">
                  <c:v>404</c:v>
                </c:pt>
                <c:pt idx="530">
                  <c:v>386</c:v>
                </c:pt>
                <c:pt idx="531">
                  <c:v>387</c:v>
                </c:pt>
                <c:pt idx="532">
                  <c:v>392</c:v>
                </c:pt>
                <c:pt idx="533">
                  <c:v>384</c:v>
                </c:pt>
                <c:pt idx="534">
                  <c:v>392</c:v>
                </c:pt>
                <c:pt idx="535">
                  <c:v>404</c:v>
                </c:pt>
                <c:pt idx="536">
                  <c:v>397</c:v>
                </c:pt>
                <c:pt idx="537">
                  <c:v>373</c:v>
                </c:pt>
                <c:pt idx="538">
                  <c:v>343</c:v>
                </c:pt>
                <c:pt idx="539">
                  <c:v>359</c:v>
                </c:pt>
                <c:pt idx="540">
                  <c:v>342</c:v>
                </c:pt>
                <c:pt idx="541">
                  <c:v>371</c:v>
                </c:pt>
                <c:pt idx="542">
                  <c:v>365</c:v>
                </c:pt>
                <c:pt idx="543">
                  <c:v>361</c:v>
                </c:pt>
                <c:pt idx="544">
                  <c:v>361</c:v>
                </c:pt>
                <c:pt idx="545">
                  <c:v>357</c:v>
                </c:pt>
                <c:pt idx="546">
                  <c:v>366</c:v>
                </c:pt>
                <c:pt idx="547">
                  <c:v>361</c:v>
                </c:pt>
                <c:pt idx="548">
                  <c:v>387</c:v>
                </c:pt>
                <c:pt idx="549">
                  <c:v>396</c:v>
                </c:pt>
                <c:pt idx="550">
                  <c:v>389</c:v>
                </c:pt>
                <c:pt idx="551">
                  <c:v>385</c:v>
                </c:pt>
                <c:pt idx="552">
                  <c:v>385</c:v>
                </c:pt>
                <c:pt idx="553">
                  <c:v>372</c:v>
                </c:pt>
                <c:pt idx="554">
                  <c:v>376</c:v>
                </c:pt>
                <c:pt idx="555">
                  <c:v>360</c:v>
                </c:pt>
                <c:pt idx="556">
                  <c:v>321</c:v>
                </c:pt>
                <c:pt idx="557">
                  <c:v>321</c:v>
                </c:pt>
                <c:pt idx="558">
                  <c:v>304</c:v>
                </c:pt>
                <c:pt idx="559">
                  <c:v>295</c:v>
                </c:pt>
                <c:pt idx="560">
                  <c:v>298</c:v>
                </c:pt>
                <c:pt idx="561">
                  <c:v>294</c:v>
                </c:pt>
                <c:pt idx="562">
                  <c:v>278</c:v>
                </c:pt>
                <c:pt idx="563">
                  <c:v>272</c:v>
                </c:pt>
                <c:pt idx="564">
                  <c:v>271</c:v>
                </c:pt>
                <c:pt idx="565">
                  <c:v>281</c:v>
                </c:pt>
                <c:pt idx="566">
                  <c:v>269</c:v>
                </c:pt>
                <c:pt idx="567">
                  <c:v>269</c:v>
                </c:pt>
                <c:pt idx="568">
                  <c:v>270</c:v>
                </c:pt>
                <c:pt idx="569">
                  <c:v>267</c:v>
                </c:pt>
                <c:pt idx="570">
                  <c:v>271</c:v>
                </c:pt>
                <c:pt idx="571">
                  <c:v>261</c:v>
                </c:pt>
                <c:pt idx="572">
                  <c:v>258</c:v>
                </c:pt>
                <c:pt idx="573">
                  <c:v>266</c:v>
                </c:pt>
                <c:pt idx="574">
                  <c:v>260</c:v>
                </c:pt>
                <c:pt idx="575">
                  <c:v>269</c:v>
                </c:pt>
                <c:pt idx="576">
                  <c:v>269</c:v>
                </c:pt>
                <c:pt idx="577">
                  <c:v>235</c:v>
                </c:pt>
                <c:pt idx="578">
                  <c:v>229</c:v>
                </c:pt>
                <c:pt idx="579">
                  <c:v>218</c:v>
                </c:pt>
                <c:pt idx="580">
                  <c:v>221</c:v>
                </c:pt>
                <c:pt idx="581">
                  <c:v>218</c:v>
                </c:pt>
                <c:pt idx="582">
                  <c:v>214</c:v>
                </c:pt>
                <c:pt idx="583">
                  <c:v>215</c:v>
                </c:pt>
                <c:pt idx="584">
                  <c:v>213</c:v>
                </c:pt>
                <c:pt idx="585">
                  <c:v>229</c:v>
                </c:pt>
                <c:pt idx="586">
                  <c:v>226</c:v>
                </c:pt>
                <c:pt idx="587">
                  <c:v>211</c:v>
                </c:pt>
                <c:pt idx="588">
                  <c:v>212</c:v>
                </c:pt>
                <c:pt idx="589">
                  <c:v>193</c:v>
                </c:pt>
                <c:pt idx="590">
                  <c:v>197</c:v>
                </c:pt>
                <c:pt idx="591">
                  <c:v>193</c:v>
                </c:pt>
                <c:pt idx="592">
                  <c:v>189</c:v>
                </c:pt>
                <c:pt idx="593">
                  <c:v>179</c:v>
                </c:pt>
                <c:pt idx="594">
                  <c:v>167</c:v>
                </c:pt>
                <c:pt idx="595">
                  <c:v>169</c:v>
                </c:pt>
                <c:pt idx="596">
                  <c:v>152</c:v>
                </c:pt>
                <c:pt idx="597">
                  <c:v>149</c:v>
                </c:pt>
                <c:pt idx="598">
                  <c:v>137</c:v>
                </c:pt>
                <c:pt idx="599">
                  <c:v>133</c:v>
                </c:pt>
                <c:pt idx="600">
                  <c:v>126</c:v>
                </c:pt>
                <c:pt idx="601">
                  <c:v>122</c:v>
                </c:pt>
                <c:pt idx="602">
                  <c:v>119</c:v>
                </c:pt>
                <c:pt idx="603">
                  <c:v>125</c:v>
                </c:pt>
                <c:pt idx="604">
                  <c:v>122</c:v>
                </c:pt>
                <c:pt idx="605">
                  <c:v>111</c:v>
                </c:pt>
                <c:pt idx="606">
                  <c:v>108</c:v>
                </c:pt>
                <c:pt idx="607">
                  <c:v>115</c:v>
                </c:pt>
                <c:pt idx="608">
                  <c:v>116</c:v>
                </c:pt>
                <c:pt idx="609">
                  <c:v>114</c:v>
                </c:pt>
                <c:pt idx="610">
                  <c:v>111</c:v>
                </c:pt>
                <c:pt idx="611">
                  <c:v>121</c:v>
                </c:pt>
                <c:pt idx="612">
                  <c:v>122</c:v>
                </c:pt>
                <c:pt idx="613">
                  <c:v>130</c:v>
                </c:pt>
                <c:pt idx="614">
                  <c:v>126</c:v>
                </c:pt>
                <c:pt idx="615">
                  <c:v>126</c:v>
                </c:pt>
                <c:pt idx="616">
                  <c:v>134</c:v>
                </c:pt>
                <c:pt idx="617">
                  <c:v>142</c:v>
                </c:pt>
                <c:pt idx="618">
                  <c:v>138</c:v>
                </c:pt>
                <c:pt idx="619">
                  <c:v>130</c:v>
                </c:pt>
                <c:pt idx="620">
                  <c:v>134</c:v>
                </c:pt>
                <c:pt idx="621">
                  <c:v>136</c:v>
                </c:pt>
                <c:pt idx="622">
                  <c:v>117</c:v>
                </c:pt>
                <c:pt idx="623">
                  <c:v>110</c:v>
                </c:pt>
                <c:pt idx="624">
                  <c:v>112</c:v>
                </c:pt>
                <c:pt idx="625">
                  <c:v>120</c:v>
                </c:pt>
                <c:pt idx="626">
                  <c:v>105</c:v>
                </c:pt>
                <c:pt idx="627">
                  <c:v>102</c:v>
                </c:pt>
                <c:pt idx="628">
                  <c:v>102</c:v>
                </c:pt>
                <c:pt idx="629">
                  <c:v>98</c:v>
                </c:pt>
                <c:pt idx="630">
                  <c:v>115</c:v>
                </c:pt>
                <c:pt idx="631">
                  <c:v>112</c:v>
                </c:pt>
                <c:pt idx="632">
                  <c:v>117</c:v>
                </c:pt>
                <c:pt idx="633">
                  <c:v>121</c:v>
                </c:pt>
                <c:pt idx="634">
                  <c:v>128</c:v>
                </c:pt>
                <c:pt idx="635">
                  <c:v>132</c:v>
                </c:pt>
                <c:pt idx="636">
                  <c:v>140</c:v>
                </c:pt>
                <c:pt idx="637">
                  <c:v>131</c:v>
                </c:pt>
                <c:pt idx="638">
                  <c:v>141</c:v>
                </c:pt>
                <c:pt idx="639">
                  <c:v>140</c:v>
                </c:pt>
                <c:pt idx="640">
                  <c:v>139</c:v>
                </c:pt>
                <c:pt idx="641">
                  <c:v>136</c:v>
                </c:pt>
                <c:pt idx="642">
                  <c:v>137</c:v>
                </c:pt>
                <c:pt idx="643">
                  <c:v>150</c:v>
                </c:pt>
                <c:pt idx="644">
                  <c:v>147</c:v>
                </c:pt>
                <c:pt idx="645">
                  <c:v>146</c:v>
                </c:pt>
                <c:pt idx="646">
                  <c:v>146</c:v>
                </c:pt>
                <c:pt idx="647">
                  <c:v>158</c:v>
                </c:pt>
                <c:pt idx="648">
                  <c:v>175</c:v>
                </c:pt>
                <c:pt idx="649">
                  <c:v>162</c:v>
                </c:pt>
                <c:pt idx="650">
                  <c:v>165</c:v>
                </c:pt>
                <c:pt idx="651">
                  <c:v>158</c:v>
                </c:pt>
                <c:pt idx="652">
                  <c:v>142</c:v>
                </c:pt>
                <c:pt idx="653">
                  <c:v>140</c:v>
                </c:pt>
                <c:pt idx="654">
                  <c:v>131</c:v>
                </c:pt>
                <c:pt idx="655">
                  <c:v>133</c:v>
                </c:pt>
                <c:pt idx="656">
                  <c:v>146</c:v>
                </c:pt>
                <c:pt idx="657">
                  <c:v>153</c:v>
                </c:pt>
                <c:pt idx="658">
                  <c:v>156</c:v>
                </c:pt>
                <c:pt idx="659">
                  <c:v>181</c:v>
                </c:pt>
                <c:pt idx="660">
                  <c:v>174</c:v>
                </c:pt>
                <c:pt idx="661">
                  <c:v>168</c:v>
                </c:pt>
                <c:pt idx="662">
                  <c:v>167</c:v>
                </c:pt>
                <c:pt idx="663">
                  <c:v>173</c:v>
                </c:pt>
                <c:pt idx="664">
                  <c:v>186</c:v>
                </c:pt>
                <c:pt idx="665">
                  <c:v>192</c:v>
                </c:pt>
                <c:pt idx="666">
                  <c:v>206</c:v>
                </c:pt>
                <c:pt idx="667">
                  <c:v>199</c:v>
                </c:pt>
                <c:pt idx="668">
                  <c:v>201</c:v>
                </c:pt>
                <c:pt idx="669">
                  <c:v>196</c:v>
                </c:pt>
                <c:pt idx="670">
                  <c:v>198</c:v>
                </c:pt>
                <c:pt idx="671">
                  <c:v>201</c:v>
                </c:pt>
                <c:pt idx="672">
                  <c:v>196</c:v>
                </c:pt>
                <c:pt idx="673">
                  <c:v>197</c:v>
                </c:pt>
                <c:pt idx="674">
                  <c:v>205</c:v>
                </c:pt>
                <c:pt idx="675">
                  <c:v>203</c:v>
                </c:pt>
                <c:pt idx="676">
                  <c:v>202</c:v>
                </c:pt>
                <c:pt idx="677">
                  <c:v>198</c:v>
                </c:pt>
                <c:pt idx="678">
                  <c:v>212</c:v>
                </c:pt>
                <c:pt idx="679">
                  <c:v>213</c:v>
                </c:pt>
                <c:pt idx="680">
                  <c:v>210</c:v>
                </c:pt>
                <c:pt idx="681">
                  <c:v>208</c:v>
                </c:pt>
                <c:pt idx="682">
                  <c:v>209</c:v>
                </c:pt>
                <c:pt idx="683">
                  <c:v>206</c:v>
                </c:pt>
                <c:pt idx="684">
                  <c:v>200</c:v>
                </c:pt>
                <c:pt idx="685">
                  <c:v>202</c:v>
                </c:pt>
                <c:pt idx="686">
                  <c:v>201</c:v>
                </c:pt>
                <c:pt idx="687">
                  <c:v>194</c:v>
                </c:pt>
                <c:pt idx="688">
                  <c:v>193</c:v>
                </c:pt>
                <c:pt idx="689">
                  <c:v>207</c:v>
                </c:pt>
                <c:pt idx="690">
                  <c:v>200</c:v>
                </c:pt>
                <c:pt idx="691">
                  <c:v>209</c:v>
                </c:pt>
                <c:pt idx="692">
                  <c:v>210</c:v>
                </c:pt>
                <c:pt idx="693">
                  <c:v>228</c:v>
                </c:pt>
                <c:pt idx="694">
                  <c:v>232</c:v>
                </c:pt>
                <c:pt idx="695">
                  <c:v>226</c:v>
                </c:pt>
                <c:pt idx="696">
                  <c:v>232</c:v>
                </c:pt>
                <c:pt idx="697">
                  <c:v>244</c:v>
                </c:pt>
                <c:pt idx="698">
                  <c:v>255</c:v>
                </c:pt>
                <c:pt idx="699">
                  <c:v>242</c:v>
                </c:pt>
                <c:pt idx="700">
                  <c:v>244</c:v>
                </c:pt>
                <c:pt idx="701">
                  <c:v>235</c:v>
                </c:pt>
                <c:pt idx="702">
                  <c:v>234</c:v>
                </c:pt>
                <c:pt idx="703">
                  <c:v>244</c:v>
                </c:pt>
                <c:pt idx="704">
                  <c:v>234</c:v>
                </c:pt>
                <c:pt idx="705">
                  <c:v>240</c:v>
                </c:pt>
                <c:pt idx="706">
                  <c:v>236</c:v>
                </c:pt>
                <c:pt idx="707">
                  <c:v>237</c:v>
                </c:pt>
                <c:pt idx="708">
                  <c:v>234</c:v>
                </c:pt>
                <c:pt idx="709">
                  <c:v>242</c:v>
                </c:pt>
                <c:pt idx="710">
                  <c:v>236</c:v>
                </c:pt>
                <c:pt idx="711">
                  <c:v>240</c:v>
                </c:pt>
                <c:pt idx="712">
                  <c:v>252</c:v>
                </c:pt>
                <c:pt idx="713">
                  <c:v>249</c:v>
                </c:pt>
                <c:pt idx="714">
                  <c:v>256</c:v>
                </c:pt>
                <c:pt idx="715">
                  <c:v>244</c:v>
                </c:pt>
                <c:pt idx="716">
                  <c:v>253</c:v>
                </c:pt>
                <c:pt idx="717">
                  <c:v>254</c:v>
                </c:pt>
                <c:pt idx="718">
                  <c:v>244</c:v>
                </c:pt>
                <c:pt idx="719">
                  <c:v>235</c:v>
                </c:pt>
                <c:pt idx="720">
                  <c:v>244</c:v>
                </c:pt>
                <c:pt idx="721">
                  <c:v>236</c:v>
                </c:pt>
                <c:pt idx="722">
                  <c:v>231</c:v>
                </c:pt>
                <c:pt idx="723">
                  <c:v>230</c:v>
                </c:pt>
                <c:pt idx="724">
                  <c:v>231</c:v>
                </c:pt>
                <c:pt idx="725">
                  <c:v>212</c:v>
                </c:pt>
                <c:pt idx="726">
                  <c:v>223</c:v>
                </c:pt>
                <c:pt idx="727">
                  <c:v>211</c:v>
                </c:pt>
                <c:pt idx="728">
                  <c:v>217</c:v>
                </c:pt>
                <c:pt idx="729">
                  <c:v>219</c:v>
                </c:pt>
                <c:pt idx="730">
                  <c:v>223</c:v>
                </c:pt>
                <c:pt idx="731">
                  <c:v>218</c:v>
                </c:pt>
                <c:pt idx="732">
                  <c:v>214</c:v>
                </c:pt>
                <c:pt idx="733">
                  <c:v>218</c:v>
                </c:pt>
                <c:pt idx="734">
                  <c:v>222</c:v>
                </c:pt>
                <c:pt idx="735">
                  <c:v>217</c:v>
                </c:pt>
                <c:pt idx="736">
                  <c:v>215</c:v>
                </c:pt>
                <c:pt idx="737">
                  <c:v>221</c:v>
                </c:pt>
                <c:pt idx="738">
                  <c:v>222</c:v>
                </c:pt>
                <c:pt idx="739">
                  <c:v>220</c:v>
                </c:pt>
                <c:pt idx="740">
                  <c:v>223</c:v>
                </c:pt>
                <c:pt idx="741">
                  <c:v>215</c:v>
                </c:pt>
                <c:pt idx="742">
                  <c:v>205</c:v>
                </c:pt>
                <c:pt idx="743">
                  <c:v>208</c:v>
                </c:pt>
                <c:pt idx="744">
                  <c:v>192</c:v>
                </c:pt>
                <c:pt idx="745">
                  <c:v>187</c:v>
                </c:pt>
                <c:pt idx="746">
                  <c:v>184</c:v>
                </c:pt>
                <c:pt idx="747">
                  <c:v>176</c:v>
                </c:pt>
                <c:pt idx="748">
                  <c:v>173</c:v>
                </c:pt>
                <c:pt idx="749">
                  <c:v>172</c:v>
                </c:pt>
                <c:pt idx="750">
                  <c:v>167</c:v>
                </c:pt>
                <c:pt idx="751">
                  <c:v>159</c:v>
                </c:pt>
                <c:pt idx="752">
                  <c:v>150</c:v>
                </c:pt>
                <c:pt idx="753">
                  <c:v>140</c:v>
                </c:pt>
                <c:pt idx="754">
                  <c:v>137</c:v>
                </c:pt>
                <c:pt idx="755">
                  <c:v>138</c:v>
                </c:pt>
                <c:pt idx="756">
                  <c:v>136</c:v>
                </c:pt>
                <c:pt idx="757">
                  <c:v>146</c:v>
                </c:pt>
                <c:pt idx="758">
                  <c:v>144</c:v>
                </c:pt>
                <c:pt idx="759">
                  <c:v>143</c:v>
                </c:pt>
                <c:pt idx="760">
                  <c:v>144</c:v>
                </c:pt>
                <c:pt idx="761">
                  <c:v>146</c:v>
                </c:pt>
                <c:pt idx="762">
                  <c:v>144</c:v>
                </c:pt>
                <c:pt idx="763">
                  <c:v>142</c:v>
                </c:pt>
                <c:pt idx="764">
                  <c:v>144</c:v>
                </c:pt>
                <c:pt idx="765">
                  <c:v>142</c:v>
                </c:pt>
                <c:pt idx="766">
                  <c:v>144</c:v>
                </c:pt>
                <c:pt idx="767">
                  <c:v>150</c:v>
                </c:pt>
                <c:pt idx="768">
                  <c:v>145</c:v>
                </c:pt>
                <c:pt idx="769">
                  <c:v>135</c:v>
                </c:pt>
                <c:pt idx="770">
                  <c:v>134</c:v>
                </c:pt>
                <c:pt idx="771">
                  <c:v>130</c:v>
                </c:pt>
                <c:pt idx="772">
                  <c:v>134</c:v>
                </c:pt>
                <c:pt idx="773">
                  <c:v>141</c:v>
                </c:pt>
                <c:pt idx="774">
                  <c:v>131</c:v>
                </c:pt>
                <c:pt idx="775">
                  <c:v>132</c:v>
                </c:pt>
                <c:pt idx="776">
                  <c:v>131</c:v>
                </c:pt>
                <c:pt idx="777">
                  <c:v>135</c:v>
                </c:pt>
                <c:pt idx="778">
                  <c:v>134</c:v>
                </c:pt>
                <c:pt idx="779">
                  <c:v>139</c:v>
                </c:pt>
                <c:pt idx="780">
                  <c:v>142</c:v>
                </c:pt>
                <c:pt idx="781">
                  <c:v>144</c:v>
                </c:pt>
                <c:pt idx="782">
                  <c:v>135</c:v>
                </c:pt>
                <c:pt idx="783">
                  <c:v>132</c:v>
                </c:pt>
                <c:pt idx="784">
                  <c:v>119</c:v>
                </c:pt>
                <c:pt idx="785">
                  <c:v>117</c:v>
                </c:pt>
                <c:pt idx="786">
                  <c:v>127</c:v>
                </c:pt>
                <c:pt idx="787">
                  <c:v>133</c:v>
                </c:pt>
                <c:pt idx="788">
                  <c:v>124</c:v>
                </c:pt>
                <c:pt idx="789">
                  <c:v>124</c:v>
                </c:pt>
                <c:pt idx="790">
                  <c:v>116</c:v>
                </c:pt>
                <c:pt idx="791">
                  <c:v>115</c:v>
                </c:pt>
                <c:pt idx="792">
                  <c:v>125</c:v>
                </c:pt>
                <c:pt idx="793">
                  <c:v>131</c:v>
                </c:pt>
                <c:pt idx="794">
                  <c:v>142</c:v>
                </c:pt>
                <c:pt idx="795">
                  <c:v>137</c:v>
                </c:pt>
                <c:pt idx="796">
                  <c:v>137</c:v>
                </c:pt>
                <c:pt idx="797">
                  <c:v>142</c:v>
                </c:pt>
                <c:pt idx="798">
                  <c:v>158</c:v>
                </c:pt>
                <c:pt idx="799">
                  <c:v>149</c:v>
                </c:pt>
                <c:pt idx="800">
                  <c:v>147</c:v>
                </c:pt>
                <c:pt idx="801">
                  <c:v>142</c:v>
                </c:pt>
                <c:pt idx="802">
                  <c:v>135</c:v>
                </c:pt>
                <c:pt idx="803">
                  <c:v>142</c:v>
                </c:pt>
                <c:pt idx="804">
                  <c:v>133</c:v>
                </c:pt>
                <c:pt idx="805">
                  <c:v>135</c:v>
                </c:pt>
                <c:pt idx="806">
                  <c:v>136</c:v>
                </c:pt>
                <c:pt idx="807">
                  <c:v>127</c:v>
                </c:pt>
                <c:pt idx="808">
                  <c:v>129</c:v>
                </c:pt>
                <c:pt idx="809">
                  <c:v>130</c:v>
                </c:pt>
                <c:pt idx="810">
                  <c:v>133</c:v>
                </c:pt>
                <c:pt idx="811">
                  <c:v>142</c:v>
                </c:pt>
                <c:pt idx="812">
                  <c:v>146</c:v>
                </c:pt>
                <c:pt idx="813">
                  <c:v>149</c:v>
                </c:pt>
                <c:pt idx="814">
                  <c:v>157</c:v>
                </c:pt>
                <c:pt idx="815">
                  <c:v>161</c:v>
                </c:pt>
                <c:pt idx="816">
                  <c:v>169</c:v>
                </c:pt>
                <c:pt idx="817">
                  <c:v>170</c:v>
                </c:pt>
                <c:pt idx="818">
                  <c:v>167</c:v>
                </c:pt>
                <c:pt idx="819">
                  <c:v>178</c:v>
                </c:pt>
                <c:pt idx="820">
                  <c:v>187</c:v>
                </c:pt>
                <c:pt idx="821">
                  <c:v>186</c:v>
                </c:pt>
                <c:pt idx="822">
                  <c:v>186</c:v>
                </c:pt>
                <c:pt idx="823">
                  <c:v>179</c:v>
                </c:pt>
                <c:pt idx="824">
                  <c:v>174</c:v>
                </c:pt>
                <c:pt idx="825">
                  <c:v>170</c:v>
                </c:pt>
                <c:pt idx="826">
                  <c:v>168</c:v>
                </c:pt>
                <c:pt idx="827">
                  <c:v>164</c:v>
                </c:pt>
                <c:pt idx="828">
                  <c:v>160</c:v>
                </c:pt>
                <c:pt idx="829">
                  <c:v>159</c:v>
                </c:pt>
                <c:pt idx="830">
                  <c:v>158</c:v>
                </c:pt>
                <c:pt idx="831">
                  <c:v>148</c:v>
                </c:pt>
                <c:pt idx="832">
                  <c:v>144</c:v>
                </c:pt>
                <c:pt idx="833">
                  <c:v>148</c:v>
                </c:pt>
                <c:pt idx="834">
                  <c:v>153</c:v>
                </c:pt>
                <c:pt idx="835">
                  <c:v>154</c:v>
                </c:pt>
                <c:pt idx="836">
                  <c:v>158</c:v>
                </c:pt>
                <c:pt idx="837">
                  <c:v>156</c:v>
                </c:pt>
                <c:pt idx="838">
                  <c:v>149</c:v>
                </c:pt>
                <c:pt idx="839">
                  <c:v>158</c:v>
                </c:pt>
                <c:pt idx="840">
                  <c:v>149</c:v>
                </c:pt>
                <c:pt idx="841">
                  <c:v>154</c:v>
                </c:pt>
                <c:pt idx="842">
                  <c:v>152</c:v>
                </c:pt>
                <c:pt idx="843">
                  <c:v>165</c:v>
                </c:pt>
                <c:pt idx="844">
                  <c:v>152</c:v>
                </c:pt>
                <c:pt idx="845">
                  <c:v>148</c:v>
                </c:pt>
                <c:pt idx="846">
                  <c:v>155</c:v>
                </c:pt>
                <c:pt idx="847">
                  <c:v>155</c:v>
                </c:pt>
                <c:pt idx="848">
                  <c:v>160</c:v>
                </c:pt>
                <c:pt idx="849">
                  <c:v>158</c:v>
                </c:pt>
                <c:pt idx="850">
                  <c:v>161</c:v>
                </c:pt>
                <c:pt idx="851">
                  <c:v>160</c:v>
                </c:pt>
                <c:pt idx="852">
                  <c:v>161</c:v>
                </c:pt>
                <c:pt idx="853">
                  <c:v>157</c:v>
                </c:pt>
                <c:pt idx="854">
                  <c:v>152</c:v>
                </c:pt>
                <c:pt idx="855">
                  <c:v>153</c:v>
                </c:pt>
                <c:pt idx="856">
                  <c:v>148</c:v>
                </c:pt>
                <c:pt idx="857">
                  <c:v>154</c:v>
                </c:pt>
                <c:pt idx="858">
                  <c:v>153</c:v>
                </c:pt>
                <c:pt idx="859">
                  <c:v>158</c:v>
                </c:pt>
                <c:pt idx="860">
                  <c:v>147</c:v>
                </c:pt>
                <c:pt idx="861">
                  <c:v>145</c:v>
                </c:pt>
                <c:pt idx="862">
                  <c:v>137</c:v>
                </c:pt>
                <c:pt idx="863">
                  <c:v>142</c:v>
                </c:pt>
                <c:pt idx="864">
                  <c:v>144</c:v>
                </c:pt>
                <c:pt idx="865">
                  <c:v>155</c:v>
                </c:pt>
                <c:pt idx="866">
                  <c:v>155</c:v>
                </c:pt>
                <c:pt idx="867">
                  <c:v>158</c:v>
                </c:pt>
                <c:pt idx="868">
                  <c:v>161</c:v>
                </c:pt>
                <c:pt idx="869">
                  <c:v>169</c:v>
                </c:pt>
                <c:pt idx="870">
                  <c:v>162</c:v>
                </c:pt>
                <c:pt idx="871">
                  <c:v>165</c:v>
                </c:pt>
                <c:pt idx="872">
                  <c:v>157</c:v>
                </c:pt>
                <c:pt idx="873">
                  <c:v>148</c:v>
                </c:pt>
                <c:pt idx="874">
                  <c:v>156</c:v>
                </c:pt>
                <c:pt idx="875">
                  <c:v>149</c:v>
                </c:pt>
                <c:pt idx="876">
                  <c:v>158</c:v>
                </c:pt>
                <c:pt idx="877">
                  <c:v>158</c:v>
                </c:pt>
                <c:pt idx="878">
                  <c:v>157</c:v>
                </c:pt>
                <c:pt idx="879">
                  <c:v>153</c:v>
                </c:pt>
                <c:pt idx="880">
                  <c:v>156</c:v>
                </c:pt>
                <c:pt idx="881">
                  <c:v>159</c:v>
                </c:pt>
                <c:pt idx="882">
                  <c:v>162</c:v>
                </c:pt>
                <c:pt idx="883">
                  <c:v>163</c:v>
                </c:pt>
                <c:pt idx="884">
                  <c:v>170</c:v>
                </c:pt>
                <c:pt idx="885">
                  <c:v>168</c:v>
                </c:pt>
                <c:pt idx="886">
                  <c:v>177</c:v>
                </c:pt>
                <c:pt idx="887">
                  <c:v>168</c:v>
                </c:pt>
                <c:pt idx="888">
                  <c:v>168</c:v>
                </c:pt>
                <c:pt idx="889">
                  <c:v>171</c:v>
                </c:pt>
                <c:pt idx="890">
                  <c:v>170</c:v>
                </c:pt>
                <c:pt idx="891">
                  <c:v>168</c:v>
                </c:pt>
                <c:pt idx="892">
                  <c:v>174</c:v>
                </c:pt>
                <c:pt idx="893">
                  <c:v>169</c:v>
                </c:pt>
                <c:pt idx="894">
                  <c:v>166</c:v>
                </c:pt>
                <c:pt idx="895">
                  <c:v>170</c:v>
                </c:pt>
                <c:pt idx="896">
                  <c:v>163</c:v>
                </c:pt>
                <c:pt idx="897">
                  <c:v>165</c:v>
                </c:pt>
                <c:pt idx="898">
                  <c:v>161</c:v>
                </c:pt>
                <c:pt idx="899">
                  <c:v>169</c:v>
                </c:pt>
                <c:pt idx="900">
                  <c:v>167</c:v>
                </c:pt>
                <c:pt idx="901">
                  <c:v>178</c:v>
                </c:pt>
                <c:pt idx="902">
                  <c:v>179</c:v>
                </c:pt>
                <c:pt idx="903">
                  <c:v>190</c:v>
                </c:pt>
                <c:pt idx="904">
                  <c:v>179</c:v>
                </c:pt>
                <c:pt idx="905">
                  <c:v>186</c:v>
                </c:pt>
                <c:pt idx="906">
                  <c:v>177</c:v>
                </c:pt>
                <c:pt idx="907">
                  <c:v>173</c:v>
                </c:pt>
                <c:pt idx="908">
                  <c:v>178</c:v>
                </c:pt>
                <c:pt idx="909">
                  <c:v>182</c:v>
                </c:pt>
                <c:pt idx="910">
                  <c:v>184</c:v>
                </c:pt>
                <c:pt idx="911">
                  <c:v>183</c:v>
                </c:pt>
                <c:pt idx="912">
                  <c:v>177</c:v>
                </c:pt>
                <c:pt idx="913">
                  <c:v>172</c:v>
                </c:pt>
                <c:pt idx="914">
                  <c:v>177</c:v>
                </c:pt>
                <c:pt idx="915">
                  <c:v>185</c:v>
                </c:pt>
                <c:pt idx="916">
                  <c:v>187</c:v>
                </c:pt>
                <c:pt idx="917">
                  <c:v>193</c:v>
                </c:pt>
                <c:pt idx="918">
                  <c:v>197</c:v>
                </c:pt>
                <c:pt idx="919">
                  <c:v>189</c:v>
                </c:pt>
                <c:pt idx="920">
                  <c:v>198</c:v>
                </c:pt>
                <c:pt idx="921">
                  <c:v>189</c:v>
                </c:pt>
                <c:pt idx="922">
                  <c:v>180</c:v>
                </c:pt>
                <c:pt idx="923">
                  <c:v>178</c:v>
                </c:pt>
                <c:pt idx="924">
                  <c:v>171</c:v>
                </c:pt>
                <c:pt idx="925">
                  <c:v>170</c:v>
                </c:pt>
                <c:pt idx="926">
                  <c:v>173</c:v>
                </c:pt>
                <c:pt idx="927">
                  <c:v>173</c:v>
                </c:pt>
                <c:pt idx="928">
                  <c:v>169</c:v>
                </c:pt>
                <c:pt idx="929">
                  <c:v>155</c:v>
                </c:pt>
                <c:pt idx="930">
                  <c:v>150</c:v>
                </c:pt>
                <c:pt idx="931">
                  <c:v>146</c:v>
                </c:pt>
                <c:pt idx="932">
                  <c:v>148</c:v>
                </c:pt>
                <c:pt idx="933">
                  <c:v>146</c:v>
                </c:pt>
                <c:pt idx="934">
                  <c:v>141</c:v>
                </c:pt>
                <c:pt idx="935">
                  <c:v>146</c:v>
                </c:pt>
                <c:pt idx="936">
                  <c:v>149</c:v>
                </c:pt>
                <c:pt idx="937">
                  <c:v>157</c:v>
                </c:pt>
                <c:pt idx="938">
                  <c:v>157</c:v>
                </c:pt>
                <c:pt idx="939">
                  <c:v>168</c:v>
                </c:pt>
                <c:pt idx="940">
                  <c:v>181</c:v>
                </c:pt>
                <c:pt idx="941">
                  <c:v>189</c:v>
                </c:pt>
                <c:pt idx="942">
                  <c:v>199</c:v>
                </c:pt>
                <c:pt idx="943">
                  <c:v>197</c:v>
                </c:pt>
                <c:pt idx="944">
                  <c:v>207</c:v>
                </c:pt>
                <c:pt idx="945">
                  <c:v>220</c:v>
                </c:pt>
                <c:pt idx="946">
                  <c:v>223</c:v>
                </c:pt>
                <c:pt idx="947">
                  <c:v>215</c:v>
                </c:pt>
                <c:pt idx="948">
                  <c:v>202</c:v>
                </c:pt>
                <c:pt idx="949">
                  <c:v>205</c:v>
                </c:pt>
                <c:pt idx="950">
                  <c:v>203</c:v>
                </c:pt>
                <c:pt idx="951">
                  <c:v>209</c:v>
                </c:pt>
                <c:pt idx="952">
                  <c:v>215</c:v>
                </c:pt>
                <c:pt idx="953">
                  <c:v>216</c:v>
                </c:pt>
                <c:pt idx="954">
                  <c:v>227</c:v>
                </c:pt>
                <c:pt idx="955">
                  <c:v>231</c:v>
                </c:pt>
                <c:pt idx="956">
                  <c:v>241</c:v>
                </c:pt>
                <c:pt idx="957">
                  <c:v>265</c:v>
                </c:pt>
                <c:pt idx="958">
                  <c:v>275</c:v>
                </c:pt>
                <c:pt idx="959">
                  <c:v>264</c:v>
                </c:pt>
                <c:pt idx="960">
                  <c:v>257</c:v>
                </c:pt>
                <c:pt idx="961">
                  <c:v>237</c:v>
                </c:pt>
                <c:pt idx="962">
                  <c:v>243</c:v>
                </c:pt>
                <c:pt idx="963">
                  <c:v>235</c:v>
                </c:pt>
                <c:pt idx="964">
                  <c:v>243</c:v>
                </c:pt>
                <c:pt idx="965">
                  <c:v>241</c:v>
                </c:pt>
                <c:pt idx="966">
                  <c:v>247</c:v>
                </c:pt>
                <c:pt idx="967">
                  <c:v>237</c:v>
                </c:pt>
                <c:pt idx="968">
                  <c:v>197</c:v>
                </c:pt>
                <c:pt idx="969">
                  <c:v>206</c:v>
                </c:pt>
                <c:pt idx="970">
                  <c:v>215</c:v>
                </c:pt>
                <c:pt idx="971">
                  <c:v>219</c:v>
                </c:pt>
                <c:pt idx="972">
                  <c:v>226</c:v>
                </c:pt>
                <c:pt idx="973">
                  <c:v>238</c:v>
                </c:pt>
                <c:pt idx="974">
                  <c:v>249</c:v>
                </c:pt>
                <c:pt idx="975">
                  <c:v>255</c:v>
                </c:pt>
                <c:pt idx="976">
                  <c:v>253</c:v>
                </c:pt>
                <c:pt idx="977">
                  <c:v>264</c:v>
                </c:pt>
                <c:pt idx="978">
                  <c:v>259</c:v>
                </c:pt>
                <c:pt idx="979">
                  <c:v>259</c:v>
                </c:pt>
                <c:pt idx="980">
                  <c:v>254</c:v>
                </c:pt>
                <c:pt idx="981">
                  <c:v>259</c:v>
                </c:pt>
                <c:pt idx="982">
                  <c:v>259</c:v>
                </c:pt>
                <c:pt idx="983">
                  <c:v>260</c:v>
                </c:pt>
                <c:pt idx="984">
                  <c:v>265</c:v>
                </c:pt>
                <c:pt idx="985">
                  <c:v>265</c:v>
                </c:pt>
                <c:pt idx="986">
                  <c:v>281</c:v>
                </c:pt>
                <c:pt idx="987">
                  <c:v>285</c:v>
                </c:pt>
                <c:pt idx="988">
                  <c:v>294</c:v>
                </c:pt>
                <c:pt idx="989">
                  <c:v>302</c:v>
                </c:pt>
                <c:pt idx="990">
                  <c:v>295</c:v>
                </c:pt>
                <c:pt idx="991">
                  <c:v>296</c:v>
                </c:pt>
                <c:pt idx="992">
                  <c:v>299</c:v>
                </c:pt>
                <c:pt idx="993">
                  <c:v>302</c:v>
                </c:pt>
                <c:pt idx="994">
                  <c:v>305</c:v>
                </c:pt>
                <c:pt idx="995">
                  <c:v>315</c:v>
                </c:pt>
                <c:pt idx="996">
                  <c:v>330</c:v>
                </c:pt>
                <c:pt idx="997">
                  <c:v>315</c:v>
                </c:pt>
                <c:pt idx="998">
                  <c:v>311</c:v>
                </c:pt>
                <c:pt idx="999">
                  <c:v>310</c:v>
                </c:pt>
                <c:pt idx="1000">
                  <c:v>310</c:v>
                </c:pt>
                <c:pt idx="1001">
                  <c:v>299</c:v>
                </c:pt>
                <c:pt idx="1002">
                  <c:v>295</c:v>
                </c:pt>
                <c:pt idx="1003">
                  <c:v>288</c:v>
                </c:pt>
                <c:pt idx="1004">
                  <c:v>284</c:v>
                </c:pt>
                <c:pt idx="1005">
                  <c:v>291</c:v>
                </c:pt>
                <c:pt idx="1006">
                  <c:v>289</c:v>
                </c:pt>
                <c:pt idx="1007">
                  <c:v>291</c:v>
                </c:pt>
                <c:pt idx="1008">
                  <c:v>273</c:v>
                </c:pt>
                <c:pt idx="1009">
                  <c:v>289</c:v>
                </c:pt>
                <c:pt idx="1010">
                  <c:v>297</c:v>
                </c:pt>
                <c:pt idx="1011">
                  <c:v>289</c:v>
                </c:pt>
                <c:pt idx="1012">
                  <c:v>282</c:v>
                </c:pt>
                <c:pt idx="1013">
                  <c:v>278</c:v>
                </c:pt>
                <c:pt idx="1014">
                  <c:v>279</c:v>
                </c:pt>
                <c:pt idx="1015">
                  <c:v>278</c:v>
                </c:pt>
                <c:pt idx="1016">
                  <c:v>279</c:v>
                </c:pt>
                <c:pt idx="1017">
                  <c:v>269</c:v>
                </c:pt>
                <c:pt idx="1018">
                  <c:v>275</c:v>
                </c:pt>
                <c:pt idx="1019">
                  <c:v>255</c:v>
                </c:pt>
                <c:pt idx="1020">
                  <c:v>264</c:v>
                </c:pt>
                <c:pt idx="1021">
                  <c:v>254</c:v>
                </c:pt>
                <c:pt idx="1022">
                  <c:v>267</c:v>
                </c:pt>
                <c:pt idx="1023">
                  <c:v>278</c:v>
                </c:pt>
                <c:pt idx="1024">
                  <c:v>290</c:v>
                </c:pt>
                <c:pt idx="1025">
                  <c:v>287</c:v>
                </c:pt>
                <c:pt idx="1026">
                  <c:v>282</c:v>
                </c:pt>
                <c:pt idx="1027">
                  <c:v>281</c:v>
                </c:pt>
                <c:pt idx="1028">
                  <c:v>271</c:v>
                </c:pt>
                <c:pt idx="1029">
                  <c:v>283</c:v>
                </c:pt>
                <c:pt idx="1030">
                  <c:v>282</c:v>
                </c:pt>
                <c:pt idx="1031">
                  <c:v>292</c:v>
                </c:pt>
                <c:pt idx="1032">
                  <c:v>283</c:v>
                </c:pt>
                <c:pt idx="1033">
                  <c:v>282</c:v>
                </c:pt>
                <c:pt idx="1034">
                  <c:v>282</c:v>
                </c:pt>
                <c:pt idx="1035">
                  <c:v>276</c:v>
                </c:pt>
                <c:pt idx="1036">
                  <c:v>287</c:v>
                </c:pt>
                <c:pt idx="1037">
                  <c:v>288</c:v>
                </c:pt>
                <c:pt idx="1038">
                  <c:v>291</c:v>
                </c:pt>
                <c:pt idx="1039">
                  <c:v>285</c:v>
                </c:pt>
                <c:pt idx="1040">
                  <c:v>271</c:v>
                </c:pt>
                <c:pt idx="1041">
                  <c:v>281</c:v>
                </c:pt>
                <c:pt idx="1042">
                  <c:v>274</c:v>
                </c:pt>
                <c:pt idx="1043">
                  <c:v>284</c:v>
                </c:pt>
                <c:pt idx="1044">
                  <c:v>287</c:v>
                </c:pt>
                <c:pt idx="1045">
                  <c:v>296</c:v>
                </c:pt>
                <c:pt idx="1046">
                  <c:v>306</c:v>
                </c:pt>
                <c:pt idx="1047">
                  <c:v>305</c:v>
                </c:pt>
                <c:pt idx="1048">
                  <c:v>309</c:v>
                </c:pt>
                <c:pt idx="1049">
                  <c:v>310</c:v>
                </c:pt>
                <c:pt idx="1050">
                  <c:v>300</c:v>
                </c:pt>
                <c:pt idx="1051">
                  <c:v>294</c:v>
                </c:pt>
                <c:pt idx="1052">
                  <c:v>298</c:v>
                </c:pt>
                <c:pt idx="1053">
                  <c:v>305</c:v>
                </c:pt>
                <c:pt idx="1054">
                  <c:v>311</c:v>
                </c:pt>
                <c:pt idx="1055">
                  <c:v>318</c:v>
                </c:pt>
                <c:pt idx="1056">
                  <c:v>319</c:v>
                </c:pt>
                <c:pt idx="1057">
                  <c:v>320</c:v>
                </c:pt>
                <c:pt idx="1058">
                  <c:v>326</c:v>
                </c:pt>
                <c:pt idx="1059">
                  <c:v>335</c:v>
                </c:pt>
                <c:pt idx="1060">
                  <c:v>337</c:v>
                </c:pt>
                <c:pt idx="1061">
                  <c:v>337</c:v>
                </c:pt>
                <c:pt idx="1062">
                  <c:v>343</c:v>
                </c:pt>
                <c:pt idx="1063">
                  <c:v>354</c:v>
                </c:pt>
                <c:pt idx="1064">
                  <c:v>340</c:v>
                </c:pt>
                <c:pt idx="1065">
                  <c:v>342</c:v>
                </c:pt>
                <c:pt idx="1066">
                  <c:v>343</c:v>
                </c:pt>
                <c:pt idx="1067">
                  <c:v>325</c:v>
                </c:pt>
                <c:pt idx="1068">
                  <c:v>316</c:v>
                </c:pt>
                <c:pt idx="1069">
                  <c:v>327</c:v>
                </c:pt>
                <c:pt idx="1070">
                  <c:v>323</c:v>
                </c:pt>
                <c:pt idx="1071">
                  <c:v>318</c:v>
                </c:pt>
                <c:pt idx="1072">
                  <c:v>324</c:v>
                </c:pt>
                <c:pt idx="1073">
                  <c:v>324</c:v>
                </c:pt>
                <c:pt idx="1074">
                  <c:v>339</c:v>
                </c:pt>
                <c:pt idx="1075">
                  <c:v>333</c:v>
                </c:pt>
                <c:pt idx="1076">
                  <c:v>337</c:v>
                </c:pt>
                <c:pt idx="1077">
                  <c:v>337</c:v>
                </c:pt>
                <c:pt idx="1078">
                  <c:v>343</c:v>
                </c:pt>
                <c:pt idx="1079">
                  <c:v>341</c:v>
                </c:pt>
                <c:pt idx="1080">
                  <c:v>350</c:v>
                </c:pt>
                <c:pt idx="1081">
                  <c:v>362</c:v>
                </c:pt>
                <c:pt idx="1082">
                  <c:v>355</c:v>
                </c:pt>
                <c:pt idx="1083">
                  <c:v>355</c:v>
                </c:pt>
                <c:pt idx="1084">
                  <c:v>360</c:v>
                </c:pt>
                <c:pt idx="1085">
                  <c:v>357</c:v>
                </c:pt>
                <c:pt idx="1086">
                  <c:v>361</c:v>
                </c:pt>
                <c:pt idx="1087">
                  <c:v>381</c:v>
                </c:pt>
                <c:pt idx="1088">
                  <c:v>386</c:v>
                </c:pt>
                <c:pt idx="1089">
                  <c:v>390</c:v>
                </c:pt>
                <c:pt idx="1090">
                  <c:v>385</c:v>
                </c:pt>
                <c:pt idx="1091">
                  <c:v>389</c:v>
                </c:pt>
                <c:pt idx="1092">
                  <c:v>384</c:v>
                </c:pt>
                <c:pt idx="1093">
                  <c:v>375</c:v>
                </c:pt>
                <c:pt idx="1094">
                  <c:v>373</c:v>
                </c:pt>
                <c:pt idx="1095">
                  <c:v>370</c:v>
                </c:pt>
                <c:pt idx="1096">
                  <c:v>385</c:v>
                </c:pt>
                <c:pt idx="1097">
                  <c:v>393</c:v>
                </c:pt>
                <c:pt idx="1098">
                  <c:v>392</c:v>
                </c:pt>
                <c:pt idx="1099">
                  <c:v>387</c:v>
                </c:pt>
                <c:pt idx="1100">
                  <c:v>395</c:v>
                </c:pt>
                <c:pt idx="1101">
                  <c:v>395</c:v>
                </c:pt>
                <c:pt idx="1102">
                  <c:v>416</c:v>
                </c:pt>
                <c:pt idx="1103">
                  <c:v>416</c:v>
                </c:pt>
                <c:pt idx="1104">
                  <c:v>413</c:v>
                </c:pt>
                <c:pt idx="1105">
                  <c:v>417</c:v>
                </c:pt>
                <c:pt idx="1106">
                  <c:v>423</c:v>
                </c:pt>
                <c:pt idx="1107">
                  <c:v>422</c:v>
                </c:pt>
                <c:pt idx="1108">
                  <c:v>429</c:v>
                </c:pt>
                <c:pt idx="1109">
                  <c:v>428</c:v>
                </c:pt>
                <c:pt idx="1110">
                  <c:v>423</c:v>
                </c:pt>
                <c:pt idx="1111">
                  <c:v>408</c:v>
                </c:pt>
                <c:pt idx="1112">
                  <c:v>442</c:v>
                </c:pt>
                <c:pt idx="1113">
                  <c:v>429</c:v>
                </c:pt>
                <c:pt idx="1114">
                  <c:v>419</c:v>
                </c:pt>
                <c:pt idx="1115">
                  <c:v>412</c:v>
                </c:pt>
                <c:pt idx="1116">
                  <c:v>413</c:v>
                </c:pt>
                <c:pt idx="1117">
                  <c:v>401</c:v>
                </c:pt>
                <c:pt idx="1118">
                  <c:v>387</c:v>
                </c:pt>
                <c:pt idx="1119">
                  <c:v>364</c:v>
                </c:pt>
                <c:pt idx="1120">
                  <c:v>346</c:v>
                </c:pt>
                <c:pt idx="1121">
                  <c:v>341</c:v>
                </c:pt>
                <c:pt idx="1122">
                  <c:v>324</c:v>
                </c:pt>
                <c:pt idx="1123">
                  <c:v>318</c:v>
                </c:pt>
                <c:pt idx="1124">
                  <c:v>309</c:v>
                </c:pt>
                <c:pt idx="1125">
                  <c:v>283</c:v>
                </c:pt>
                <c:pt idx="1126">
                  <c:v>273</c:v>
                </c:pt>
                <c:pt idx="1127">
                  <c:v>269</c:v>
                </c:pt>
                <c:pt idx="1128">
                  <c:v>260</c:v>
                </c:pt>
                <c:pt idx="1129">
                  <c:v>241</c:v>
                </c:pt>
                <c:pt idx="1130">
                  <c:v>228</c:v>
                </c:pt>
                <c:pt idx="1131">
                  <c:v>215</c:v>
                </c:pt>
                <c:pt idx="1132">
                  <c:v>217</c:v>
                </c:pt>
                <c:pt idx="1133">
                  <c:v>224</c:v>
                </c:pt>
                <c:pt idx="1134">
                  <c:v>204</c:v>
                </c:pt>
                <c:pt idx="1135">
                  <c:v>205</c:v>
                </c:pt>
                <c:pt idx="1136">
                  <c:v>202</c:v>
                </c:pt>
                <c:pt idx="1137">
                  <c:v>196</c:v>
                </c:pt>
                <c:pt idx="1138">
                  <c:v>190</c:v>
                </c:pt>
                <c:pt idx="1139">
                  <c:v>181</c:v>
                </c:pt>
                <c:pt idx="1140">
                  <c:v>180</c:v>
                </c:pt>
                <c:pt idx="1141">
                  <c:v>187</c:v>
                </c:pt>
                <c:pt idx="1142">
                  <c:v>179</c:v>
                </c:pt>
                <c:pt idx="1143">
                  <c:v>183</c:v>
                </c:pt>
                <c:pt idx="1144">
                  <c:v>196</c:v>
                </c:pt>
                <c:pt idx="1145">
                  <c:v>219</c:v>
                </c:pt>
                <c:pt idx="1146">
                  <c:v>229</c:v>
                </c:pt>
                <c:pt idx="1147">
                  <c:v>234</c:v>
                </c:pt>
                <c:pt idx="1148">
                  <c:v>244</c:v>
                </c:pt>
                <c:pt idx="1149">
                  <c:v>257</c:v>
                </c:pt>
                <c:pt idx="1150">
                  <c:v>261</c:v>
                </c:pt>
                <c:pt idx="1151">
                  <c:v>277</c:v>
                </c:pt>
                <c:pt idx="1152">
                  <c:v>272</c:v>
                </c:pt>
                <c:pt idx="1153">
                  <c:v>280</c:v>
                </c:pt>
                <c:pt idx="1154">
                  <c:v>286</c:v>
                </c:pt>
                <c:pt idx="1155">
                  <c:v>295</c:v>
                </c:pt>
                <c:pt idx="1156">
                  <c:v>288</c:v>
                </c:pt>
                <c:pt idx="1157">
                  <c:v>293</c:v>
                </c:pt>
                <c:pt idx="1158">
                  <c:v>297</c:v>
                </c:pt>
                <c:pt idx="1159">
                  <c:v>303</c:v>
                </c:pt>
                <c:pt idx="1160">
                  <c:v>305</c:v>
                </c:pt>
                <c:pt idx="1161">
                  <c:v>309</c:v>
                </c:pt>
                <c:pt idx="1162">
                  <c:v>312</c:v>
                </c:pt>
                <c:pt idx="1163">
                  <c:v>330</c:v>
                </c:pt>
                <c:pt idx="1164">
                  <c:v>332</c:v>
                </c:pt>
                <c:pt idx="1165">
                  <c:v>361</c:v>
                </c:pt>
                <c:pt idx="1166">
                  <c:v>375</c:v>
                </c:pt>
                <c:pt idx="1167">
                  <c:v>379</c:v>
                </c:pt>
                <c:pt idx="1168">
                  <c:v>383</c:v>
                </c:pt>
                <c:pt idx="1169">
                  <c:v>393</c:v>
                </c:pt>
                <c:pt idx="1170">
                  <c:v>409</c:v>
                </c:pt>
                <c:pt idx="1171">
                  <c:v>416</c:v>
                </c:pt>
                <c:pt idx="1172">
                  <c:v>418</c:v>
                </c:pt>
                <c:pt idx="1173">
                  <c:v>427</c:v>
                </c:pt>
                <c:pt idx="1174">
                  <c:v>425</c:v>
                </c:pt>
                <c:pt idx="1175">
                  <c:v>437</c:v>
                </c:pt>
                <c:pt idx="1176">
                  <c:v>444</c:v>
                </c:pt>
                <c:pt idx="1177">
                  <c:v>445</c:v>
                </c:pt>
                <c:pt idx="1178">
                  <c:v>443</c:v>
                </c:pt>
                <c:pt idx="1179">
                  <c:v>440</c:v>
                </c:pt>
                <c:pt idx="1180">
                  <c:v>456</c:v>
                </c:pt>
                <c:pt idx="1181">
                  <c:v>456</c:v>
                </c:pt>
                <c:pt idx="1182">
                  <c:v>466</c:v>
                </c:pt>
                <c:pt idx="1183">
                  <c:v>474</c:v>
                </c:pt>
                <c:pt idx="1184">
                  <c:v>489</c:v>
                </c:pt>
                <c:pt idx="1185">
                  <c:v>502</c:v>
                </c:pt>
                <c:pt idx="1186">
                  <c:v>505</c:v>
                </c:pt>
                <c:pt idx="1187">
                  <c:v>506</c:v>
                </c:pt>
                <c:pt idx="1188">
                  <c:v>514</c:v>
                </c:pt>
                <c:pt idx="1189">
                  <c:v>513</c:v>
                </c:pt>
                <c:pt idx="1190">
                  <c:v>528</c:v>
                </c:pt>
                <c:pt idx="1191">
                  <c:v>544</c:v>
                </c:pt>
                <c:pt idx="1192">
                  <c:v>538</c:v>
                </c:pt>
                <c:pt idx="1193">
                  <c:v>555</c:v>
                </c:pt>
                <c:pt idx="1194">
                  <c:v>545</c:v>
                </c:pt>
                <c:pt idx="1195">
                  <c:v>561</c:v>
                </c:pt>
                <c:pt idx="1196">
                  <c:v>574</c:v>
                </c:pt>
                <c:pt idx="1197">
                  <c:v>583</c:v>
                </c:pt>
                <c:pt idx="1198">
                  <c:v>587</c:v>
                </c:pt>
                <c:pt idx="1199">
                  <c:v>592</c:v>
                </c:pt>
                <c:pt idx="1200">
                  <c:v>580</c:v>
                </c:pt>
                <c:pt idx="1201">
                  <c:v>591</c:v>
                </c:pt>
                <c:pt idx="1202">
                  <c:v>603</c:v>
                </c:pt>
                <c:pt idx="1203">
                  <c:v>611</c:v>
                </c:pt>
                <c:pt idx="1204">
                  <c:v>636</c:v>
                </c:pt>
                <c:pt idx="1205">
                  <c:v>655</c:v>
                </c:pt>
                <c:pt idx="1206">
                  <c:v>672</c:v>
                </c:pt>
                <c:pt idx="1207">
                  <c:v>665</c:v>
                </c:pt>
                <c:pt idx="1208">
                  <c:v>663</c:v>
                </c:pt>
                <c:pt idx="1209">
                  <c:v>670</c:v>
                </c:pt>
                <c:pt idx="1210">
                  <c:v>673</c:v>
                </c:pt>
                <c:pt idx="1211">
                  <c:v>687</c:v>
                </c:pt>
                <c:pt idx="1212">
                  <c:v>690</c:v>
                </c:pt>
                <c:pt idx="1213">
                  <c:v>695</c:v>
                </c:pt>
                <c:pt idx="1214">
                  <c:v>695</c:v>
                </c:pt>
                <c:pt idx="1215">
                  <c:v>696</c:v>
                </c:pt>
                <c:pt idx="1216">
                  <c:v>718</c:v>
                </c:pt>
                <c:pt idx="1217">
                  <c:v>720</c:v>
                </c:pt>
                <c:pt idx="1218">
                  <c:v>731</c:v>
                </c:pt>
                <c:pt idx="1219">
                  <c:v>724</c:v>
                </c:pt>
                <c:pt idx="1220">
                  <c:v>742</c:v>
                </c:pt>
                <c:pt idx="1221">
                  <c:v>763</c:v>
                </c:pt>
                <c:pt idx="1222">
                  <c:v>756</c:v>
                </c:pt>
                <c:pt idx="1223">
                  <c:v>771</c:v>
                </c:pt>
                <c:pt idx="1224">
                  <c:v>765</c:v>
                </c:pt>
                <c:pt idx="1225">
                  <c:v>777</c:v>
                </c:pt>
                <c:pt idx="1226">
                  <c:v>789</c:v>
                </c:pt>
                <c:pt idx="1227">
                  <c:v>798</c:v>
                </c:pt>
                <c:pt idx="1228">
                  <c:v>809</c:v>
                </c:pt>
                <c:pt idx="1229">
                  <c:v>818</c:v>
                </c:pt>
                <c:pt idx="1230">
                  <c:v>805</c:v>
                </c:pt>
                <c:pt idx="1231">
                  <c:v>798</c:v>
                </c:pt>
                <c:pt idx="1232">
                  <c:v>783</c:v>
                </c:pt>
                <c:pt idx="1233">
                  <c:v>801</c:v>
                </c:pt>
                <c:pt idx="1234">
                  <c:v>827</c:v>
                </c:pt>
                <c:pt idx="1235">
                  <c:v>839</c:v>
                </c:pt>
                <c:pt idx="1236">
                  <c:v>851</c:v>
                </c:pt>
                <c:pt idx="1237">
                  <c:v>877</c:v>
                </c:pt>
                <c:pt idx="1238">
                  <c:v>886</c:v>
                </c:pt>
                <c:pt idx="1239">
                  <c:v>880</c:v>
                </c:pt>
                <c:pt idx="1240">
                  <c:v>913</c:v>
                </c:pt>
                <c:pt idx="1241">
                  <c:v>926</c:v>
                </c:pt>
                <c:pt idx="1242">
                  <c:v>934</c:v>
                </c:pt>
                <c:pt idx="1243">
                  <c:v>947</c:v>
                </c:pt>
                <c:pt idx="1244">
                  <c:v>954</c:v>
                </c:pt>
                <c:pt idx="1245">
                  <c:v>958</c:v>
                </c:pt>
                <c:pt idx="1246">
                  <c:v>959</c:v>
                </c:pt>
                <c:pt idx="1247">
                  <c:v>969</c:v>
                </c:pt>
                <c:pt idx="1248">
                  <c:v>984</c:v>
                </c:pt>
                <c:pt idx="1249">
                  <c:v>1003</c:v>
                </c:pt>
                <c:pt idx="1250">
                  <c:v>1006</c:v>
                </c:pt>
                <c:pt idx="1251">
                  <c:v>1007</c:v>
                </c:pt>
                <c:pt idx="1252">
                  <c:v>1013</c:v>
                </c:pt>
                <c:pt idx="1253">
                  <c:v>1021</c:v>
                </c:pt>
                <c:pt idx="1254">
                  <c:v>1025</c:v>
                </c:pt>
                <c:pt idx="1255">
                  <c:v>1031</c:v>
                </c:pt>
                <c:pt idx="1256">
                  <c:v>1055</c:v>
                </c:pt>
                <c:pt idx="1257">
                  <c:v>1066</c:v>
                </c:pt>
                <c:pt idx="1258">
                  <c:v>1069</c:v>
                </c:pt>
                <c:pt idx="1259">
                  <c:v>1064</c:v>
                </c:pt>
                <c:pt idx="1260">
                  <c:v>1057</c:v>
                </c:pt>
                <c:pt idx="1261">
                  <c:v>1062</c:v>
                </c:pt>
                <c:pt idx="1262">
                  <c:v>1071</c:v>
                </c:pt>
                <c:pt idx="1263">
                  <c:v>1060</c:v>
                </c:pt>
                <c:pt idx="1264">
                  <c:v>1070</c:v>
                </c:pt>
                <c:pt idx="1265">
                  <c:v>1080</c:v>
                </c:pt>
                <c:pt idx="1266">
                  <c:v>1079</c:v>
                </c:pt>
                <c:pt idx="1267">
                  <c:v>1078</c:v>
                </c:pt>
                <c:pt idx="1268">
                  <c:v>1112</c:v>
                </c:pt>
                <c:pt idx="1269">
                  <c:v>1133</c:v>
                </c:pt>
                <c:pt idx="1270">
                  <c:v>1125</c:v>
                </c:pt>
                <c:pt idx="1271">
                  <c:v>1130</c:v>
                </c:pt>
                <c:pt idx="1272">
                  <c:v>1132</c:v>
                </c:pt>
                <c:pt idx="1273">
                  <c:v>1161</c:v>
                </c:pt>
                <c:pt idx="1274">
                  <c:v>1196</c:v>
                </c:pt>
                <c:pt idx="1275">
                  <c:v>1201</c:v>
                </c:pt>
                <c:pt idx="1276">
                  <c:v>1193</c:v>
                </c:pt>
                <c:pt idx="1277">
                  <c:v>1191</c:v>
                </c:pt>
                <c:pt idx="1278">
                  <c:v>1191</c:v>
                </c:pt>
                <c:pt idx="1279">
                  <c:v>1223</c:v>
                </c:pt>
                <c:pt idx="1280">
                  <c:v>1225</c:v>
                </c:pt>
                <c:pt idx="1281">
                  <c:v>1245</c:v>
                </c:pt>
                <c:pt idx="1282">
                  <c:v>1263</c:v>
                </c:pt>
                <c:pt idx="1283">
                  <c:v>1272</c:v>
                </c:pt>
                <c:pt idx="1284">
                  <c:v>1265</c:v>
                </c:pt>
                <c:pt idx="1285">
                  <c:v>1293</c:v>
                </c:pt>
                <c:pt idx="1286">
                  <c:v>1296</c:v>
                </c:pt>
                <c:pt idx="1287">
                  <c:v>1317</c:v>
                </c:pt>
                <c:pt idx="1288">
                  <c:v>1313</c:v>
                </c:pt>
                <c:pt idx="1289">
                  <c:v>1318</c:v>
                </c:pt>
                <c:pt idx="1290">
                  <c:v>1329</c:v>
                </c:pt>
                <c:pt idx="1291">
                  <c:v>1322</c:v>
                </c:pt>
                <c:pt idx="1292">
                  <c:v>1337</c:v>
                </c:pt>
                <c:pt idx="1293">
                  <c:v>1328</c:v>
                </c:pt>
                <c:pt idx="1294">
                  <c:v>1355</c:v>
                </c:pt>
                <c:pt idx="1295">
                  <c:v>1372</c:v>
                </c:pt>
                <c:pt idx="1296">
                  <c:v>1382</c:v>
                </c:pt>
                <c:pt idx="1297">
                  <c:v>1383</c:v>
                </c:pt>
                <c:pt idx="1298">
                  <c:v>1386</c:v>
                </c:pt>
                <c:pt idx="1299">
                  <c:v>1414</c:v>
                </c:pt>
                <c:pt idx="1300">
                  <c:v>1405</c:v>
                </c:pt>
                <c:pt idx="1301">
                  <c:v>1421</c:v>
                </c:pt>
                <c:pt idx="1302">
                  <c:v>1421</c:v>
                </c:pt>
                <c:pt idx="1303">
                  <c:v>1419</c:v>
                </c:pt>
                <c:pt idx="1304">
                  <c:v>1427</c:v>
                </c:pt>
                <c:pt idx="1305">
                  <c:v>1414</c:v>
                </c:pt>
                <c:pt idx="1306">
                  <c:v>1416</c:v>
                </c:pt>
                <c:pt idx="1307">
                  <c:v>1429</c:v>
                </c:pt>
                <c:pt idx="1308">
                  <c:v>1432</c:v>
                </c:pt>
                <c:pt idx="1309">
                  <c:v>1425</c:v>
                </c:pt>
                <c:pt idx="1310">
                  <c:v>1408</c:v>
                </c:pt>
                <c:pt idx="1311">
                  <c:v>1419</c:v>
                </c:pt>
                <c:pt idx="1312">
                  <c:v>1409</c:v>
                </c:pt>
                <c:pt idx="1313">
                  <c:v>1413</c:v>
                </c:pt>
                <c:pt idx="1314">
                  <c:v>1402</c:v>
                </c:pt>
                <c:pt idx="1315">
                  <c:v>1410</c:v>
                </c:pt>
                <c:pt idx="1316">
                  <c:v>1398</c:v>
                </c:pt>
                <c:pt idx="1317">
                  <c:v>1411</c:v>
                </c:pt>
                <c:pt idx="1318">
                  <c:v>1410</c:v>
                </c:pt>
              </c:numCache>
            </c:numRef>
          </c:val>
        </c:ser>
        <c:ser>
          <c:idx val="1"/>
          <c:order val="1"/>
          <c:tx>
            <c:v>Natural gas</c:v>
          </c:tx>
          <c:spPr>
            <a:solidFill>
              <a:srgbClr val="FF0000"/>
            </a:solidFill>
            <a:ln>
              <a:solidFill>
                <a:srgbClr val="FF0000"/>
              </a:solidFill>
            </a:ln>
          </c:spPr>
          <c:cat>
            <c:strRef>
              <c:f>'US Oil &amp; Gas Split'!$A$8:$A$1326</c:f>
              <c:strCache>
                <c:ptCount val="1319"/>
                <c:pt idx="0">
                  <c:v>mid-'87</c:v>
                </c:pt>
                <c:pt idx="24">
                  <c:v>1988</c:v>
                </c:pt>
                <c:pt idx="77">
                  <c:v>1989</c:v>
                </c:pt>
                <c:pt idx="129">
                  <c:v>1990</c:v>
                </c:pt>
                <c:pt idx="181">
                  <c:v>1991</c:v>
                </c:pt>
                <c:pt idx="233">
                  <c:v>1992</c:v>
                </c:pt>
                <c:pt idx="286">
                  <c:v>1993</c:v>
                </c:pt>
                <c:pt idx="338">
                  <c:v>1994</c:v>
                </c:pt>
                <c:pt idx="390">
                  <c:v>1995</c:v>
                </c:pt>
                <c:pt idx="442">
                  <c:v>1996</c:v>
                </c:pt>
                <c:pt idx="494">
                  <c:v>1997</c:v>
                </c:pt>
                <c:pt idx="547">
                  <c:v>1998</c:v>
                </c:pt>
                <c:pt idx="600">
                  <c:v>1999</c:v>
                </c:pt>
                <c:pt idx="653">
                  <c:v>2000</c:v>
                </c:pt>
                <c:pt idx="703">
                  <c:v>2001</c:v>
                </c:pt>
                <c:pt idx="755">
                  <c:v>2002</c:v>
                </c:pt>
                <c:pt idx="807">
                  <c:v>2003</c:v>
                </c:pt>
                <c:pt idx="860">
                  <c:v>2004</c:v>
                </c:pt>
                <c:pt idx="912">
                  <c:v>2005</c:v>
                </c:pt>
                <c:pt idx="964">
                  <c:v>2006</c:v>
                </c:pt>
                <c:pt idx="1016">
                  <c:v>2007</c:v>
                </c:pt>
                <c:pt idx="1068">
                  <c:v>2008</c:v>
                </c:pt>
                <c:pt idx="1120">
                  <c:v>2009</c:v>
                </c:pt>
                <c:pt idx="1173">
                  <c:v>2010</c:v>
                </c:pt>
                <c:pt idx="1225">
                  <c:v>2011</c:v>
                </c:pt>
                <c:pt idx="1277">
                  <c:v>2012</c:v>
                </c:pt>
                <c:pt idx="1318">
                  <c:v>Oct-12</c:v>
                </c:pt>
              </c:strCache>
            </c:strRef>
          </c:cat>
          <c:val>
            <c:numRef>
              <c:f>'US Oil &amp; Gas Split'!$C$8:$C$1326</c:f>
              <c:numCache>
                <c:formatCode>#,##0_);[Red]\(#,##0\)</c:formatCode>
                <c:ptCount val="1319"/>
                <c:pt idx="0">
                  <c:v>337</c:v>
                </c:pt>
                <c:pt idx="1">
                  <c:v>331</c:v>
                </c:pt>
                <c:pt idx="2">
                  <c:v>346</c:v>
                </c:pt>
                <c:pt idx="3">
                  <c:v>349</c:v>
                </c:pt>
                <c:pt idx="4">
                  <c:v>352</c:v>
                </c:pt>
                <c:pt idx="5">
                  <c:v>354</c:v>
                </c:pt>
                <c:pt idx="6">
                  <c:v>361</c:v>
                </c:pt>
                <c:pt idx="7">
                  <c:v>369</c:v>
                </c:pt>
                <c:pt idx="8">
                  <c:v>364</c:v>
                </c:pt>
                <c:pt idx="9">
                  <c:v>367</c:v>
                </c:pt>
                <c:pt idx="10">
                  <c:v>356</c:v>
                </c:pt>
                <c:pt idx="11">
                  <c:v>367</c:v>
                </c:pt>
                <c:pt idx="12">
                  <c:v>378</c:v>
                </c:pt>
                <c:pt idx="13">
                  <c:v>391</c:v>
                </c:pt>
                <c:pt idx="14">
                  <c:v>372</c:v>
                </c:pt>
                <c:pt idx="15">
                  <c:v>374</c:v>
                </c:pt>
                <c:pt idx="16">
                  <c:v>387</c:v>
                </c:pt>
                <c:pt idx="17">
                  <c:v>393</c:v>
                </c:pt>
                <c:pt idx="18">
                  <c:v>386</c:v>
                </c:pt>
                <c:pt idx="19">
                  <c:v>389</c:v>
                </c:pt>
                <c:pt idx="20">
                  <c:v>394</c:v>
                </c:pt>
                <c:pt idx="21">
                  <c:v>399</c:v>
                </c:pt>
                <c:pt idx="22">
                  <c:v>405</c:v>
                </c:pt>
                <c:pt idx="23">
                  <c:v>412</c:v>
                </c:pt>
                <c:pt idx="24">
                  <c:v>392</c:v>
                </c:pt>
                <c:pt idx="25">
                  <c:v>390</c:v>
                </c:pt>
                <c:pt idx="26">
                  <c:v>392</c:v>
                </c:pt>
                <c:pt idx="27">
                  <c:v>390</c:v>
                </c:pt>
                <c:pt idx="28">
                  <c:v>366</c:v>
                </c:pt>
                <c:pt idx="29">
                  <c:v>381</c:v>
                </c:pt>
                <c:pt idx="30">
                  <c:v>385</c:v>
                </c:pt>
                <c:pt idx="31">
                  <c:v>377</c:v>
                </c:pt>
                <c:pt idx="32">
                  <c:v>365</c:v>
                </c:pt>
                <c:pt idx="33">
                  <c:v>360</c:v>
                </c:pt>
                <c:pt idx="34">
                  <c:v>342</c:v>
                </c:pt>
                <c:pt idx="35">
                  <c:v>326</c:v>
                </c:pt>
                <c:pt idx="36">
                  <c:v>322</c:v>
                </c:pt>
                <c:pt idx="37">
                  <c:v>330</c:v>
                </c:pt>
                <c:pt idx="38">
                  <c:v>315</c:v>
                </c:pt>
                <c:pt idx="39">
                  <c:v>310</c:v>
                </c:pt>
                <c:pt idx="40">
                  <c:v>307</c:v>
                </c:pt>
                <c:pt idx="41">
                  <c:v>308</c:v>
                </c:pt>
                <c:pt idx="42">
                  <c:v>308</c:v>
                </c:pt>
                <c:pt idx="43">
                  <c:v>299</c:v>
                </c:pt>
                <c:pt idx="44">
                  <c:v>291</c:v>
                </c:pt>
                <c:pt idx="45">
                  <c:v>295</c:v>
                </c:pt>
                <c:pt idx="46">
                  <c:v>304</c:v>
                </c:pt>
                <c:pt idx="47">
                  <c:v>310</c:v>
                </c:pt>
                <c:pt idx="48">
                  <c:v>321</c:v>
                </c:pt>
                <c:pt idx="49">
                  <c:v>301</c:v>
                </c:pt>
                <c:pt idx="50">
                  <c:v>314</c:v>
                </c:pt>
                <c:pt idx="51">
                  <c:v>318</c:v>
                </c:pt>
                <c:pt idx="52">
                  <c:v>297</c:v>
                </c:pt>
                <c:pt idx="53">
                  <c:v>308</c:v>
                </c:pt>
                <c:pt idx="54">
                  <c:v>314</c:v>
                </c:pt>
                <c:pt idx="55">
                  <c:v>340</c:v>
                </c:pt>
                <c:pt idx="56">
                  <c:v>335</c:v>
                </c:pt>
                <c:pt idx="57">
                  <c:v>342</c:v>
                </c:pt>
                <c:pt idx="58">
                  <c:v>346</c:v>
                </c:pt>
                <c:pt idx="59">
                  <c:v>381</c:v>
                </c:pt>
                <c:pt idx="60">
                  <c:v>399</c:v>
                </c:pt>
                <c:pt idx="61">
                  <c:v>396</c:v>
                </c:pt>
                <c:pt idx="62">
                  <c:v>383</c:v>
                </c:pt>
                <c:pt idx="63">
                  <c:v>370</c:v>
                </c:pt>
                <c:pt idx="64">
                  <c:v>372</c:v>
                </c:pt>
                <c:pt idx="65">
                  <c:v>373</c:v>
                </c:pt>
                <c:pt idx="66">
                  <c:v>379</c:v>
                </c:pt>
                <c:pt idx="67">
                  <c:v>391</c:v>
                </c:pt>
                <c:pt idx="68">
                  <c:v>416</c:v>
                </c:pt>
                <c:pt idx="69">
                  <c:v>403</c:v>
                </c:pt>
                <c:pt idx="70">
                  <c:v>409</c:v>
                </c:pt>
                <c:pt idx="71">
                  <c:v>395</c:v>
                </c:pt>
                <c:pt idx="72">
                  <c:v>397</c:v>
                </c:pt>
                <c:pt idx="73">
                  <c:v>390</c:v>
                </c:pt>
                <c:pt idx="74">
                  <c:v>400</c:v>
                </c:pt>
                <c:pt idx="75">
                  <c:v>400</c:v>
                </c:pt>
                <c:pt idx="76">
                  <c:v>384</c:v>
                </c:pt>
                <c:pt idx="77">
                  <c:v>375</c:v>
                </c:pt>
                <c:pt idx="78">
                  <c:v>346</c:v>
                </c:pt>
                <c:pt idx="79">
                  <c:v>354</c:v>
                </c:pt>
                <c:pt idx="80">
                  <c:v>362</c:v>
                </c:pt>
                <c:pt idx="81">
                  <c:v>363</c:v>
                </c:pt>
                <c:pt idx="82">
                  <c:v>334</c:v>
                </c:pt>
                <c:pt idx="83">
                  <c:v>350</c:v>
                </c:pt>
                <c:pt idx="84">
                  <c:v>341</c:v>
                </c:pt>
                <c:pt idx="85">
                  <c:v>337</c:v>
                </c:pt>
                <c:pt idx="86">
                  <c:v>327</c:v>
                </c:pt>
                <c:pt idx="87">
                  <c:v>314</c:v>
                </c:pt>
                <c:pt idx="88">
                  <c:v>320</c:v>
                </c:pt>
                <c:pt idx="89">
                  <c:v>341</c:v>
                </c:pt>
                <c:pt idx="90">
                  <c:v>325</c:v>
                </c:pt>
                <c:pt idx="91">
                  <c:v>304</c:v>
                </c:pt>
                <c:pt idx="92">
                  <c:v>317</c:v>
                </c:pt>
                <c:pt idx="93">
                  <c:v>305</c:v>
                </c:pt>
                <c:pt idx="94">
                  <c:v>311</c:v>
                </c:pt>
                <c:pt idx="95">
                  <c:v>310</c:v>
                </c:pt>
                <c:pt idx="96">
                  <c:v>304</c:v>
                </c:pt>
                <c:pt idx="97">
                  <c:v>323</c:v>
                </c:pt>
                <c:pt idx="98">
                  <c:v>341</c:v>
                </c:pt>
                <c:pt idx="99">
                  <c:v>353</c:v>
                </c:pt>
                <c:pt idx="100">
                  <c:v>367</c:v>
                </c:pt>
                <c:pt idx="101">
                  <c:v>368</c:v>
                </c:pt>
                <c:pt idx="102">
                  <c:v>364</c:v>
                </c:pt>
                <c:pt idx="103">
                  <c:v>373</c:v>
                </c:pt>
                <c:pt idx="104">
                  <c:v>382</c:v>
                </c:pt>
                <c:pt idx="105">
                  <c:v>399</c:v>
                </c:pt>
                <c:pt idx="106">
                  <c:v>413</c:v>
                </c:pt>
                <c:pt idx="107">
                  <c:v>420</c:v>
                </c:pt>
                <c:pt idx="108">
                  <c:v>414</c:v>
                </c:pt>
                <c:pt idx="109">
                  <c:v>463</c:v>
                </c:pt>
                <c:pt idx="110">
                  <c:v>456</c:v>
                </c:pt>
                <c:pt idx="111">
                  <c:v>474</c:v>
                </c:pt>
                <c:pt idx="112">
                  <c:v>490</c:v>
                </c:pt>
                <c:pt idx="113">
                  <c:v>486</c:v>
                </c:pt>
                <c:pt idx="114">
                  <c:v>485</c:v>
                </c:pt>
                <c:pt idx="115">
                  <c:v>489</c:v>
                </c:pt>
                <c:pt idx="116">
                  <c:v>485</c:v>
                </c:pt>
                <c:pt idx="117">
                  <c:v>475</c:v>
                </c:pt>
                <c:pt idx="118">
                  <c:v>480</c:v>
                </c:pt>
                <c:pt idx="119">
                  <c:v>482</c:v>
                </c:pt>
                <c:pt idx="120">
                  <c:v>491</c:v>
                </c:pt>
                <c:pt idx="121">
                  <c:v>487</c:v>
                </c:pt>
                <c:pt idx="122">
                  <c:v>499</c:v>
                </c:pt>
                <c:pt idx="123">
                  <c:v>514</c:v>
                </c:pt>
                <c:pt idx="124">
                  <c:v>522</c:v>
                </c:pt>
                <c:pt idx="125">
                  <c:v>523</c:v>
                </c:pt>
                <c:pt idx="126">
                  <c:v>519</c:v>
                </c:pt>
                <c:pt idx="127">
                  <c:v>505</c:v>
                </c:pt>
                <c:pt idx="128">
                  <c:v>502</c:v>
                </c:pt>
                <c:pt idx="129">
                  <c:v>488</c:v>
                </c:pt>
                <c:pt idx="130">
                  <c:v>484</c:v>
                </c:pt>
                <c:pt idx="131">
                  <c:v>462</c:v>
                </c:pt>
                <c:pt idx="132">
                  <c:v>447</c:v>
                </c:pt>
                <c:pt idx="133">
                  <c:v>434</c:v>
                </c:pt>
                <c:pt idx="134">
                  <c:v>397</c:v>
                </c:pt>
                <c:pt idx="135">
                  <c:v>413</c:v>
                </c:pt>
                <c:pt idx="136">
                  <c:v>405</c:v>
                </c:pt>
                <c:pt idx="137">
                  <c:v>409</c:v>
                </c:pt>
                <c:pt idx="138">
                  <c:v>435</c:v>
                </c:pt>
                <c:pt idx="139">
                  <c:v>424</c:v>
                </c:pt>
                <c:pt idx="140">
                  <c:v>414</c:v>
                </c:pt>
                <c:pt idx="141">
                  <c:v>425</c:v>
                </c:pt>
                <c:pt idx="142">
                  <c:v>445</c:v>
                </c:pt>
                <c:pt idx="143">
                  <c:v>447</c:v>
                </c:pt>
                <c:pt idx="144">
                  <c:v>467</c:v>
                </c:pt>
                <c:pt idx="145">
                  <c:v>451</c:v>
                </c:pt>
                <c:pt idx="146">
                  <c:v>450</c:v>
                </c:pt>
                <c:pt idx="147">
                  <c:v>458</c:v>
                </c:pt>
                <c:pt idx="148">
                  <c:v>465</c:v>
                </c:pt>
                <c:pt idx="149">
                  <c:v>485</c:v>
                </c:pt>
                <c:pt idx="150">
                  <c:v>475</c:v>
                </c:pt>
                <c:pt idx="151">
                  <c:v>489</c:v>
                </c:pt>
                <c:pt idx="152">
                  <c:v>500</c:v>
                </c:pt>
                <c:pt idx="153">
                  <c:v>516</c:v>
                </c:pt>
                <c:pt idx="154">
                  <c:v>516</c:v>
                </c:pt>
                <c:pt idx="155">
                  <c:v>509</c:v>
                </c:pt>
                <c:pt idx="156">
                  <c:v>495</c:v>
                </c:pt>
                <c:pt idx="157">
                  <c:v>496</c:v>
                </c:pt>
                <c:pt idx="158">
                  <c:v>466</c:v>
                </c:pt>
                <c:pt idx="159">
                  <c:v>457</c:v>
                </c:pt>
                <c:pt idx="160">
                  <c:v>472</c:v>
                </c:pt>
                <c:pt idx="161">
                  <c:v>459</c:v>
                </c:pt>
                <c:pt idx="162">
                  <c:v>475</c:v>
                </c:pt>
                <c:pt idx="163">
                  <c:v>453</c:v>
                </c:pt>
                <c:pt idx="164">
                  <c:v>454</c:v>
                </c:pt>
                <c:pt idx="165">
                  <c:v>466</c:v>
                </c:pt>
                <c:pt idx="166">
                  <c:v>467</c:v>
                </c:pt>
                <c:pt idx="167">
                  <c:v>470</c:v>
                </c:pt>
                <c:pt idx="168">
                  <c:v>456</c:v>
                </c:pt>
                <c:pt idx="169">
                  <c:v>453</c:v>
                </c:pt>
                <c:pt idx="170">
                  <c:v>480</c:v>
                </c:pt>
                <c:pt idx="171">
                  <c:v>488</c:v>
                </c:pt>
                <c:pt idx="172">
                  <c:v>513</c:v>
                </c:pt>
                <c:pt idx="173">
                  <c:v>480</c:v>
                </c:pt>
                <c:pt idx="174">
                  <c:v>474</c:v>
                </c:pt>
                <c:pt idx="175">
                  <c:v>513</c:v>
                </c:pt>
                <c:pt idx="176">
                  <c:v>495</c:v>
                </c:pt>
                <c:pt idx="177">
                  <c:v>495</c:v>
                </c:pt>
                <c:pt idx="178">
                  <c:v>457</c:v>
                </c:pt>
                <c:pt idx="179">
                  <c:v>427</c:v>
                </c:pt>
                <c:pt idx="180">
                  <c:v>424</c:v>
                </c:pt>
                <c:pt idx="181">
                  <c:v>432</c:v>
                </c:pt>
                <c:pt idx="182">
                  <c:v>413</c:v>
                </c:pt>
                <c:pt idx="183">
                  <c:v>410</c:v>
                </c:pt>
                <c:pt idx="184">
                  <c:v>396</c:v>
                </c:pt>
                <c:pt idx="185">
                  <c:v>409</c:v>
                </c:pt>
                <c:pt idx="186">
                  <c:v>408</c:v>
                </c:pt>
                <c:pt idx="187">
                  <c:v>407</c:v>
                </c:pt>
                <c:pt idx="188">
                  <c:v>397</c:v>
                </c:pt>
                <c:pt idx="189">
                  <c:v>400</c:v>
                </c:pt>
                <c:pt idx="190">
                  <c:v>394</c:v>
                </c:pt>
                <c:pt idx="191">
                  <c:v>374</c:v>
                </c:pt>
                <c:pt idx="192">
                  <c:v>389</c:v>
                </c:pt>
                <c:pt idx="193">
                  <c:v>393</c:v>
                </c:pt>
                <c:pt idx="194">
                  <c:v>382</c:v>
                </c:pt>
                <c:pt idx="195">
                  <c:v>383</c:v>
                </c:pt>
                <c:pt idx="196">
                  <c:v>367</c:v>
                </c:pt>
                <c:pt idx="197">
                  <c:v>347</c:v>
                </c:pt>
                <c:pt idx="198">
                  <c:v>350</c:v>
                </c:pt>
                <c:pt idx="199">
                  <c:v>353</c:v>
                </c:pt>
                <c:pt idx="200">
                  <c:v>352</c:v>
                </c:pt>
                <c:pt idx="201">
                  <c:v>361</c:v>
                </c:pt>
                <c:pt idx="202">
                  <c:v>352</c:v>
                </c:pt>
                <c:pt idx="203">
                  <c:v>344</c:v>
                </c:pt>
                <c:pt idx="204">
                  <c:v>345</c:v>
                </c:pt>
                <c:pt idx="205">
                  <c:v>340</c:v>
                </c:pt>
                <c:pt idx="206">
                  <c:v>337</c:v>
                </c:pt>
                <c:pt idx="207">
                  <c:v>332</c:v>
                </c:pt>
                <c:pt idx="208">
                  <c:v>338</c:v>
                </c:pt>
                <c:pt idx="209">
                  <c:v>328</c:v>
                </c:pt>
                <c:pt idx="210">
                  <c:v>329</c:v>
                </c:pt>
                <c:pt idx="211">
                  <c:v>314</c:v>
                </c:pt>
                <c:pt idx="212">
                  <c:v>318</c:v>
                </c:pt>
                <c:pt idx="213">
                  <c:v>326</c:v>
                </c:pt>
                <c:pt idx="214">
                  <c:v>332</c:v>
                </c:pt>
                <c:pt idx="215">
                  <c:v>339</c:v>
                </c:pt>
                <c:pt idx="216">
                  <c:v>336</c:v>
                </c:pt>
                <c:pt idx="217">
                  <c:v>309</c:v>
                </c:pt>
                <c:pt idx="218">
                  <c:v>303</c:v>
                </c:pt>
                <c:pt idx="219">
                  <c:v>306</c:v>
                </c:pt>
                <c:pt idx="220">
                  <c:v>320</c:v>
                </c:pt>
                <c:pt idx="221">
                  <c:v>317</c:v>
                </c:pt>
                <c:pt idx="222">
                  <c:v>340</c:v>
                </c:pt>
                <c:pt idx="223">
                  <c:v>341</c:v>
                </c:pt>
                <c:pt idx="224">
                  <c:v>335</c:v>
                </c:pt>
                <c:pt idx="225">
                  <c:v>329</c:v>
                </c:pt>
                <c:pt idx="226">
                  <c:v>322</c:v>
                </c:pt>
                <c:pt idx="227">
                  <c:v>333</c:v>
                </c:pt>
                <c:pt idx="228">
                  <c:v>321</c:v>
                </c:pt>
                <c:pt idx="229">
                  <c:v>299</c:v>
                </c:pt>
                <c:pt idx="230">
                  <c:v>306</c:v>
                </c:pt>
                <c:pt idx="231">
                  <c:v>312</c:v>
                </c:pt>
                <c:pt idx="232">
                  <c:v>316</c:v>
                </c:pt>
                <c:pt idx="233">
                  <c:v>313</c:v>
                </c:pt>
                <c:pt idx="234">
                  <c:v>312</c:v>
                </c:pt>
                <c:pt idx="235">
                  <c:v>291</c:v>
                </c:pt>
                <c:pt idx="236">
                  <c:v>291</c:v>
                </c:pt>
                <c:pt idx="237">
                  <c:v>265</c:v>
                </c:pt>
                <c:pt idx="238">
                  <c:v>277</c:v>
                </c:pt>
                <c:pt idx="239">
                  <c:v>279</c:v>
                </c:pt>
                <c:pt idx="240">
                  <c:v>280</c:v>
                </c:pt>
                <c:pt idx="241">
                  <c:v>273</c:v>
                </c:pt>
                <c:pt idx="242">
                  <c:v>262</c:v>
                </c:pt>
                <c:pt idx="243">
                  <c:v>249</c:v>
                </c:pt>
                <c:pt idx="244">
                  <c:v>245</c:v>
                </c:pt>
                <c:pt idx="245">
                  <c:v>242</c:v>
                </c:pt>
                <c:pt idx="246">
                  <c:v>253</c:v>
                </c:pt>
                <c:pt idx="247">
                  <c:v>251</c:v>
                </c:pt>
                <c:pt idx="248">
                  <c:v>250</c:v>
                </c:pt>
                <c:pt idx="249">
                  <c:v>251</c:v>
                </c:pt>
                <c:pt idx="250">
                  <c:v>260</c:v>
                </c:pt>
                <c:pt idx="251">
                  <c:v>256</c:v>
                </c:pt>
                <c:pt idx="252">
                  <c:v>262</c:v>
                </c:pt>
                <c:pt idx="253">
                  <c:v>257</c:v>
                </c:pt>
                <c:pt idx="254">
                  <c:v>263</c:v>
                </c:pt>
                <c:pt idx="255">
                  <c:v>256</c:v>
                </c:pt>
                <c:pt idx="256">
                  <c:v>242</c:v>
                </c:pt>
                <c:pt idx="257">
                  <c:v>264</c:v>
                </c:pt>
                <c:pt idx="258">
                  <c:v>276</c:v>
                </c:pt>
                <c:pt idx="259">
                  <c:v>291</c:v>
                </c:pt>
                <c:pt idx="260">
                  <c:v>306</c:v>
                </c:pt>
                <c:pt idx="261">
                  <c:v>320</c:v>
                </c:pt>
                <c:pt idx="262">
                  <c:v>318</c:v>
                </c:pt>
                <c:pt idx="263">
                  <c:v>317</c:v>
                </c:pt>
                <c:pt idx="264">
                  <c:v>329</c:v>
                </c:pt>
                <c:pt idx="265">
                  <c:v>326</c:v>
                </c:pt>
                <c:pt idx="266">
                  <c:v>336</c:v>
                </c:pt>
                <c:pt idx="267">
                  <c:v>333</c:v>
                </c:pt>
                <c:pt idx="268">
                  <c:v>345</c:v>
                </c:pt>
                <c:pt idx="269">
                  <c:v>346</c:v>
                </c:pt>
                <c:pt idx="270">
                  <c:v>356</c:v>
                </c:pt>
                <c:pt idx="271">
                  <c:v>377</c:v>
                </c:pt>
                <c:pt idx="272">
                  <c:v>381</c:v>
                </c:pt>
                <c:pt idx="273">
                  <c:v>399</c:v>
                </c:pt>
                <c:pt idx="274">
                  <c:v>399</c:v>
                </c:pt>
                <c:pt idx="275">
                  <c:v>403</c:v>
                </c:pt>
                <c:pt idx="276">
                  <c:v>415</c:v>
                </c:pt>
                <c:pt idx="277">
                  <c:v>429</c:v>
                </c:pt>
                <c:pt idx="278">
                  <c:v>440</c:v>
                </c:pt>
                <c:pt idx="279">
                  <c:v>469</c:v>
                </c:pt>
                <c:pt idx="280">
                  <c:v>466</c:v>
                </c:pt>
                <c:pt idx="281">
                  <c:v>470</c:v>
                </c:pt>
                <c:pt idx="282">
                  <c:v>494</c:v>
                </c:pt>
                <c:pt idx="283">
                  <c:v>528</c:v>
                </c:pt>
                <c:pt idx="284">
                  <c:v>525</c:v>
                </c:pt>
                <c:pt idx="285" formatCode="General">
                  <c:v>527</c:v>
                </c:pt>
                <c:pt idx="286">
                  <c:v>515</c:v>
                </c:pt>
                <c:pt idx="287">
                  <c:v>467</c:v>
                </c:pt>
                <c:pt idx="288">
                  <c:v>434</c:v>
                </c:pt>
                <c:pt idx="289">
                  <c:v>401</c:v>
                </c:pt>
                <c:pt idx="290">
                  <c:v>374</c:v>
                </c:pt>
                <c:pt idx="291">
                  <c:v>350</c:v>
                </c:pt>
                <c:pt idx="292">
                  <c:v>313</c:v>
                </c:pt>
                <c:pt idx="293">
                  <c:v>300</c:v>
                </c:pt>
                <c:pt idx="294">
                  <c:v>277</c:v>
                </c:pt>
                <c:pt idx="295">
                  <c:v>257</c:v>
                </c:pt>
                <c:pt idx="296">
                  <c:v>270</c:v>
                </c:pt>
                <c:pt idx="297">
                  <c:v>267</c:v>
                </c:pt>
                <c:pt idx="298">
                  <c:v>278</c:v>
                </c:pt>
                <c:pt idx="299">
                  <c:v>278</c:v>
                </c:pt>
                <c:pt idx="300">
                  <c:v>262</c:v>
                </c:pt>
                <c:pt idx="301">
                  <c:v>265</c:v>
                </c:pt>
                <c:pt idx="302">
                  <c:v>268</c:v>
                </c:pt>
                <c:pt idx="303">
                  <c:v>278</c:v>
                </c:pt>
                <c:pt idx="304">
                  <c:v>283</c:v>
                </c:pt>
                <c:pt idx="305">
                  <c:v>298</c:v>
                </c:pt>
                <c:pt idx="306">
                  <c:v>315</c:v>
                </c:pt>
                <c:pt idx="307">
                  <c:v>325</c:v>
                </c:pt>
                <c:pt idx="308">
                  <c:v>327</c:v>
                </c:pt>
                <c:pt idx="309">
                  <c:v>321</c:v>
                </c:pt>
                <c:pt idx="310">
                  <c:v>335</c:v>
                </c:pt>
                <c:pt idx="311">
                  <c:v>353</c:v>
                </c:pt>
                <c:pt idx="312">
                  <c:v>346</c:v>
                </c:pt>
                <c:pt idx="313">
                  <c:v>346</c:v>
                </c:pt>
                <c:pt idx="314">
                  <c:v>376</c:v>
                </c:pt>
                <c:pt idx="315">
                  <c:v>380</c:v>
                </c:pt>
                <c:pt idx="316">
                  <c:v>377</c:v>
                </c:pt>
                <c:pt idx="317">
                  <c:v>371</c:v>
                </c:pt>
                <c:pt idx="318">
                  <c:v>395</c:v>
                </c:pt>
                <c:pt idx="319">
                  <c:v>417</c:v>
                </c:pt>
                <c:pt idx="320">
                  <c:v>419</c:v>
                </c:pt>
                <c:pt idx="321">
                  <c:v>421</c:v>
                </c:pt>
                <c:pt idx="322">
                  <c:v>422</c:v>
                </c:pt>
                <c:pt idx="323">
                  <c:v>420</c:v>
                </c:pt>
                <c:pt idx="324">
                  <c:v>422</c:v>
                </c:pt>
                <c:pt idx="325">
                  <c:v>414</c:v>
                </c:pt>
                <c:pt idx="326">
                  <c:v>409</c:v>
                </c:pt>
                <c:pt idx="327">
                  <c:v>402</c:v>
                </c:pt>
                <c:pt idx="328">
                  <c:v>410</c:v>
                </c:pt>
                <c:pt idx="329">
                  <c:v>418</c:v>
                </c:pt>
                <c:pt idx="330">
                  <c:v>412</c:v>
                </c:pt>
                <c:pt idx="331">
                  <c:v>401</c:v>
                </c:pt>
                <c:pt idx="332">
                  <c:v>400</c:v>
                </c:pt>
                <c:pt idx="333">
                  <c:v>427</c:v>
                </c:pt>
                <c:pt idx="334">
                  <c:v>417</c:v>
                </c:pt>
                <c:pt idx="335">
                  <c:v>433</c:v>
                </c:pt>
                <c:pt idx="336">
                  <c:v>430</c:v>
                </c:pt>
                <c:pt idx="337">
                  <c:v>423</c:v>
                </c:pt>
                <c:pt idx="338">
                  <c:v>442</c:v>
                </c:pt>
                <c:pt idx="339">
                  <c:v>420</c:v>
                </c:pt>
                <c:pt idx="340">
                  <c:v>413</c:v>
                </c:pt>
                <c:pt idx="341">
                  <c:v>423</c:v>
                </c:pt>
                <c:pt idx="342">
                  <c:v>405</c:v>
                </c:pt>
                <c:pt idx="343">
                  <c:v>406</c:v>
                </c:pt>
                <c:pt idx="344">
                  <c:v>403</c:v>
                </c:pt>
                <c:pt idx="345">
                  <c:v>406</c:v>
                </c:pt>
                <c:pt idx="346">
                  <c:v>412</c:v>
                </c:pt>
                <c:pt idx="347">
                  <c:v>405</c:v>
                </c:pt>
                <c:pt idx="348">
                  <c:v>404</c:v>
                </c:pt>
                <c:pt idx="349">
                  <c:v>391</c:v>
                </c:pt>
                <c:pt idx="350">
                  <c:v>402</c:v>
                </c:pt>
                <c:pt idx="351">
                  <c:v>390</c:v>
                </c:pt>
                <c:pt idx="352">
                  <c:v>407</c:v>
                </c:pt>
                <c:pt idx="353">
                  <c:v>403</c:v>
                </c:pt>
                <c:pt idx="354">
                  <c:v>393</c:v>
                </c:pt>
                <c:pt idx="355">
                  <c:v>383</c:v>
                </c:pt>
                <c:pt idx="356">
                  <c:v>388</c:v>
                </c:pt>
                <c:pt idx="357">
                  <c:v>369</c:v>
                </c:pt>
                <c:pt idx="358">
                  <c:v>398</c:v>
                </c:pt>
                <c:pt idx="359">
                  <c:v>410</c:v>
                </c:pt>
                <c:pt idx="360">
                  <c:v>410</c:v>
                </c:pt>
                <c:pt idx="361">
                  <c:v>409</c:v>
                </c:pt>
                <c:pt idx="362">
                  <c:v>402</c:v>
                </c:pt>
                <c:pt idx="363">
                  <c:v>415</c:v>
                </c:pt>
                <c:pt idx="364">
                  <c:v>412</c:v>
                </c:pt>
                <c:pt idx="365">
                  <c:v>421</c:v>
                </c:pt>
                <c:pt idx="366">
                  <c:v>420</c:v>
                </c:pt>
                <c:pt idx="367">
                  <c:v>407</c:v>
                </c:pt>
                <c:pt idx="368">
                  <c:v>421</c:v>
                </c:pt>
                <c:pt idx="369">
                  <c:v>428</c:v>
                </c:pt>
                <c:pt idx="370">
                  <c:v>438</c:v>
                </c:pt>
                <c:pt idx="371">
                  <c:v>443</c:v>
                </c:pt>
                <c:pt idx="372">
                  <c:v>463</c:v>
                </c:pt>
                <c:pt idx="373">
                  <c:v>463</c:v>
                </c:pt>
                <c:pt idx="374">
                  <c:v>467</c:v>
                </c:pt>
                <c:pt idx="375">
                  <c:v>484</c:v>
                </c:pt>
                <c:pt idx="376">
                  <c:v>476</c:v>
                </c:pt>
                <c:pt idx="377">
                  <c:v>472</c:v>
                </c:pt>
                <c:pt idx="378">
                  <c:v>467</c:v>
                </c:pt>
                <c:pt idx="379">
                  <c:v>471</c:v>
                </c:pt>
                <c:pt idx="380">
                  <c:v>459</c:v>
                </c:pt>
                <c:pt idx="381">
                  <c:v>456</c:v>
                </c:pt>
                <c:pt idx="382">
                  <c:v>454</c:v>
                </c:pt>
                <c:pt idx="383">
                  <c:v>468</c:v>
                </c:pt>
                <c:pt idx="384">
                  <c:v>461</c:v>
                </c:pt>
                <c:pt idx="385">
                  <c:v>454</c:v>
                </c:pt>
                <c:pt idx="386">
                  <c:v>465</c:v>
                </c:pt>
                <c:pt idx="387">
                  <c:v>442</c:v>
                </c:pt>
                <c:pt idx="388">
                  <c:v>448</c:v>
                </c:pt>
                <c:pt idx="389">
                  <c:v>428</c:v>
                </c:pt>
                <c:pt idx="390">
                  <c:v>425</c:v>
                </c:pt>
                <c:pt idx="391">
                  <c:v>407</c:v>
                </c:pt>
                <c:pt idx="392">
                  <c:v>408</c:v>
                </c:pt>
                <c:pt idx="393">
                  <c:v>405</c:v>
                </c:pt>
                <c:pt idx="394">
                  <c:v>393</c:v>
                </c:pt>
                <c:pt idx="395">
                  <c:v>375</c:v>
                </c:pt>
                <c:pt idx="396">
                  <c:v>376</c:v>
                </c:pt>
                <c:pt idx="397">
                  <c:v>355</c:v>
                </c:pt>
                <c:pt idx="398">
                  <c:v>337</c:v>
                </c:pt>
                <c:pt idx="399">
                  <c:v>330</c:v>
                </c:pt>
                <c:pt idx="400">
                  <c:v>328</c:v>
                </c:pt>
                <c:pt idx="401">
                  <c:v>327</c:v>
                </c:pt>
                <c:pt idx="402">
                  <c:v>334</c:v>
                </c:pt>
                <c:pt idx="403">
                  <c:v>347</c:v>
                </c:pt>
                <c:pt idx="404">
                  <c:v>340</c:v>
                </c:pt>
                <c:pt idx="405">
                  <c:v>337</c:v>
                </c:pt>
                <c:pt idx="406">
                  <c:v>321</c:v>
                </c:pt>
                <c:pt idx="407">
                  <c:v>321</c:v>
                </c:pt>
                <c:pt idx="408">
                  <c:v>340</c:v>
                </c:pt>
                <c:pt idx="409">
                  <c:v>332</c:v>
                </c:pt>
                <c:pt idx="410">
                  <c:v>348</c:v>
                </c:pt>
                <c:pt idx="411">
                  <c:v>343</c:v>
                </c:pt>
                <c:pt idx="412">
                  <c:v>350</c:v>
                </c:pt>
                <c:pt idx="413">
                  <c:v>340</c:v>
                </c:pt>
                <c:pt idx="414">
                  <c:v>362</c:v>
                </c:pt>
                <c:pt idx="415">
                  <c:v>364</c:v>
                </c:pt>
                <c:pt idx="416">
                  <c:v>390</c:v>
                </c:pt>
                <c:pt idx="417">
                  <c:v>398</c:v>
                </c:pt>
                <c:pt idx="418">
                  <c:v>391</c:v>
                </c:pt>
                <c:pt idx="419">
                  <c:v>417</c:v>
                </c:pt>
                <c:pt idx="420">
                  <c:v>398</c:v>
                </c:pt>
                <c:pt idx="421">
                  <c:v>394</c:v>
                </c:pt>
                <c:pt idx="422">
                  <c:v>395</c:v>
                </c:pt>
                <c:pt idx="423">
                  <c:v>410</c:v>
                </c:pt>
                <c:pt idx="424">
                  <c:v>421</c:v>
                </c:pt>
                <c:pt idx="425">
                  <c:v>415</c:v>
                </c:pt>
                <c:pt idx="426">
                  <c:v>405</c:v>
                </c:pt>
                <c:pt idx="427">
                  <c:v>418</c:v>
                </c:pt>
                <c:pt idx="428">
                  <c:v>405</c:v>
                </c:pt>
                <c:pt idx="429">
                  <c:v>405</c:v>
                </c:pt>
                <c:pt idx="430">
                  <c:v>412</c:v>
                </c:pt>
                <c:pt idx="431">
                  <c:v>422</c:v>
                </c:pt>
                <c:pt idx="432">
                  <c:v>417</c:v>
                </c:pt>
                <c:pt idx="433">
                  <c:v>418</c:v>
                </c:pt>
                <c:pt idx="434">
                  <c:v>424</c:v>
                </c:pt>
                <c:pt idx="435">
                  <c:v>440</c:v>
                </c:pt>
                <c:pt idx="436">
                  <c:v>436</c:v>
                </c:pt>
                <c:pt idx="437">
                  <c:v>440</c:v>
                </c:pt>
                <c:pt idx="438">
                  <c:v>427</c:v>
                </c:pt>
                <c:pt idx="439">
                  <c:v>424</c:v>
                </c:pt>
                <c:pt idx="440">
                  <c:v>422</c:v>
                </c:pt>
                <c:pt idx="441">
                  <c:v>420</c:v>
                </c:pt>
                <c:pt idx="442">
                  <c:v>404</c:v>
                </c:pt>
                <c:pt idx="443">
                  <c:v>406</c:v>
                </c:pt>
                <c:pt idx="444">
                  <c:v>408</c:v>
                </c:pt>
                <c:pt idx="445">
                  <c:v>404</c:v>
                </c:pt>
                <c:pt idx="446">
                  <c:v>389</c:v>
                </c:pt>
                <c:pt idx="447">
                  <c:v>407</c:v>
                </c:pt>
                <c:pt idx="448">
                  <c:v>417</c:v>
                </c:pt>
                <c:pt idx="449">
                  <c:v>431</c:v>
                </c:pt>
                <c:pt idx="450">
                  <c:v>436</c:v>
                </c:pt>
                <c:pt idx="451">
                  <c:v>421</c:v>
                </c:pt>
                <c:pt idx="452">
                  <c:v>403</c:v>
                </c:pt>
                <c:pt idx="453">
                  <c:v>422</c:v>
                </c:pt>
                <c:pt idx="454">
                  <c:v>425</c:v>
                </c:pt>
                <c:pt idx="455">
                  <c:v>426</c:v>
                </c:pt>
                <c:pt idx="456">
                  <c:v>445</c:v>
                </c:pt>
                <c:pt idx="457">
                  <c:v>451</c:v>
                </c:pt>
                <c:pt idx="458">
                  <c:v>460</c:v>
                </c:pt>
                <c:pt idx="459">
                  <c:v>449</c:v>
                </c:pt>
                <c:pt idx="460">
                  <c:v>474</c:v>
                </c:pt>
                <c:pt idx="461">
                  <c:v>463</c:v>
                </c:pt>
                <c:pt idx="462">
                  <c:v>478</c:v>
                </c:pt>
                <c:pt idx="463">
                  <c:v>472</c:v>
                </c:pt>
                <c:pt idx="464">
                  <c:v>475</c:v>
                </c:pt>
                <c:pt idx="465">
                  <c:v>464</c:v>
                </c:pt>
                <c:pt idx="466">
                  <c:v>465</c:v>
                </c:pt>
                <c:pt idx="467">
                  <c:v>480</c:v>
                </c:pt>
                <c:pt idx="468">
                  <c:v>486</c:v>
                </c:pt>
                <c:pt idx="469">
                  <c:v>493</c:v>
                </c:pt>
                <c:pt idx="470">
                  <c:v>490</c:v>
                </c:pt>
                <c:pt idx="471">
                  <c:v>482</c:v>
                </c:pt>
                <c:pt idx="472">
                  <c:v>483</c:v>
                </c:pt>
                <c:pt idx="473">
                  <c:v>483</c:v>
                </c:pt>
                <c:pt idx="474">
                  <c:v>484</c:v>
                </c:pt>
                <c:pt idx="475">
                  <c:v>499</c:v>
                </c:pt>
                <c:pt idx="476">
                  <c:v>493</c:v>
                </c:pt>
                <c:pt idx="477">
                  <c:v>492</c:v>
                </c:pt>
                <c:pt idx="478">
                  <c:v>503</c:v>
                </c:pt>
                <c:pt idx="479">
                  <c:v>511</c:v>
                </c:pt>
                <c:pt idx="480">
                  <c:v>515</c:v>
                </c:pt>
                <c:pt idx="481">
                  <c:v>503</c:v>
                </c:pt>
                <c:pt idx="482">
                  <c:v>505</c:v>
                </c:pt>
                <c:pt idx="483">
                  <c:v>514</c:v>
                </c:pt>
                <c:pt idx="484">
                  <c:v>503</c:v>
                </c:pt>
                <c:pt idx="485">
                  <c:v>491</c:v>
                </c:pt>
                <c:pt idx="486">
                  <c:v>486</c:v>
                </c:pt>
                <c:pt idx="487">
                  <c:v>481</c:v>
                </c:pt>
                <c:pt idx="488">
                  <c:v>475</c:v>
                </c:pt>
                <c:pt idx="489">
                  <c:v>477</c:v>
                </c:pt>
                <c:pt idx="490">
                  <c:v>488</c:v>
                </c:pt>
                <c:pt idx="491">
                  <c:v>475</c:v>
                </c:pt>
                <c:pt idx="492">
                  <c:v>496</c:v>
                </c:pt>
                <c:pt idx="493">
                  <c:v>496</c:v>
                </c:pt>
                <c:pt idx="494">
                  <c:v>480</c:v>
                </c:pt>
                <c:pt idx="495" formatCode="General">
                  <c:v>477</c:v>
                </c:pt>
                <c:pt idx="496">
                  <c:v>482</c:v>
                </c:pt>
                <c:pt idx="497">
                  <c:v>481</c:v>
                </c:pt>
                <c:pt idx="498">
                  <c:v>472</c:v>
                </c:pt>
                <c:pt idx="499">
                  <c:v>481</c:v>
                </c:pt>
                <c:pt idx="500">
                  <c:v>496</c:v>
                </c:pt>
                <c:pt idx="501">
                  <c:v>508</c:v>
                </c:pt>
                <c:pt idx="502">
                  <c:v>481</c:v>
                </c:pt>
                <c:pt idx="503">
                  <c:v>517</c:v>
                </c:pt>
                <c:pt idx="504">
                  <c:v>517</c:v>
                </c:pt>
                <c:pt idx="505">
                  <c:v>525</c:v>
                </c:pt>
                <c:pt idx="506">
                  <c:v>514</c:v>
                </c:pt>
                <c:pt idx="507">
                  <c:v>533</c:v>
                </c:pt>
                <c:pt idx="508">
                  <c:v>541</c:v>
                </c:pt>
                <c:pt idx="509">
                  <c:v>511</c:v>
                </c:pt>
                <c:pt idx="510">
                  <c:v>520</c:v>
                </c:pt>
                <c:pt idx="511">
                  <c:v>508</c:v>
                </c:pt>
                <c:pt idx="512">
                  <c:v>535</c:v>
                </c:pt>
                <c:pt idx="513">
                  <c:v>545</c:v>
                </c:pt>
                <c:pt idx="514">
                  <c:v>557</c:v>
                </c:pt>
                <c:pt idx="515">
                  <c:v>562</c:v>
                </c:pt>
                <c:pt idx="516">
                  <c:v>580</c:v>
                </c:pt>
                <c:pt idx="517">
                  <c:v>585</c:v>
                </c:pt>
                <c:pt idx="518">
                  <c:v>570</c:v>
                </c:pt>
                <c:pt idx="519">
                  <c:v>572</c:v>
                </c:pt>
                <c:pt idx="520">
                  <c:v>583</c:v>
                </c:pt>
                <c:pt idx="521">
                  <c:v>593</c:v>
                </c:pt>
                <c:pt idx="522">
                  <c:v>578</c:v>
                </c:pt>
                <c:pt idx="523">
                  <c:v>583</c:v>
                </c:pt>
                <c:pt idx="524">
                  <c:v>582</c:v>
                </c:pt>
                <c:pt idx="525">
                  <c:v>555</c:v>
                </c:pt>
                <c:pt idx="526">
                  <c:v>580</c:v>
                </c:pt>
                <c:pt idx="527">
                  <c:v>596</c:v>
                </c:pt>
                <c:pt idx="528">
                  <c:v>594</c:v>
                </c:pt>
                <c:pt idx="529">
                  <c:v>625</c:v>
                </c:pt>
                <c:pt idx="530">
                  <c:v>623</c:v>
                </c:pt>
                <c:pt idx="531">
                  <c:v>603</c:v>
                </c:pt>
                <c:pt idx="532">
                  <c:v>603</c:v>
                </c:pt>
                <c:pt idx="533">
                  <c:v>613</c:v>
                </c:pt>
                <c:pt idx="534">
                  <c:v>578</c:v>
                </c:pt>
                <c:pt idx="535">
                  <c:v>579</c:v>
                </c:pt>
                <c:pt idx="536">
                  <c:v>602</c:v>
                </c:pt>
                <c:pt idx="537">
                  <c:v>640</c:v>
                </c:pt>
                <c:pt idx="538">
                  <c:v>638</c:v>
                </c:pt>
                <c:pt idx="539">
                  <c:v>631</c:v>
                </c:pt>
                <c:pt idx="540">
                  <c:v>601</c:v>
                </c:pt>
                <c:pt idx="541">
                  <c:v>630</c:v>
                </c:pt>
                <c:pt idx="542">
                  <c:v>645</c:v>
                </c:pt>
                <c:pt idx="543">
                  <c:v>647</c:v>
                </c:pt>
                <c:pt idx="544">
                  <c:v>654</c:v>
                </c:pt>
                <c:pt idx="545">
                  <c:v>646</c:v>
                </c:pt>
                <c:pt idx="546">
                  <c:v>633</c:v>
                </c:pt>
                <c:pt idx="547">
                  <c:v>625</c:v>
                </c:pt>
                <c:pt idx="548">
                  <c:v>598</c:v>
                </c:pt>
                <c:pt idx="549">
                  <c:v>595</c:v>
                </c:pt>
                <c:pt idx="550">
                  <c:v>593</c:v>
                </c:pt>
                <c:pt idx="551">
                  <c:v>584</c:v>
                </c:pt>
                <c:pt idx="552">
                  <c:v>582</c:v>
                </c:pt>
                <c:pt idx="553">
                  <c:v>612</c:v>
                </c:pt>
                <c:pt idx="554">
                  <c:v>579</c:v>
                </c:pt>
                <c:pt idx="555">
                  <c:v>592</c:v>
                </c:pt>
                <c:pt idx="556">
                  <c:v>617</c:v>
                </c:pt>
                <c:pt idx="557">
                  <c:v>613</c:v>
                </c:pt>
                <c:pt idx="558">
                  <c:v>583</c:v>
                </c:pt>
                <c:pt idx="559">
                  <c:v>577</c:v>
                </c:pt>
                <c:pt idx="560">
                  <c:v>588</c:v>
                </c:pt>
                <c:pt idx="561">
                  <c:v>601</c:v>
                </c:pt>
                <c:pt idx="562">
                  <c:v>599</c:v>
                </c:pt>
                <c:pt idx="563">
                  <c:v>601</c:v>
                </c:pt>
                <c:pt idx="564">
                  <c:v>571</c:v>
                </c:pt>
                <c:pt idx="565">
                  <c:v>592</c:v>
                </c:pt>
                <c:pt idx="566">
                  <c:v>583</c:v>
                </c:pt>
                <c:pt idx="567">
                  <c:v>551</c:v>
                </c:pt>
                <c:pt idx="568">
                  <c:v>590</c:v>
                </c:pt>
                <c:pt idx="569">
                  <c:v>599</c:v>
                </c:pt>
                <c:pt idx="570">
                  <c:v>589</c:v>
                </c:pt>
                <c:pt idx="571">
                  <c:v>560</c:v>
                </c:pt>
                <c:pt idx="572">
                  <c:v>552</c:v>
                </c:pt>
                <c:pt idx="573">
                  <c:v>551</c:v>
                </c:pt>
                <c:pt idx="574">
                  <c:v>548</c:v>
                </c:pt>
                <c:pt idx="575">
                  <c:v>544</c:v>
                </c:pt>
                <c:pt idx="576">
                  <c:v>550</c:v>
                </c:pt>
                <c:pt idx="577">
                  <c:v>571</c:v>
                </c:pt>
                <c:pt idx="578">
                  <c:v>568</c:v>
                </c:pt>
                <c:pt idx="579">
                  <c:v>551</c:v>
                </c:pt>
                <c:pt idx="580">
                  <c:v>568</c:v>
                </c:pt>
                <c:pt idx="581">
                  <c:v>552</c:v>
                </c:pt>
                <c:pt idx="582">
                  <c:v>567</c:v>
                </c:pt>
                <c:pt idx="583">
                  <c:v>558</c:v>
                </c:pt>
                <c:pt idx="584">
                  <c:v>557</c:v>
                </c:pt>
                <c:pt idx="585">
                  <c:v>525</c:v>
                </c:pt>
                <c:pt idx="586">
                  <c:v>524</c:v>
                </c:pt>
                <c:pt idx="587">
                  <c:v>529</c:v>
                </c:pt>
                <c:pt idx="588">
                  <c:v>504</c:v>
                </c:pt>
                <c:pt idx="589">
                  <c:v>515</c:v>
                </c:pt>
                <c:pt idx="590">
                  <c:v>499</c:v>
                </c:pt>
                <c:pt idx="591">
                  <c:v>491</c:v>
                </c:pt>
                <c:pt idx="592">
                  <c:v>497</c:v>
                </c:pt>
                <c:pt idx="593">
                  <c:v>507</c:v>
                </c:pt>
                <c:pt idx="594">
                  <c:v>502</c:v>
                </c:pt>
                <c:pt idx="595">
                  <c:v>498</c:v>
                </c:pt>
                <c:pt idx="596">
                  <c:v>489</c:v>
                </c:pt>
                <c:pt idx="597">
                  <c:v>484</c:v>
                </c:pt>
                <c:pt idx="598">
                  <c:v>483</c:v>
                </c:pt>
                <c:pt idx="599">
                  <c:v>466</c:v>
                </c:pt>
                <c:pt idx="600">
                  <c:v>470</c:v>
                </c:pt>
                <c:pt idx="601">
                  <c:v>465</c:v>
                </c:pt>
                <c:pt idx="602">
                  <c:v>443</c:v>
                </c:pt>
                <c:pt idx="603">
                  <c:v>433</c:v>
                </c:pt>
                <c:pt idx="604">
                  <c:v>422</c:v>
                </c:pt>
                <c:pt idx="605">
                  <c:v>420</c:v>
                </c:pt>
                <c:pt idx="606">
                  <c:v>425</c:v>
                </c:pt>
                <c:pt idx="607">
                  <c:v>426</c:v>
                </c:pt>
                <c:pt idx="608">
                  <c:v>418</c:v>
                </c:pt>
                <c:pt idx="609">
                  <c:v>412</c:v>
                </c:pt>
                <c:pt idx="610">
                  <c:v>391</c:v>
                </c:pt>
                <c:pt idx="611">
                  <c:v>382</c:v>
                </c:pt>
                <c:pt idx="612">
                  <c:v>376</c:v>
                </c:pt>
                <c:pt idx="613">
                  <c:v>369</c:v>
                </c:pt>
                <c:pt idx="614">
                  <c:v>362</c:v>
                </c:pt>
                <c:pt idx="615">
                  <c:v>368</c:v>
                </c:pt>
                <c:pt idx="616">
                  <c:v>371</c:v>
                </c:pt>
                <c:pt idx="617">
                  <c:v>365</c:v>
                </c:pt>
                <c:pt idx="618">
                  <c:v>380</c:v>
                </c:pt>
                <c:pt idx="619">
                  <c:v>404</c:v>
                </c:pt>
                <c:pt idx="620">
                  <c:v>421</c:v>
                </c:pt>
                <c:pt idx="621">
                  <c:v>411</c:v>
                </c:pt>
                <c:pt idx="622">
                  <c:v>449</c:v>
                </c:pt>
                <c:pt idx="623">
                  <c:v>453</c:v>
                </c:pt>
                <c:pt idx="624">
                  <c:v>467</c:v>
                </c:pt>
                <c:pt idx="625">
                  <c:v>450</c:v>
                </c:pt>
                <c:pt idx="626">
                  <c:v>476</c:v>
                </c:pt>
                <c:pt idx="627">
                  <c:v>501</c:v>
                </c:pt>
                <c:pt idx="628">
                  <c:v>498</c:v>
                </c:pt>
                <c:pt idx="629">
                  <c:v>516</c:v>
                </c:pt>
                <c:pt idx="630">
                  <c:v>510</c:v>
                </c:pt>
                <c:pt idx="631">
                  <c:v>531</c:v>
                </c:pt>
                <c:pt idx="632">
                  <c:v>550</c:v>
                </c:pt>
                <c:pt idx="633">
                  <c:v>549</c:v>
                </c:pt>
                <c:pt idx="634">
                  <c:v>561</c:v>
                </c:pt>
                <c:pt idx="635">
                  <c:v>570</c:v>
                </c:pt>
                <c:pt idx="636">
                  <c:v>580</c:v>
                </c:pt>
                <c:pt idx="637">
                  <c:v>597</c:v>
                </c:pt>
                <c:pt idx="638">
                  <c:v>599</c:v>
                </c:pt>
                <c:pt idx="639">
                  <c:v>579</c:v>
                </c:pt>
                <c:pt idx="640">
                  <c:v>609</c:v>
                </c:pt>
                <c:pt idx="641">
                  <c:v>623</c:v>
                </c:pt>
                <c:pt idx="642">
                  <c:v>624</c:v>
                </c:pt>
                <c:pt idx="643">
                  <c:v>622</c:v>
                </c:pt>
                <c:pt idx="644">
                  <c:v>648</c:v>
                </c:pt>
                <c:pt idx="645">
                  <c:v>647</c:v>
                </c:pt>
                <c:pt idx="646">
                  <c:v>648</c:v>
                </c:pt>
                <c:pt idx="647">
                  <c:v>653</c:v>
                </c:pt>
                <c:pt idx="648">
                  <c:v>638</c:v>
                </c:pt>
                <c:pt idx="649">
                  <c:v>634</c:v>
                </c:pt>
                <c:pt idx="650">
                  <c:v>606</c:v>
                </c:pt>
                <c:pt idx="651">
                  <c:v>627</c:v>
                </c:pt>
                <c:pt idx="652">
                  <c:v>638</c:v>
                </c:pt>
                <c:pt idx="653">
                  <c:v>637</c:v>
                </c:pt>
                <c:pt idx="654">
                  <c:v>624</c:v>
                </c:pt>
                <c:pt idx="655">
                  <c:v>624</c:v>
                </c:pt>
                <c:pt idx="656">
                  <c:v>616</c:v>
                </c:pt>
                <c:pt idx="657">
                  <c:v>620</c:v>
                </c:pt>
                <c:pt idx="658">
                  <c:v>604</c:v>
                </c:pt>
                <c:pt idx="659">
                  <c:v>609</c:v>
                </c:pt>
                <c:pt idx="660">
                  <c:v>594</c:v>
                </c:pt>
                <c:pt idx="661">
                  <c:v>595</c:v>
                </c:pt>
                <c:pt idx="662">
                  <c:v>600</c:v>
                </c:pt>
                <c:pt idx="663">
                  <c:v>601</c:v>
                </c:pt>
                <c:pt idx="664">
                  <c:v>610</c:v>
                </c:pt>
                <c:pt idx="665">
                  <c:v>616</c:v>
                </c:pt>
                <c:pt idx="666">
                  <c:v>610</c:v>
                </c:pt>
                <c:pt idx="667">
                  <c:v>598</c:v>
                </c:pt>
                <c:pt idx="668">
                  <c:v>632</c:v>
                </c:pt>
                <c:pt idx="669">
                  <c:v>634</c:v>
                </c:pt>
                <c:pt idx="670">
                  <c:v>651</c:v>
                </c:pt>
                <c:pt idx="671">
                  <c:v>662</c:v>
                </c:pt>
                <c:pt idx="672">
                  <c:v>668</c:v>
                </c:pt>
                <c:pt idx="673">
                  <c:v>643</c:v>
                </c:pt>
                <c:pt idx="674">
                  <c:v>666</c:v>
                </c:pt>
                <c:pt idx="675">
                  <c:v>690</c:v>
                </c:pt>
                <c:pt idx="676">
                  <c:v>718</c:v>
                </c:pt>
                <c:pt idx="677">
                  <c:v>715</c:v>
                </c:pt>
                <c:pt idx="678">
                  <c:v>716</c:v>
                </c:pt>
                <c:pt idx="679">
                  <c:v>736</c:v>
                </c:pt>
                <c:pt idx="680">
                  <c:v>764</c:v>
                </c:pt>
                <c:pt idx="681">
                  <c:v>772</c:v>
                </c:pt>
                <c:pt idx="682">
                  <c:v>765</c:v>
                </c:pt>
                <c:pt idx="683">
                  <c:v>786</c:v>
                </c:pt>
                <c:pt idx="684">
                  <c:v>794</c:v>
                </c:pt>
                <c:pt idx="685">
                  <c:v>816</c:v>
                </c:pt>
                <c:pt idx="686">
                  <c:v>808</c:v>
                </c:pt>
                <c:pt idx="687">
                  <c:v>816</c:v>
                </c:pt>
                <c:pt idx="688">
                  <c:v>803</c:v>
                </c:pt>
                <c:pt idx="689">
                  <c:v>806</c:v>
                </c:pt>
                <c:pt idx="690">
                  <c:v>833</c:v>
                </c:pt>
                <c:pt idx="691">
                  <c:v>836</c:v>
                </c:pt>
                <c:pt idx="692">
                  <c:v>844</c:v>
                </c:pt>
                <c:pt idx="693">
                  <c:v>855</c:v>
                </c:pt>
                <c:pt idx="694">
                  <c:v>845</c:v>
                </c:pt>
                <c:pt idx="695">
                  <c:v>840</c:v>
                </c:pt>
                <c:pt idx="696">
                  <c:v>824</c:v>
                </c:pt>
                <c:pt idx="697">
                  <c:v>819</c:v>
                </c:pt>
                <c:pt idx="698">
                  <c:v>834</c:v>
                </c:pt>
                <c:pt idx="699">
                  <c:v>844</c:v>
                </c:pt>
                <c:pt idx="700">
                  <c:v>862</c:v>
                </c:pt>
                <c:pt idx="701">
                  <c:v>851</c:v>
                </c:pt>
                <c:pt idx="702">
                  <c:v>879</c:v>
                </c:pt>
                <c:pt idx="703">
                  <c:v>862</c:v>
                </c:pt>
                <c:pt idx="704">
                  <c:v>886</c:v>
                </c:pt>
                <c:pt idx="705">
                  <c:v>887</c:v>
                </c:pt>
                <c:pt idx="706">
                  <c:v>879</c:v>
                </c:pt>
                <c:pt idx="707">
                  <c:v>900</c:v>
                </c:pt>
                <c:pt idx="708">
                  <c:v>903</c:v>
                </c:pt>
                <c:pt idx="709">
                  <c:v>905</c:v>
                </c:pt>
                <c:pt idx="710">
                  <c:v>885</c:v>
                </c:pt>
                <c:pt idx="711">
                  <c:v>910</c:v>
                </c:pt>
                <c:pt idx="712">
                  <c:v>903</c:v>
                </c:pt>
                <c:pt idx="713">
                  <c:v>900</c:v>
                </c:pt>
                <c:pt idx="714">
                  <c:v>904</c:v>
                </c:pt>
                <c:pt idx="715">
                  <c:v>946</c:v>
                </c:pt>
                <c:pt idx="716">
                  <c:v>944</c:v>
                </c:pt>
                <c:pt idx="717">
                  <c:v>942</c:v>
                </c:pt>
                <c:pt idx="718">
                  <c:v>967</c:v>
                </c:pt>
                <c:pt idx="719">
                  <c:v>975</c:v>
                </c:pt>
                <c:pt idx="720">
                  <c:v>971</c:v>
                </c:pt>
                <c:pt idx="721">
                  <c:v>994</c:v>
                </c:pt>
                <c:pt idx="722">
                  <c:v>992</c:v>
                </c:pt>
                <c:pt idx="723">
                  <c:v>1030</c:v>
                </c:pt>
                <c:pt idx="724">
                  <c:v>1037</c:v>
                </c:pt>
                <c:pt idx="725">
                  <c:v>1051</c:v>
                </c:pt>
                <c:pt idx="726">
                  <c:v>1042</c:v>
                </c:pt>
                <c:pt idx="727">
                  <c:v>1063</c:v>
                </c:pt>
                <c:pt idx="728">
                  <c:v>1056</c:v>
                </c:pt>
                <c:pt idx="729">
                  <c:v>1054</c:v>
                </c:pt>
                <c:pt idx="730">
                  <c:v>1068</c:v>
                </c:pt>
                <c:pt idx="731">
                  <c:v>1058</c:v>
                </c:pt>
                <c:pt idx="732">
                  <c:v>1050</c:v>
                </c:pt>
                <c:pt idx="733">
                  <c:v>1047</c:v>
                </c:pt>
                <c:pt idx="734">
                  <c:v>1025</c:v>
                </c:pt>
                <c:pt idx="735">
                  <c:v>1024</c:v>
                </c:pt>
                <c:pt idx="736">
                  <c:v>1035</c:v>
                </c:pt>
                <c:pt idx="737">
                  <c:v>1030</c:v>
                </c:pt>
                <c:pt idx="738">
                  <c:v>993</c:v>
                </c:pt>
                <c:pt idx="739">
                  <c:v>981</c:v>
                </c:pt>
                <c:pt idx="740">
                  <c:v>962</c:v>
                </c:pt>
                <c:pt idx="741">
                  <c:v>953</c:v>
                </c:pt>
                <c:pt idx="742">
                  <c:v>936</c:v>
                </c:pt>
                <c:pt idx="743">
                  <c:v>933</c:v>
                </c:pt>
                <c:pt idx="744">
                  <c:v>908</c:v>
                </c:pt>
                <c:pt idx="745">
                  <c:v>876</c:v>
                </c:pt>
                <c:pt idx="746">
                  <c:v>874</c:v>
                </c:pt>
                <c:pt idx="747">
                  <c:v>834</c:v>
                </c:pt>
                <c:pt idx="748">
                  <c:v>820</c:v>
                </c:pt>
                <c:pt idx="749">
                  <c:v>814</c:v>
                </c:pt>
                <c:pt idx="750">
                  <c:v>785</c:v>
                </c:pt>
                <c:pt idx="751">
                  <c:v>769</c:v>
                </c:pt>
                <c:pt idx="752">
                  <c:v>757</c:v>
                </c:pt>
                <c:pt idx="753">
                  <c:v>741</c:v>
                </c:pt>
                <c:pt idx="754">
                  <c:v>748</c:v>
                </c:pt>
                <c:pt idx="755">
                  <c:v>744</c:v>
                </c:pt>
                <c:pt idx="756">
                  <c:v>719</c:v>
                </c:pt>
                <c:pt idx="757">
                  <c:v>722</c:v>
                </c:pt>
                <c:pt idx="758">
                  <c:v>714</c:v>
                </c:pt>
                <c:pt idx="759">
                  <c:v>709</c:v>
                </c:pt>
                <c:pt idx="760">
                  <c:v>693</c:v>
                </c:pt>
                <c:pt idx="761">
                  <c:v>668</c:v>
                </c:pt>
                <c:pt idx="762">
                  <c:v>647</c:v>
                </c:pt>
                <c:pt idx="763">
                  <c:v>639</c:v>
                </c:pt>
                <c:pt idx="764">
                  <c:v>624</c:v>
                </c:pt>
                <c:pt idx="765">
                  <c:v>610</c:v>
                </c:pt>
                <c:pt idx="766">
                  <c:v>605</c:v>
                </c:pt>
                <c:pt idx="767">
                  <c:v>609</c:v>
                </c:pt>
                <c:pt idx="768">
                  <c:v>591</c:v>
                </c:pt>
                <c:pt idx="769">
                  <c:v>610</c:v>
                </c:pt>
                <c:pt idx="770">
                  <c:v>613</c:v>
                </c:pt>
                <c:pt idx="771">
                  <c:v>634</c:v>
                </c:pt>
                <c:pt idx="772">
                  <c:v>640</c:v>
                </c:pt>
                <c:pt idx="773">
                  <c:v>669</c:v>
                </c:pt>
                <c:pt idx="774">
                  <c:v>696</c:v>
                </c:pt>
                <c:pt idx="775">
                  <c:v>725</c:v>
                </c:pt>
                <c:pt idx="776">
                  <c:v>721</c:v>
                </c:pt>
                <c:pt idx="777">
                  <c:v>710</c:v>
                </c:pt>
                <c:pt idx="778">
                  <c:v>709</c:v>
                </c:pt>
                <c:pt idx="779">
                  <c:v>698</c:v>
                </c:pt>
                <c:pt idx="780">
                  <c:v>697</c:v>
                </c:pt>
                <c:pt idx="781">
                  <c:v>716</c:v>
                </c:pt>
                <c:pt idx="782">
                  <c:v>711</c:v>
                </c:pt>
                <c:pt idx="783">
                  <c:v>725</c:v>
                </c:pt>
                <c:pt idx="784">
                  <c:v>713</c:v>
                </c:pt>
                <c:pt idx="785">
                  <c:v>729</c:v>
                </c:pt>
                <c:pt idx="786">
                  <c:v>726</c:v>
                </c:pt>
                <c:pt idx="787">
                  <c:v>718</c:v>
                </c:pt>
                <c:pt idx="788">
                  <c:v>713</c:v>
                </c:pt>
                <c:pt idx="789">
                  <c:v>721</c:v>
                </c:pt>
                <c:pt idx="790">
                  <c:v>733</c:v>
                </c:pt>
                <c:pt idx="791">
                  <c:v>746</c:v>
                </c:pt>
                <c:pt idx="792">
                  <c:v>725</c:v>
                </c:pt>
                <c:pt idx="793">
                  <c:v>741</c:v>
                </c:pt>
                <c:pt idx="794">
                  <c:v>712</c:v>
                </c:pt>
                <c:pt idx="795">
                  <c:v>709</c:v>
                </c:pt>
                <c:pt idx="796">
                  <c:v>703</c:v>
                </c:pt>
                <c:pt idx="797">
                  <c:v>710</c:v>
                </c:pt>
                <c:pt idx="798">
                  <c:v>692</c:v>
                </c:pt>
                <c:pt idx="799">
                  <c:v>673</c:v>
                </c:pt>
                <c:pt idx="800">
                  <c:v>678</c:v>
                </c:pt>
                <c:pt idx="801">
                  <c:v>679</c:v>
                </c:pt>
                <c:pt idx="802">
                  <c:v>695</c:v>
                </c:pt>
                <c:pt idx="803">
                  <c:v>705</c:v>
                </c:pt>
                <c:pt idx="804">
                  <c:v>711</c:v>
                </c:pt>
                <c:pt idx="805">
                  <c:v>719</c:v>
                </c:pt>
                <c:pt idx="806">
                  <c:v>722</c:v>
                </c:pt>
                <c:pt idx="807">
                  <c:v>706</c:v>
                </c:pt>
                <c:pt idx="808">
                  <c:v>718</c:v>
                </c:pt>
                <c:pt idx="809">
                  <c:v>712</c:v>
                </c:pt>
                <c:pt idx="810">
                  <c:v>726</c:v>
                </c:pt>
                <c:pt idx="811">
                  <c:v>728</c:v>
                </c:pt>
                <c:pt idx="812">
                  <c:v>734</c:v>
                </c:pt>
                <c:pt idx="813">
                  <c:v>752</c:v>
                </c:pt>
                <c:pt idx="814">
                  <c:v>767</c:v>
                </c:pt>
                <c:pt idx="815">
                  <c:v>747</c:v>
                </c:pt>
                <c:pt idx="816">
                  <c:v>756</c:v>
                </c:pt>
                <c:pt idx="817">
                  <c:v>754</c:v>
                </c:pt>
                <c:pt idx="818">
                  <c:v>776</c:v>
                </c:pt>
                <c:pt idx="819">
                  <c:v>781</c:v>
                </c:pt>
                <c:pt idx="820">
                  <c:v>782</c:v>
                </c:pt>
                <c:pt idx="821">
                  <c:v>790</c:v>
                </c:pt>
                <c:pt idx="822">
                  <c:v>805</c:v>
                </c:pt>
                <c:pt idx="823">
                  <c:v>804</c:v>
                </c:pt>
                <c:pt idx="824">
                  <c:v>825</c:v>
                </c:pt>
                <c:pt idx="825">
                  <c:v>848</c:v>
                </c:pt>
                <c:pt idx="826">
                  <c:v>868</c:v>
                </c:pt>
                <c:pt idx="827">
                  <c:v>882</c:v>
                </c:pt>
                <c:pt idx="828">
                  <c:v>896</c:v>
                </c:pt>
                <c:pt idx="829">
                  <c:v>892</c:v>
                </c:pt>
                <c:pt idx="830">
                  <c:v>910</c:v>
                </c:pt>
                <c:pt idx="831">
                  <c:v>915</c:v>
                </c:pt>
                <c:pt idx="832">
                  <c:v>924</c:v>
                </c:pt>
                <c:pt idx="833">
                  <c:v>925</c:v>
                </c:pt>
                <c:pt idx="834">
                  <c:v>908</c:v>
                </c:pt>
                <c:pt idx="835">
                  <c:v>932</c:v>
                </c:pt>
                <c:pt idx="836">
                  <c:v>930</c:v>
                </c:pt>
                <c:pt idx="837">
                  <c:v>937</c:v>
                </c:pt>
                <c:pt idx="838">
                  <c:v>920</c:v>
                </c:pt>
                <c:pt idx="839">
                  <c:v>933</c:v>
                </c:pt>
                <c:pt idx="840">
                  <c:v>928</c:v>
                </c:pt>
                <c:pt idx="841">
                  <c:v>944</c:v>
                </c:pt>
                <c:pt idx="842">
                  <c:v>937</c:v>
                </c:pt>
                <c:pt idx="843">
                  <c:v>928</c:v>
                </c:pt>
                <c:pt idx="844">
                  <c:v>936</c:v>
                </c:pt>
                <c:pt idx="845">
                  <c:v>943</c:v>
                </c:pt>
                <c:pt idx="846">
                  <c:v>932</c:v>
                </c:pt>
                <c:pt idx="847">
                  <c:v>950</c:v>
                </c:pt>
                <c:pt idx="848">
                  <c:v>951</c:v>
                </c:pt>
                <c:pt idx="849">
                  <c:v>930</c:v>
                </c:pt>
                <c:pt idx="850">
                  <c:v>944</c:v>
                </c:pt>
                <c:pt idx="851">
                  <c:v>952</c:v>
                </c:pt>
                <c:pt idx="852">
                  <c:v>948</c:v>
                </c:pt>
                <c:pt idx="853">
                  <c:v>948</c:v>
                </c:pt>
                <c:pt idx="854">
                  <c:v>959</c:v>
                </c:pt>
                <c:pt idx="855">
                  <c:v>956</c:v>
                </c:pt>
                <c:pt idx="856">
                  <c:v>959</c:v>
                </c:pt>
                <c:pt idx="857">
                  <c:v>956</c:v>
                </c:pt>
                <c:pt idx="858">
                  <c:v>959</c:v>
                </c:pt>
                <c:pt idx="859">
                  <c:v>966</c:v>
                </c:pt>
                <c:pt idx="860">
                  <c:v>957</c:v>
                </c:pt>
                <c:pt idx="861">
                  <c:v>980</c:v>
                </c:pt>
                <c:pt idx="862">
                  <c:v>946</c:v>
                </c:pt>
                <c:pt idx="863">
                  <c:v>938</c:v>
                </c:pt>
                <c:pt idx="864">
                  <c:v>968</c:v>
                </c:pt>
                <c:pt idx="865">
                  <c:v>951</c:v>
                </c:pt>
                <c:pt idx="866">
                  <c:v>954</c:v>
                </c:pt>
                <c:pt idx="867">
                  <c:v>971</c:v>
                </c:pt>
                <c:pt idx="868">
                  <c:v>964</c:v>
                </c:pt>
                <c:pt idx="869">
                  <c:v>961</c:v>
                </c:pt>
                <c:pt idx="870">
                  <c:v>963</c:v>
                </c:pt>
                <c:pt idx="871">
                  <c:v>982</c:v>
                </c:pt>
                <c:pt idx="872">
                  <c:v>1000</c:v>
                </c:pt>
                <c:pt idx="873">
                  <c:v>988</c:v>
                </c:pt>
                <c:pt idx="874">
                  <c:v>992</c:v>
                </c:pt>
                <c:pt idx="875">
                  <c:v>996</c:v>
                </c:pt>
                <c:pt idx="876">
                  <c:v>1002</c:v>
                </c:pt>
                <c:pt idx="877">
                  <c:v>994</c:v>
                </c:pt>
                <c:pt idx="878">
                  <c:v>1004</c:v>
                </c:pt>
                <c:pt idx="879">
                  <c:v>1018</c:v>
                </c:pt>
                <c:pt idx="880">
                  <c:v>1012</c:v>
                </c:pt>
                <c:pt idx="881">
                  <c:v>1008</c:v>
                </c:pt>
                <c:pt idx="882">
                  <c:v>1024</c:v>
                </c:pt>
                <c:pt idx="883">
                  <c:v>1006</c:v>
                </c:pt>
                <c:pt idx="884">
                  <c:v>1005</c:v>
                </c:pt>
                <c:pt idx="885">
                  <c:v>1031</c:v>
                </c:pt>
                <c:pt idx="886">
                  <c:v>1028</c:v>
                </c:pt>
                <c:pt idx="887">
                  <c:v>1041</c:v>
                </c:pt>
                <c:pt idx="888">
                  <c:v>1047</c:v>
                </c:pt>
                <c:pt idx="889">
                  <c:v>1057</c:v>
                </c:pt>
                <c:pt idx="890">
                  <c:v>1064</c:v>
                </c:pt>
                <c:pt idx="891">
                  <c:v>1063</c:v>
                </c:pt>
                <c:pt idx="892">
                  <c:v>1055</c:v>
                </c:pt>
                <c:pt idx="893">
                  <c:v>1069</c:v>
                </c:pt>
                <c:pt idx="894">
                  <c:v>1082</c:v>
                </c:pt>
                <c:pt idx="895">
                  <c:v>1069</c:v>
                </c:pt>
                <c:pt idx="896">
                  <c:v>1068</c:v>
                </c:pt>
                <c:pt idx="897">
                  <c:v>1073</c:v>
                </c:pt>
                <c:pt idx="898">
                  <c:v>1081</c:v>
                </c:pt>
                <c:pt idx="899">
                  <c:v>1060</c:v>
                </c:pt>
                <c:pt idx="900">
                  <c:v>1057</c:v>
                </c:pt>
                <c:pt idx="901">
                  <c:v>1071</c:v>
                </c:pt>
                <c:pt idx="902">
                  <c:v>1071</c:v>
                </c:pt>
                <c:pt idx="903">
                  <c:v>1077</c:v>
                </c:pt>
                <c:pt idx="904">
                  <c:v>1079</c:v>
                </c:pt>
                <c:pt idx="905">
                  <c:v>1080</c:v>
                </c:pt>
                <c:pt idx="906">
                  <c:v>1072</c:v>
                </c:pt>
                <c:pt idx="907">
                  <c:v>1070</c:v>
                </c:pt>
                <c:pt idx="908">
                  <c:v>1070</c:v>
                </c:pt>
                <c:pt idx="909">
                  <c:v>1050</c:v>
                </c:pt>
                <c:pt idx="910">
                  <c:v>1070</c:v>
                </c:pt>
                <c:pt idx="911">
                  <c:v>1058</c:v>
                </c:pt>
                <c:pt idx="912">
                  <c:v>1063</c:v>
                </c:pt>
                <c:pt idx="913">
                  <c:v>1084</c:v>
                </c:pt>
                <c:pt idx="914">
                  <c:v>1084</c:v>
                </c:pt>
                <c:pt idx="915">
                  <c:v>1069</c:v>
                </c:pt>
                <c:pt idx="916">
                  <c:v>1059</c:v>
                </c:pt>
                <c:pt idx="917">
                  <c:v>1086</c:v>
                </c:pt>
                <c:pt idx="918">
                  <c:v>1096</c:v>
                </c:pt>
                <c:pt idx="919">
                  <c:v>1090</c:v>
                </c:pt>
                <c:pt idx="920">
                  <c:v>1090</c:v>
                </c:pt>
                <c:pt idx="921">
                  <c:v>1091</c:v>
                </c:pt>
                <c:pt idx="922">
                  <c:v>1139</c:v>
                </c:pt>
                <c:pt idx="923">
                  <c:v>1152</c:v>
                </c:pt>
                <c:pt idx="924">
                  <c:v>1157</c:v>
                </c:pt>
                <c:pt idx="925">
                  <c:v>1157</c:v>
                </c:pt>
                <c:pt idx="926">
                  <c:v>1175</c:v>
                </c:pt>
                <c:pt idx="927">
                  <c:v>1170</c:v>
                </c:pt>
                <c:pt idx="928">
                  <c:v>1156</c:v>
                </c:pt>
                <c:pt idx="929">
                  <c:v>1169</c:v>
                </c:pt>
                <c:pt idx="930">
                  <c:v>1158</c:v>
                </c:pt>
                <c:pt idx="931">
                  <c:v>1169</c:v>
                </c:pt>
                <c:pt idx="932">
                  <c:v>1183</c:v>
                </c:pt>
                <c:pt idx="933">
                  <c:v>1206</c:v>
                </c:pt>
                <c:pt idx="934">
                  <c:v>1196</c:v>
                </c:pt>
                <c:pt idx="935">
                  <c:v>1210</c:v>
                </c:pt>
                <c:pt idx="936">
                  <c:v>1219</c:v>
                </c:pt>
                <c:pt idx="937">
                  <c:v>1211</c:v>
                </c:pt>
                <c:pt idx="938">
                  <c:v>1235</c:v>
                </c:pt>
                <c:pt idx="939">
                  <c:v>1234</c:v>
                </c:pt>
                <c:pt idx="940">
                  <c:v>1228</c:v>
                </c:pt>
                <c:pt idx="941">
                  <c:v>1221</c:v>
                </c:pt>
                <c:pt idx="942">
                  <c:v>1235</c:v>
                </c:pt>
                <c:pt idx="943">
                  <c:v>1230</c:v>
                </c:pt>
                <c:pt idx="944">
                  <c:v>1221</c:v>
                </c:pt>
                <c:pt idx="945">
                  <c:v>1220</c:v>
                </c:pt>
                <c:pt idx="946">
                  <c:v>1219</c:v>
                </c:pt>
                <c:pt idx="947">
                  <c:v>1221</c:v>
                </c:pt>
                <c:pt idx="948">
                  <c:v>1230</c:v>
                </c:pt>
                <c:pt idx="949">
                  <c:v>1239</c:v>
                </c:pt>
                <c:pt idx="950">
                  <c:v>1273</c:v>
                </c:pt>
                <c:pt idx="951">
                  <c:v>1264</c:v>
                </c:pt>
                <c:pt idx="952">
                  <c:v>1262</c:v>
                </c:pt>
                <c:pt idx="953">
                  <c:v>1253</c:v>
                </c:pt>
                <c:pt idx="954">
                  <c:v>1247</c:v>
                </c:pt>
                <c:pt idx="955">
                  <c:v>1260</c:v>
                </c:pt>
                <c:pt idx="956">
                  <c:v>1232</c:v>
                </c:pt>
                <c:pt idx="957">
                  <c:v>1209</c:v>
                </c:pt>
                <c:pt idx="958">
                  <c:v>1212</c:v>
                </c:pt>
                <c:pt idx="959">
                  <c:v>1192</c:v>
                </c:pt>
                <c:pt idx="960">
                  <c:v>1222</c:v>
                </c:pt>
                <c:pt idx="961">
                  <c:v>1222</c:v>
                </c:pt>
                <c:pt idx="962">
                  <c:v>1230</c:v>
                </c:pt>
                <c:pt idx="963">
                  <c:v>1234</c:v>
                </c:pt>
                <c:pt idx="964">
                  <c:v>1219</c:v>
                </c:pt>
                <c:pt idx="965">
                  <c:v>1224</c:v>
                </c:pt>
                <c:pt idx="966">
                  <c:v>1222</c:v>
                </c:pt>
                <c:pt idx="967">
                  <c:v>1247</c:v>
                </c:pt>
                <c:pt idx="968">
                  <c:v>1313</c:v>
                </c:pt>
                <c:pt idx="969">
                  <c:v>1323</c:v>
                </c:pt>
                <c:pt idx="970">
                  <c:v>1327</c:v>
                </c:pt>
                <c:pt idx="971">
                  <c:v>1322</c:v>
                </c:pt>
                <c:pt idx="972">
                  <c:v>1304</c:v>
                </c:pt>
                <c:pt idx="973">
                  <c:v>1292</c:v>
                </c:pt>
                <c:pt idx="974">
                  <c:v>1295</c:v>
                </c:pt>
                <c:pt idx="975">
                  <c:v>1314</c:v>
                </c:pt>
                <c:pt idx="976">
                  <c:v>1321</c:v>
                </c:pt>
                <c:pt idx="977">
                  <c:v>1313</c:v>
                </c:pt>
                <c:pt idx="978">
                  <c:v>1349</c:v>
                </c:pt>
                <c:pt idx="979">
                  <c:v>1331</c:v>
                </c:pt>
                <c:pt idx="980">
                  <c:v>1353</c:v>
                </c:pt>
                <c:pt idx="981">
                  <c:v>1365</c:v>
                </c:pt>
                <c:pt idx="982">
                  <c:v>1367</c:v>
                </c:pt>
                <c:pt idx="983">
                  <c:v>1378</c:v>
                </c:pt>
                <c:pt idx="984">
                  <c:v>1381</c:v>
                </c:pt>
                <c:pt idx="985">
                  <c:v>1389</c:v>
                </c:pt>
                <c:pt idx="986">
                  <c:v>1376</c:v>
                </c:pt>
                <c:pt idx="987">
                  <c:v>1383</c:v>
                </c:pt>
                <c:pt idx="988">
                  <c:v>1371</c:v>
                </c:pt>
                <c:pt idx="989">
                  <c:v>1359</c:v>
                </c:pt>
                <c:pt idx="990">
                  <c:v>1359</c:v>
                </c:pt>
                <c:pt idx="991">
                  <c:v>1368</c:v>
                </c:pt>
                <c:pt idx="992">
                  <c:v>1381</c:v>
                </c:pt>
                <c:pt idx="993">
                  <c:v>1408</c:v>
                </c:pt>
                <c:pt idx="994">
                  <c:v>1396</c:v>
                </c:pt>
                <c:pt idx="995">
                  <c:v>1409</c:v>
                </c:pt>
                <c:pt idx="996">
                  <c:v>1427</c:v>
                </c:pt>
                <c:pt idx="997">
                  <c:v>1436</c:v>
                </c:pt>
                <c:pt idx="998">
                  <c:v>1416</c:v>
                </c:pt>
                <c:pt idx="999">
                  <c:v>1413</c:v>
                </c:pt>
                <c:pt idx="1000">
                  <c:v>1422</c:v>
                </c:pt>
                <c:pt idx="1001">
                  <c:v>1450</c:v>
                </c:pt>
                <c:pt idx="1002">
                  <c:v>1445</c:v>
                </c:pt>
                <c:pt idx="1003">
                  <c:v>1432</c:v>
                </c:pt>
                <c:pt idx="1004">
                  <c:v>1439</c:v>
                </c:pt>
                <c:pt idx="1005">
                  <c:v>1442</c:v>
                </c:pt>
                <c:pt idx="1006">
                  <c:v>1450</c:v>
                </c:pt>
                <c:pt idx="1007">
                  <c:v>1443</c:v>
                </c:pt>
                <c:pt idx="1008">
                  <c:v>1415</c:v>
                </c:pt>
                <c:pt idx="1009">
                  <c:v>1402</c:v>
                </c:pt>
                <c:pt idx="1010">
                  <c:v>1395</c:v>
                </c:pt>
                <c:pt idx="1011">
                  <c:v>1423</c:v>
                </c:pt>
                <c:pt idx="1012">
                  <c:v>1437</c:v>
                </c:pt>
                <c:pt idx="1013">
                  <c:v>1433</c:v>
                </c:pt>
                <c:pt idx="1014">
                  <c:v>1438</c:v>
                </c:pt>
                <c:pt idx="1015">
                  <c:v>1425</c:v>
                </c:pt>
                <c:pt idx="1016">
                  <c:v>1411</c:v>
                </c:pt>
                <c:pt idx="1017">
                  <c:v>1444</c:v>
                </c:pt>
                <c:pt idx="1018">
                  <c:v>1466</c:v>
                </c:pt>
                <c:pt idx="1019">
                  <c:v>1440</c:v>
                </c:pt>
                <c:pt idx="1020">
                  <c:v>1446</c:v>
                </c:pt>
                <c:pt idx="1021">
                  <c:v>1473</c:v>
                </c:pt>
                <c:pt idx="1022">
                  <c:v>1473</c:v>
                </c:pt>
                <c:pt idx="1023">
                  <c:v>1472</c:v>
                </c:pt>
                <c:pt idx="1024">
                  <c:v>1458</c:v>
                </c:pt>
                <c:pt idx="1025">
                  <c:v>1465</c:v>
                </c:pt>
                <c:pt idx="1026">
                  <c:v>1453</c:v>
                </c:pt>
                <c:pt idx="1027">
                  <c:v>1459</c:v>
                </c:pt>
                <c:pt idx="1028">
                  <c:v>1472</c:v>
                </c:pt>
                <c:pt idx="1029">
                  <c:v>1438</c:v>
                </c:pt>
                <c:pt idx="1030">
                  <c:v>1472</c:v>
                </c:pt>
                <c:pt idx="1031">
                  <c:v>1473</c:v>
                </c:pt>
                <c:pt idx="1032">
                  <c:v>1460</c:v>
                </c:pt>
                <c:pt idx="1033">
                  <c:v>1462</c:v>
                </c:pt>
                <c:pt idx="1034">
                  <c:v>1456</c:v>
                </c:pt>
                <c:pt idx="1035">
                  <c:v>1466</c:v>
                </c:pt>
                <c:pt idx="1036">
                  <c:v>1471</c:v>
                </c:pt>
                <c:pt idx="1037">
                  <c:v>1484</c:v>
                </c:pt>
                <c:pt idx="1038">
                  <c:v>1465</c:v>
                </c:pt>
                <c:pt idx="1039">
                  <c:v>1484</c:v>
                </c:pt>
                <c:pt idx="1040">
                  <c:v>1495</c:v>
                </c:pt>
                <c:pt idx="1041">
                  <c:v>1489</c:v>
                </c:pt>
                <c:pt idx="1042">
                  <c:v>1473</c:v>
                </c:pt>
                <c:pt idx="1043">
                  <c:v>1501</c:v>
                </c:pt>
                <c:pt idx="1044">
                  <c:v>1497</c:v>
                </c:pt>
                <c:pt idx="1045">
                  <c:v>1474</c:v>
                </c:pt>
                <c:pt idx="1046">
                  <c:v>1470</c:v>
                </c:pt>
                <c:pt idx="1047">
                  <c:v>1487</c:v>
                </c:pt>
                <c:pt idx="1048">
                  <c:v>1480</c:v>
                </c:pt>
                <c:pt idx="1049">
                  <c:v>1500</c:v>
                </c:pt>
                <c:pt idx="1050">
                  <c:v>1523</c:v>
                </c:pt>
                <c:pt idx="1051">
                  <c:v>1514</c:v>
                </c:pt>
                <c:pt idx="1052">
                  <c:v>1483</c:v>
                </c:pt>
                <c:pt idx="1053">
                  <c:v>1458</c:v>
                </c:pt>
                <c:pt idx="1054">
                  <c:v>1443</c:v>
                </c:pt>
                <c:pt idx="1055">
                  <c:v>1431</c:v>
                </c:pt>
                <c:pt idx="1056">
                  <c:v>1442</c:v>
                </c:pt>
                <c:pt idx="1057">
                  <c:v>1438</c:v>
                </c:pt>
                <c:pt idx="1058">
                  <c:v>1428</c:v>
                </c:pt>
                <c:pt idx="1059">
                  <c:v>1455</c:v>
                </c:pt>
                <c:pt idx="1060">
                  <c:v>1459</c:v>
                </c:pt>
                <c:pt idx="1061">
                  <c:v>1455</c:v>
                </c:pt>
                <c:pt idx="1062">
                  <c:v>1424</c:v>
                </c:pt>
                <c:pt idx="1063">
                  <c:v>1463</c:v>
                </c:pt>
                <c:pt idx="1064">
                  <c:v>1482</c:v>
                </c:pt>
                <c:pt idx="1065">
                  <c:v>1477</c:v>
                </c:pt>
                <c:pt idx="1066">
                  <c:v>1461</c:v>
                </c:pt>
                <c:pt idx="1067">
                  <c:v>1452</c:v>
                </c:pt>
                <c:pt idx="1068">
                  <c:v>1450</c:v>
                </c:pt>
                <c:pt idx="1069">
                  <c:v>1409</c:v>
                </c:pt>
                <c:pt idx="1070">
                  <c:v>1401</c:v>
                </c:pt>
                <c:pt idx="1071">
                  <c:v>1422</c:v>
                </c:pt>
                <c:pt idx="1072">
                  <c:v>1432</c:v>
                </c:pt>
                <c:pt idx="1073">
                  <c:v>1424</c:v>
                </c:pt>
                <c:pt idx="1074">
                  <c:v>1428</c:v>
                </c:pt>
                <c:pt idx="1075">
                  <c:v>1430</c:v>
                </c:pt>
                <c:pt idx="1076">
                  <c:v>1418</c:v>
                </c:pt>
                <c:pt idx="1077">
                  <c:v>1456</c:v>
                </c:pt>
                <c:pt idx="1078">
                  <c:v>1441</c:v>
                </c:pt>
                <c:pt idx="1079">
                  <c:v>1433</c:v>
                </c:pt>
                <c:pt idx="1080">
                  <c:v>1447</c:v>
                </c:pt>
                <c:pt idx="1081">
                  <c:v>1458</c:v>
                </c:pt>
                <c:pt idx="1082">
                  <c:v>1451</c:v>
                </c:pt>
                <c:pt idx="1083">
                  <c:v>1461</c:v>
                </c:pt>
                <c:pt idx="1084">
                  <c:v>1473</c:v>
                </c:pt>
                <c:pt idx="1085">
                  <c:v>1473</c:v>
                </c:pt>
                <c:pt idx="1086">
                  <c:v>1475</c:v>
                </c:pt>
                <c:pt idx="1087">
                  <c:v>1471</c:v>
                </c:pt>
                <c:pt idx="1088">
                  <c:v>1493</c:v>
                </c:pt>
                <c:pt idx="1089">
                  <c:v>1479</c:v>
                </c:pt>
                <c:pt idx="1090">
                  <c:v>1493</c:v>
                </c:pt>
                <c:pt idx="1091">
                  <c:v>1504</c:v>
                </c:pt>
                <c:pt idx="1092">
                  <c:v>1514</c:v>
                </c:pt>
                <c:pt idx="1093">
                  <c:v>1530</c:v>
                </c:pt>
                <c:pt idx="1094">
                  <c:v>1539</c:v>
                </c:pt>
                <c:pt idx="1095">
                  <c:v>1544</c:v>
                </c:pt>
                <c:pt idx="1096">
                  <c:v>1534</c:v>
                </c:pt>
                <c:pt idx="1097">
                  <c:v>1555</c:v>
                </c:pt>
                <c:pt idx="1098">
                  <c:v>1550</c:v>
                </c:pt>
                <c:pt idx="1099">
                  <c:v>1571</c:v>
                </c:pt>
                <c:pt idx="1100">
                  <c:v>1586</c:v>
                </c:pt>
                <c:pt idx="1101">
                  <c:v>1594</c:v>
                </c:pt>
                <c:pt idx="1102">
                  <c:v>1606</c:v>
                </c:pt>
                <c:pt idx="1103">
                  <c:v>1586</c:v>
                </c:pt>
                <c:pt idx="1104">
                  <c:v>1606</c:v>
                </c:pt>
                <c:pt idx="1105">
                  <c:v>1589</c:v>
                </c:pt>
                <c:pt idx="1106">
                  <c:v>1559</c:v>
                </c:pt>
                <c:pt idx="1107">
                  <c:v>1544</c:v>
                </c:pt>
                <c:pt idx="1108">
                  <c:v>1548</c:v>
                </c:pt>
                <c:pt idx="1109">
                  <c:v>1537</c:v>
                </c:pt>
                <c:pt idx="1110">
                  <c:v>1529</c:v>
                </c:pt>
                <c:pt idx="1111">
                  <c:v>1552</c:v>
                </c:pt>
                <c:pt idx="1112">
                  <c:v>1539</c:v>
                </c:pt>
                <c:pt idx="1113">
                  <c:v>1498</c:v>
                </c:pt>
                <c:pt idx="1114">
                  <c:v>1511</c:v>
                </c:pt>
                <c:pt idx="1115">
                  <c:v>1443</c:v>
                </c:pt>
                <c:pt idx="1116">
                  <c:v>1428</c:v>
                </c:pt>
                <c:pt idx="1117">
                  <c:v>1379</c:v>
                </c:pt>
                <c:pt idx="1118">
                  <c:v>1366</c:v>
                </c:pt>
                <c:pt idx="1119">
                  <c:v>1347</c:v>
                </c:pt>
                <c:pt idx="1120">
                  <c:v>1267</c:v>
                </c:pt>
                <c:pt idx="1121">
                  <c:v>1239</c:v>
                </c:pt>
                <c:pt idx="1122">
                  <c:v>1235</c:v>
                </c:pt>
                <c:pt idx="1123">
                  <c:v>1185</c:v>
                </c:pt>
                <c:pt idx="1124">
                  <c:v>1150</c:v>
                </c:pt>
                <c:pt idx="1125">
                  <c:v>1104</c:v>
                </c:pt>
                <c:pt idx="1126">
                  <c:v>1054</c:v>
                </c:pt>
                <c:pt idx="1127">
                  <c:v>1018</c:v>
                </c:pt>
                <c:pt idx="1128">
                  <c:v>970</c:v>
                </c:pt>
                <c:pt idx="1129">
                  <c:v>916</c:v>
                </c:pt>
                <c:pt idx="1130">
                  <c:v>884</c:v>
                </c:pt>
                <c:pt idx="1131">
                  <c:v>857</c:v>
                </c:pt>
                <c:pt idx="1132">
                  <c:v>810</c:v>
                </c:pt>
                <c:pt idx="1133">
                  <c:v>808</c:v>
                </c:pt>
                <c:pt idx="1134">
                  <c:v>790</c:v>
                </c:pt>
                <c:pt idx="1135">
                  <c:v>760</c:v>
                </c:pt>
                <c:pt idx="1136">
                  <c:v>742</c:v>
                </c:pt>
                <c:pt idx="1137">
                  <c:v>741</c:v>
                </c:pt>
                <c:pt idx="1138">
                  <c:v>730</c:v>
                </c:pt>
                <c:pt idx="1139">
                  <c:v>728</c:v>
                </c:pt>
                <c:pt idx="1140">
                  <c:v>711</c:v>
                </c:pt>
                <c:pt idx="1141">
                  <c:v>703</c:v>
                </c:pt>
                <c:pt idx="1142">
                  <c:v>700</c:v>
                </c:pt>
                <c:pt idx="1143">
                  <c:v>685</c:v>
                </c:pt>
                <c:pt idx="1144">
                  <c:v>692</c:v>
                </c:pt>
                <c:pt idx="1145">
                  <c:v>687</c:v>
                </c:pt>
                <c:pt idx="1146">
                  <c:v>688</c:v>
                </c:pt>
                <c:pt idx="1147">
                  <c:v>672</c:v>
                </c:pt>
                <c:pt idx="1148">
                  <c:v>665</c:v>
                </c:pt>
                <c:pt idx="1149">
                  <c:v>675</c:v>
                </c:pt>
                <c:pt idx="1150">
                  <c:v>677</c:v>
                </c:pt>
                <c:pt idx="1151">
                  <c:v>681</c:v>
                </c:pt>
                <c:pt idx="1152">
                  <c:v>688</c:v>
                </c:pt>
                <c:pt idx="1153">
                  <c:v>695</c:v>
                </c:pt>
                <c:pt idx="1154">
                  <c:v>699</c:v>
                </c:pt>
                <c:pt idx="1155">
                  <c:v>701</c:v>
                </c:pt>
                <c:pt idx="1156">
                  <c:v>699</c:v>
                </c:pt>
                <c:pt idx="1157">
                  <c:v>705</c:v>
                </c:pt>
                <c:pt idx="1158">
                  <c:v>710</c:v>
                </c:pt>
                <c:pt idx="1159">
                  <c:v>712</c:v>
                </c:pt>
                <c:pt idx="1160">
                  <c:v>726</c:v>
                </c:pt>
                <c:pt idx="1161">
                  <c:v>721</c:v>
                </c:pt>
                <c:pt idx="1162">
                  <c:v>725</c:v>
                </c:pt>
                <c:pt idx="1163">
                  <c:v>728</c:v>
                </c:pt>
                <c:pt idx="1164">
                  <c:v>734</c:v>
                </c:pt>
                <c:pt idx="1165">
                  <c:v>728</c:v>
                </c:pt>
                <c:pt idx="1166">
                  <c:v>726</c:v>
                </c:pt>
                <c:pt idx="1167">
                  <c:v>748</c:v>
                </c:pt>
                <c:pt idx="1168">
                  <c:v>748</c:v>
                </c:pt>
                <c:pt idx="1169">
                  <c:v>757</c:v>
                </c:pt>
                <c:pt idx="1170">
                  <c:v>773</c:v>
                </c:pt>
                <c:pt idx="1171">
                  <c:v>751</c:v>
                </c:pt>
                <c:pt idx="1172">
                  <c:v>759</c:v>
                </c:pt>
                <c:pt idx="1173">
                  <c:v>781</c:v>
                </c:pt>
                <c:pt idx="1174">
                  <c:v>811</c:v>
                </c:pt>
                <c:pt idx="1175">
                  <c:v>833</c:v>
                </c:pt>
                <c:pt idx="1176">
                  <c:v>861</c:v>
                </c:pt>
                <c:pt idx="1177">
                  <c:v>878</c:v>
                </c:pt>
                <c:pt idx="1178">
                  <c:v>891</c:v>
                </c:pt>
                <c:pt idx="1179">
                  <c:v>893</c:v>
                </c:pt>
                <c:pt idx="1180">
                  <c:v>905</c:v>
                </c:pt>
                <c:pt idx="1181">
                  <c:v>926</c:v>
                </c:pt>
                <c:pt idx="1182">
                  <c:v>927</c:v>
                </c:pt>
                <c:pt idx="1183">
                  <c:v>939</c:v>
                </c:pt>
                <c:pt idx="1184">
                  <c:v>941</c:v>
                </c:pt>
                <c:pt idx="1185">
                  <c:v>949</c:v>
                </c:pt>
                <c:pt idx="1186">
                  <c:v>959</c:v>
                </c:pt>
                <c:pt idx="1187">
                  <c:v>973</c:v>
                </c:pt>
                <c:pt idx="1188">
                  <c:v>956</c:v>
                </c:pt>
                <c:pt idx="1189">
                  <c:v>958</c:v>
                </c:pt>
                <c:pt idx="1190">
                  <c:v>953</c:v>
                </c:pt>
                <c:pt idx="1191">
                  <c:v>951</c:v>
                </c:pt>
                <c:pt idx="1192">
                  <c:v>969</c:v>
                </c:pt>
                <c:pt idx="1193">
                  <c:v>967</c:v>
                </c:pt>
                <c:pt idx="1194">
                  <c:v>947</c:v>
                </c:pt>
                <c:pt idx="1195">
                  <c:v>954</c:v>
                </c:pt>
                <c:pt idx="1196">
                  <c:v>953</c:v>
                </c:pt>
                <c:pt idx="1197">
                  <c:v>958</c:v>
                </c:pt>
                <c:pt idx="1198">
                  <c:v>960</c:v>
                </c:pt>
                <c:pt idx="1199">
                  <c:v>964</c:v>
                </c:pt>
                <c:pt idx="1200">
                  <c:v>979</c:v>
                </c:pt>
                <c:pt idx="1201">
                  <c:v>982</c:v>
                </c:pt>
                <c:pt idx="1202">
                  <c:v>972</c:v>
                </c:pt>
                <c:pt idx="1203">
                  <c:v>983</c:v>
                </c:pt>
                <c:pt idx="1204">
                  <c:v>992</c:v>
                </c:pt>
                <c:pt idx="1205">
                  <c:v>985</c:v>
                </c:pt>
                <c:pt idx="1206">
                  <c:v>973</c:v>
                </c:pt>
                <c:pt idx="1207">
                  <c:v>977</c:v>
                </c:pt>
                <c:pt idx="1208">
                  <c:v>980</c:v>
                </c:pt>
                <c:pt idx="1209">
                  <c:v>982</c:v>
                </c:pt>
                <c:pt idx="1210">
                  <c:v>967</c:v>
                </c:pt>
                <c:pt idx="1211">
                  <c:v>962</c:v>
                </c:pt>
                <c:pt idx="1212">
                  <c:v>971</c:v>
                </c:pt>
                <c:pt idx="1213">
                  <c:v>966</c:v>
                </c:pt>
                <c:pt idx="1214">
                  <c:v>965</c:v>
                </c:pt>
                <c:pt idx="1215">
                  <c:v>967</c:v>
                </c:pt>
                <c:pt idx="1216">
                  <c:v>955</c:v>
                </c:pt>
                <c:pt idx="1217">
                  <c:v>955</c:v>
                </c:pt>
                <c:pt idx="1218">
                  <c:v>936</c:v>
                </c:pt>
                <c:pt idx="1219">
                  <c:v>953</c:v>
                </c:pt>
                <c:pt idx="1220">
                  <c:v>961</c:v>
                </c:pt>
                <c:pt idx="1221">
                  <c:v>948</c:v>
                </c:pt>
                <c:pt idx="1222">
                  <c:v>941</c:v>
                </c:pt>
                <c:pt idx="1223">
                  <c:v>931</c:v>
                </c:pt>
                <c:pt idx="1224">
                  <c:v>919</c:v>
                </c:pt>
                <c:pt idx="1225">
                  <c:v>914</c:v>
                </c:pt>
                <c:pt idx="1226">
                  <c:v>902</c:v>
                </c:pt>
                <c:pt idx="1227">
                  <c:v>906</c:v>
                </c:pt>
                <c:pt idx="1228">
                  <c:v>913</c:v>
                </c:pt>
                <c:pt idx="1229">
                  <c:v>911</c:v>
                </c:pt>
                <c:pt idx="1230">
                  <c:v>906</c:v>
                </c:pt>
                <c:pt idx="1231">
                  <c:v>905</c:v>
                </c:pt>
                <c:pt idx="1232">
                  <c:v>906</c:v>
                </c:pt>
                <c:pt idx="1233">
                  <c:v>899</c:v>
                </c:pt>
                <c:pt idx="1234">
                  <c:v>882</c:v>
                </c:pt>
                <c:pt idx="1235">
                  <c:v>875</c:v>
                </c:pt>
                <c:pt idx="1236">
                  <c:v>880</c:v>
                </c:pt>
                <c:pt idx="1237">
                  <c:v>891</c:v>
                </c:pt>
                <c:pt idx="1238">
                  <c:v>889</c:v>
                </c:pt>
                <c:pt idx="1239">
                  <c:v>885</c:v>
                </c:pt>
                <c:pt idx="1240">
                  <c:v>878</c:v>
                </c:pt>
                <c:pt idx="1241">
                  <c:v>882</c:v>
                </c:pt>
                <c:pt idx="1242">
                  <c:v>890</c:v>
                </c:pt>
                <c:pt idx="1243">
                  <c:v>874</c:v>
                </c:pt>
                <c:pt idx="1244">
                  <c:v>866</c:v>
                </c:pt>
                <c:pt idx="1245">
                  <c:v>881</c:v>
                </c:pt>
                <c:pt idx="1246">
                  <c:v>887</c:v>
                </c:pt>
                <c:pt idx="1247">
                  <c:v>879</c:v>
                </c:pt>
                <c:pt idx="1248">
                  <c:v>870</c:v>
                </c:pt>
                <c:pt idx="1249">
                  <c:v>873</c:v>
                </c:pt>
                <c:pt idx="1250">
                  <c:v>874</c:v>
                </c:pt>
                <c:pt idx="1251">
                  <c:v>873</c:v>
                </c:pt>
                <c:pt idx="1252">
                  <c:v>885</c:v>
                </c:pt>
                <c:pt idx="1253">
                  <c:v>889</c:v>
                </c:pt>
                <c:pt idx="1254">
                  <c:v>877</c:v>
                </c:pt>
                <c:pt idx="1255">
                  <c:v>883</c:v>
                </c:pt>
                <c:pt idx="1256">
                  <c:v>896</c:v>
                </c:pt>
                <c:pt idx="1257">
                  <c:v>900</c:v>
                </c:pt>
                <c:pt idx="1258">
                  <c:v>898</c:v>
                </c:pt>
                <c:pt idx="1259">
                  <c:v>895</c:v>
                </c:pt>
                <c:pt idx="1260">
                  <c:v>892</c:v>
                </c:pt>
                <c:pt idx="1261">
                  <c:v>912</c:v>
                </c:pt>
                <c:pt idx="1262">
                  <c:v>912</c:v>
                </c:pt>
                <c:pt idx="1263">
                  <c:v>923</c:v>
                </c:pt>
                <c:pt idx="1264">
                  <c:v>935</c:v>
                </c:pt>
                <c:pt idx="1265">
                  <c:v>936</c:v>
                </c:pt>
                <c:pt idx="1266">
                  <c:v>927</c:v>
                </c:pt>
                <c:pt idx="1267">
                  <c:v>934</c:v>
                </c:pt>
                <c:pt idx="1268">
                  <c:v>907</c:v>
                </c:pt>
                <c:pt idx="1269">
                  <c:v>877</c:v>
                </c:pt>
                <c:pt idx="1270">
                  <c:v>871</c:v>
                </c:pt>
                <c:pt idx="1271">
                  <c:v>865</c:v>
                </c:pt>
                <c:pt idx="1272">
                  <c:v>856</c:v>
                </c:pt>
                <c:pt idx="1273">
                  <c:v>820</c:v>
                </c:pt>
                <c:pt idx="1274">
                  <c:v>818</c:v>
                </c:pt>
                <c:pt idx="1275">
                  <c:v>802</c:v>
                </c:pt>
                <c:pt idx="1276">
                  <c:v>809</c:v>
                </c:pt>
                <c:pt idx="1277">
                  <c:v>811</c:v>
                </c:pt>
                <c:pt idx="1278">
                  <c:v>791</c:v>
                </c:pt>
                <c:pt idx="1279">
                  <c:v>780</c:v>
                </c:pt>
                <c:pt idx="1280">
                  <c:v>777</c:v>
                </c:pt>
                <c:pt idx="1281">
                  <c:v>745</c:v>
                </c:pt>
                <c:pt idx="1282">
                  <c:v>720</c:v>
                </c:pt>
                <c:pt idx="1283">
                  <c:v>716</c:v>
                </c:pt>
                <c:pt idx="1284">
                  <c:v>710</c:v>
                </c:pt>
                <c:pt idx="1285">
                  <c:v>691</c:v>
                </c:pt>
                <c:pt idx="1286">
                  <c:v>670</c:v>
                </c:pt>
                <c:pt idx="1287">
                  <c:v>663</c:v>
                </c:pt>
                <c:pt idx="1288">
                  <c:v>652</c:v>
                </c:pt>
                <c:pt idx="1289">
                  <c:v>658</c:v>
                </c:pt>
                <c:pt idx="1290">
                  <c:v>647</c:v>
                </c:pt>
                <c:pt idx="1291">
                  <c:v>624</c:v>
                </c:pt>
                <c:pt idx="1292">
                  <c:v>631</c:v>
                </c:pt>
                <c:pt idx="1293">
                  <c:v>613</c:v>
                </c:pt>
                <c:pt idx="1294">
                  <c:v>606</c:v>
                </c:pt>
                <c:pt idx="1295">
                  <c:v>598</c:v>
                </c:pt>
                <c:pt idx="1296">
                  <c:v>600</c:v>
                </c:pt>
                <c:pt idx="1297">
                  <c:v>594</c:v>
                </c:pt>
                <c:pt idx="1298">
                  <c:v>588</c:v>
                </c:pt>
                <c:pt idx="1299">
                  <c:v>565</c:v>
                </c:pt>
                <c:pt idx="1300">
                  <c:v>562</c:v>
                </c:pt>
                <c:pt idx="1301">
                  <c:v>541</c:v>
                </c:pt>
                <c:pt idx="1302">
                  <c:v>534</c:v>
                </c:pt>
                <c:pt idx="1303">
                  <c:v>542</c:v>
                </c:pt>
                <c:pt idx="1304">
                  <c:v>522</c:v>
                </c:pt>
                <c:pt idx="1305">
                  <c:v>518</c:v>
                </c:pt>
                <c:pt idx="1306">
                  <c:v>505</c:v>
                </c:pt>
                <c:pt idx="1307">
                  <c:v>498</c:v>
                </c:pt>
                <c:pt idx="1308">
                  <c:v>495</c:v>
                </c:pt>
                <c:pt idx="1309">
                  <c:v>484</c:v>
                </c:pt>
                <c:pt idx="1310">
                  <c:v>486</c:v>
                </c:pt>
                <c:pt idx="1311">
                  <c:v>473</c:v>
                </c:pt>
                <c:pt idx="1312">
                  <c:v>452</c:v>
                </c:pt>
                <c:pt idx="1313">
                  <c:v>448</c:v>
                </c:pt>
                <c:pt idx="1314">
                  <c:v>454</c:v>
                </c:pt>
                <c:pt idx="1315">
                  <c:v>435</c:v>
                </c:pt>
                <c:pt idx="1316">
                  <c:v>437</c:v>
                </c:pt>
                <c:pt idx="1317">
                  <c:v>422</c:v>
                </c:pt>
                <c:pt idx="1318">
                  <c:v>427</c:v>
                </c:pt>
              </c:numCache>
            </c:numRef>
          </c:val>
        </c:ser>
        <c:ser>
          <c:idx val="2"/>
          <c:order val="2"/>
          <c:tx>
            <c:v>Misc</c:v>
          </c:tx>
          <c:spPr>
            <a:solidFill>
              <a:schemeClr val="tx1"/>
            </a:solidFill>
          </c:spPr>
          <c:cat>
            <c:strRef>
              <c:f>'US Oil &amp; Gas Split'!$A$8:$A$1326</c:f>
              <c:strCache>
                <c:ptCount val="1319"/>
                <c:pt idx="0">
                  <c:v>mid-'87</c:v>
                </c:pt>
                <c:pt idx="24">
                  <c:v>1988</c:v>
                </c:pt>
                <c:pt idx="77">
                  <c:v>1989</c:v>
                </c:pt>
                <c:pt idx="129">
                  <c:v>1990</c:v>
                </c:pt>
                <c:pt idx="181">
                  <c:v>1991</c:v>
                </c:pt>
                <c:pt idx="233">
                  <c:v>1992</c:v>
                </c:pt>
                <c:pt idx="286">
                  <c:v>1993</c:v>
                </c:pt>
                <c:pt idx="338">
                  <c:v>1994</c:v>
                </c:pt>
                <c:pt idx="390">
                  <c:v>1995</c:v>
                </c:pt>
                <c:pt idx="442">
                  <c:v>1996</c:v>
                </c:pt>
                <c:pt idx="494">
                  <c:v>1997</c:v>
                </c:pt>
                <c:pt idx="547">
                  <c:v>1998</c:v>
                </c:pt>
                <c:pt idx="600">
                  <c:v>1999</c:v>
                </c:pt>
                <c:pt idx="653">
                  <c:v>2000</c:v>
                </c:pt>
                <c:pt idx="703">
                  <c:v>2001</c:v>
                </c:pt>
                <c:pt idx="755">
                  <c:v>2002</c:v>
                </c:pt>
                <c:pt idx="807">
                  <c:v>2003</c:v>
                </c:pt>
                <c:pt idx="860">
                  <c:v>2004</c:v>
                </c:pt>
                <c:pt idx="912">
                  <c:v>2005</c:v>
                </c:pt>
                <c:pt idx="964">
                  <c:v>2006</c:v>
                </c:pt>
                <c:pt idx="1016">
                  <c:v>2007</c:v>
                </c:pt>
                <c:pt idx="1068">
                  <c:v>2008</c:v>
                </c:pt>
                <c:pt idx="1120">
                  <c:v>2009</c:v>
                </c:pt>
                <c:pt idx="1173">
                  <c:v>2010</c:v>
                </c:pt>
                <c:pt idx="1225">
                  <c:v>2011</c:v>
                </c:pt>
                <c:pt idx="1277">
                  <c:v>2012</c:v>
                </c:pt>
                <c:pt idx="1318">
                  <c:v>Oct-12</c:v>
                </c:pt>
              </c:strCache>
            </c:strRef>
          </c:cat>
          <c:val>
            <c:numRef>
              <c:f>'US Oil &amp; Gas Split'!$D$8:$D$1326</c:f>
              <c:numCache>
                <c:formatCode>#,##0_);[Red]\(#,##0\)</c:formatCode>
                <c:ptCount val="1319"/>
                <c:pt idx="0">
                  <c:v>26</c:v>
                </c:pt>
                <c:pt idx="1">
                  <c:v>21</c:v>
                </c:pt>
                <c:pt idx="2">
                  <c:v>22</c:v>
                </c:pt>
                <c:pt idx="3">
                  <c:v>21</c:v>
                </c:pt>
                <c:pt idx="4">
                  <c:v>26</c:v>
                </c:pt>
                <c:pt idx="5">
                  <c:v>31</c:v>
                </c:pt>
                <c:pt idx="6">
                  <c:v>23</c:v>
                </c:pt>
                <c:pt idx="7">
                  <c:v>26</c:v>
                </c:pt>
                <c:pt idx="8">
                  <c:v>26</c:v>
                </c:pt>
                <c:pt idx="9">
                  <c:v>23</c:v>
                </c:pt>
                <c:pt idx="10">
                  <c:v>20</c:v>
                </c:pt>
                <c:pt idx="11">
                  <c:v>39</c:v>
                </c:pt>
                <c:pt idx="12">
                  <c:v>3</c:v>
                </c:pt>
                <c:pt idx="13">
                  <c:v>18</c:v>
                </c:pt>
                <c:pt idx="14">
                  <c:v>18</c:v>
                </c:pt>
                <c:pt idx="15">
                  <c:v>19</c:v>
                </c:pt>
                <c:pt idx="16">
                  <c:v>20</c:v>
                </c:pt>
                <c:pt idx="17">
                  <c:v>21</c:v>
                </c:pt>
                <c:pt idx="18">
                  <c:v>20</c:v>
                </c:pt>
                <c:pt idx="19">
                  <c:v>22</c:v>
                </c:pt>
                <c:pt idx="20">
                  <c:v>1</c:v>
                </c:pt>
                <c:pt idx="21">
                  <c:v>18</c:v>
                </c:pt>
                <c:pt idx="22">
                  <c:v>18</c:v>
                </c:pt>
                <c:pt idx="23">
                  <c:v>17</c:v>
                </c:pt>
                <c:pt idx="24">
                  <c:v>19</c:v>
                </c:pt>
                <c:pt idx="25">
                  <c:v>23</c:v>
                </c:pt>
                <c:pt idx="26">
                  <c:v>21</c:v>
                </c:pt>
                <c:pt idx="27">
                  <c:v>25</c:v>
                </c:pt>
                <c:pt idx="28">
                  <c:v>25</c:v>
                </c:pt>
                <c:pt idx="29">
                  <c:v>25</c:v>
                </c:pt>
                <c:pt idx="30">
                  <c:v>26</c:v>
                </c:pt>
                <c:pt idx="31">
                  <c:v>26</c:v>
                </c:pt>
                <c:pt idx="32">
                  <c:v>26</c:v>
                </c:pt>
                <c:pt idx="33">
                  <c:v>27</c:v>
                </c:pt>
                <c:pt idx="34">
                  <c:v>32</c:v>
                </c:pt>
                <c:pt idx="35">
                  <c:v>34</c:v>
                </c:pt>
                <c:pt idx="36">
                  <c:v>33</c:v>
                </c:pt>
                <c:pt idx="37">
                  <c:v>34</c:v>
                </c:pt>
                <c:pt idx="38">
                  <c:v>35</c:v>
                </c:pt>
                <c:pt idx="39">
                  <c:v>34</c:v>
                </c:pt>
                <c:pt idx="40">
                  <c:v>35</c:v>
                </c:pt>
                <c:pt idx="41">
                  <c:v>31</c:v>
                </c:pt>
                <c:pt idx="42">
                  <c:v>26</c:v>
                </c:pt>
                <c:pt idx="43">
                  <c:v>27</c:v>
                </c:pt>
                <c:pt idx="44">
                  <c:v>30</c:v>
                </c:pt>
                <c:pt idx="45">
                  <c:v>34</c:v>
                </c:pt>
                <c:pt idx="46">
                  <c:v>32</c:v>
                </c:pt>
                <c:pt idx="47">
                  <c:v>35</c:v>
                </c:pt>
                <c:pt idx="48">
                  <c:v>34</c:v>
                </c:pt>
                <c:pt idx="49">
                  <c:v>35</c:v>
                </c:pt>
                <c:pt idx="50">
                  <c:v>35</c:v>
                </c:pt>
                <c:pt idx="51">
                  <c:v>35</c:v>
                </c:pt>
                <c:pt idx="52">
                  <c:v>37</c:v>
                </c:pt>
                <c:pt idx="53">
                  <c:v>35</c:v>
                </c:pt>
                <c:pt idx="54">
                  <c:v>31</c:v>
                </c:pt>
                <c:pt idx="55">
                  <c:v>30</c:v>
                </c:pt>
                <c:pt idx="56">
                  <c:v>33</c:v>
                </c:pt>
                <c:pt idx="57">
                  <c:v>29</c:v>
                </c:pt>
                <c:pt idx="58">
                  <c:v>28</c:v>
                </c:pt>
                <c:pt idx="59">
                  <c:v>26</c:v>
                </c:pt>
                <c:pt idx="60">
                  <c:v>26</c:v>
                </c:pt>
                <c:pt idx="61">
                  <c:v>26</c:v>
                </c:pt>
                <c:pt idx="62">
                  <c:v>24</c:v>
                </c:pt>
                <c:pt idx="63">
                  <c:v>25</c:v>
                </c:pt>
                <c:pt idx="64">
                  <c:v>28</c:v>
                </c:pt>
                <c:pt idx="65">
                  <c:v>28</c:v>
                </c:pt>
                <c:pt idx="66">
                  <c:v>28</c:v>
                </c:pt>
                <c:pt idx="67">
                  <c:v>28</c:v>
                </c:pt>
                <c:pt idx="68">
                  <c:v>21</c:v>
                </c:pt>
                <c:pt idx="69">
                  <c:v>23</c:v>
                </c:pt>
                <c:pt idx="70">
                  <c:v>23</c:v>
                </c:pt>
                <c:pt idx="71">
                  <c:v>22</c:v>
                </c:pt>
                <c:pt idx="72">
                  <c:v>21</c:v>
                </c:pt>
                <c:pt idx="73">
                  <c:v>20</c:v>
                </c:pt>
                <c:pt idx="74">
                  <c:v>20</c:v>
                </c:pt>
                <c:pt idx="75">
                  <c:v>21</c:v>
                </c:pt>
                <c:pt idx="76">
                  <c:v>19</c:v>
                </c:pt>
                <c:pt idx="77">
                  <c:v>22</c:v>
                </c:pt>
                <c:pt idx="78">
                  <c:v>24</c:v>
                </c:pt>
                <c:pt idx="79">
                  <c:v>23</c:v>
                </c:pt>
                <c:pt idx="80">
                  <c:v>21</c:v>
                </c:pt>
                <c:pt idx="81">
                  <c:v>21</c:v>
                </c:pt>
                <c:pt idx="82">
                  <c:v>23</c:v>
                </c:pt>
                <c:pt idx="83">
                  <c:v>24</c:v>
                </c:pt>
                <c:pt idx="84">
                  <c:v>25</c:v>
                </c:pt>
                <c:pt idx="85">
                  <c:v>24</c:v>
                </c:pt>
                <c:pt idx="86">
                  <c:v>18</c:v>
                </c:pt>
                <c:pt idx="87">
                  <c:v>21</c:v>
                </c:pt>
                <c:pt idx="88">
                  <c:v>22</c:v>
                </c:pt>
                <c:pt idx="89">
                  <c:v>21</c:v>
                </c:pt>
                <c:pt idx="90">
                  <c:v>24</c:v>
                </c:pt>
                <c:pt idx="91">
                  <c:v>21</c:v>
                </c:pt>
                <c:pt idx="92">
                  <c:v>20</c:v>
                </c:pt>
                <c:pt idx="93">
                  <c:v>20</c:v>
                </c:pt>
                <c:pt idx="94">
                  <c:v>17</c:v>
                </c:pt>
                <c:pt idx="95">
                  <c:v>10</c:v>
                </c:pt>
                <c:pt idx="96">
                  <c:v>8</c:v>
                </c:pt>
                <c:pt idx="97">
                  <c:v>7</c:v>
                </c:pt>
                <c:pt idx="98">
                  <c:v>14</c:v>
                </c:pt>
                <c:pt idx="99">
                  <c:v>11</c:v>
                </c:pt>
                <c:pt idx="100">
                  <c:v>19</c:v>
                </c:pt>
                <c:pt idx="101">
                  <c:v>14</c:v>
                </c:pt>
                <c:pt idx="102">
                  <c:v>14</c:v>
                </c:pt>
                <c:pt idx="103">
                  <c:v>16</c:v>
                </c:pt>
                <c:pt idx="104">
                  <c:v>14</c:v>
                </c:pt>
                <c:pt idx="105">
                  <c:v>14</c:v>
                </c:pt>
                <c:pt idx="106">
                  <c:v>12</c:v>
                </c:pt>
                <c:pt idx="107">
                  <c:v>9</c:v>
                </c:pt>
                <c:pt idx="108">
                  <c:v>11</c:v>
                </c:pt>
                <c:pt idx="109">
                  <c:v>14</c:v>
                </c:pt>
                <c:pt idx="110">
                  <c:v>11</c:v>
                </c:pt>
                <c:pt idx="111">
                  <c:v>11</c:v>
                </c:pt>
                <c:pt idx="112">
                  <c:v>11</c:v>
                </c:pt>
                <c:pt idx="113">
                  <c:v>11</c:v>
                </c:pt>
                <c:pt idx="114">
                  <c:v>10</c:v>
                </c:pt>
                <c:pt idx="115">
                  <c:v>9</c:v>
                </c:pt>
                <c:pt idx="116">
                  <c:v>7</c:v>
                </c:pt>
                <c:pt idx="117">
                  <c:v>8</c:v>
                </c:pt>
                <c:pt idx="118">
                  <c:v>10</c:v>
                </c:pt>
                <c:pt idx="119">
                  <c:v>12</c:v>
                </c:pt>
                <c:pt idx="120">
                  <c:v>12</c:v>
                </c:pt>
                <c:pt idx="121">
                  <c:v>13</c:v>
                </c:pt>
                <c:pt idx="122">
                  <c:v>12</c:v>
                </c:pt>
                <c:pt idx="123">
                  <c:v>7</c:v>
                </c:pt>
                <c:pt idx="124">
                  <c:v>6</c:v>
                </c:pt>
                <c:pt idx="125">
                  <c:v>7</c:v>
                </c:pt>
                <c:pt idx="126">
                  <c:v>8</c:v>
                </c:pt>
                <c:pt idx="127">
                  <c:v>8</c:v>
                </c:pt>
                <c:pt idx="128">
                  <c:v>7</c:v>
                </c:pt>
                <c:pt idx="129">
                  <c:v>9</c:v>
                </c:pt>
                <c:pt idx="130">
                  <c:v>8</c:v>
                </c:pt>
                <c:pt idx="131">
                  <c:v>8</c:v>
                </c:pt>
                <c:pt idx="132">
                  <c:v>8</c:v>
                </c:pt>
                <c:pt idx="133">
                  <c:v>8</c:v>
                </c:pt>
                <c:pt idx="134">
                  <c:v>7</c:v>
                </c:pt>
                <c:pt idx="135">
                  <c:v>7</c:v>
                </c:pt>
                <c:pt idx="136">
                  <c:v>7</c:v>
                </c:pt>
                <c:pt idx="137">
                  <c:v>7</c:v>
                </c:pt>
                <c:pt idx="138">
                  <c:v>6</c:v>
                </c:pt>
                <c:pt idx="139">
                  <c:v>5</c:v>
                </c:pt>
                <c:pt idx="140">
                  <c:v>5</c:v>
                </c:pt>
                <c:pt idx="141">
                  <c:v>5</c:v>
                </c:pt>
                <c:pt idx="142">
                  <c:v>5</c:v>
                </c:pt>
                <c:pt idx="143">
                  <c:v>4</c:v>
                </c:pt>
                <c:pt idx="144">
                  <c:v>3</c:v>
                </c:pt>
                <c:pt idx="145">
                  <c:v>4</c:v>
                </c:pt>
                <c:pt idx="146">
                  <c:v>5</c:v>
                </c:pt>
                <c:pt idx="147">
                  <c:v>4</c:v>
                </c:pt>
                <c:pt idx="148">
                  <c:v>3</c:v>
                </c:pt>
                <c:pt idx="149">
                  <c:v>2</c:v>
                </c:pt>
                <c:pt idx="150">
                  <c:v>1</c:v>
                </c:pt>
                <c:pt idx="151">
                  <c:v>6</c:v>
                </c:pt>
                <c:pt idx="152">
                  <c:v>8</c:v>
                </c:pt>
                <c:pt idx="153">
                  <c:v>9</c:v>
                </c:pt>
                <c:pt idx="154">
                  <c:v>13</c:v>
                </c:pt>
                <c:pt idx="155">
                  <c:v>15</c:v>
                </c:pt>
                <c:pt idx="156">
                  <c:v>15</c:v>
                </c:pt>
                <c:pt idx="157">
                  <c:v>17</c:v>
                </c:pt>
                <c:pt idx="158">
                  <c:v>22</c:v>
                </c:pt>
                <c:pt idx="159">
                  <c:v>15</c:v>
                </c:pt>
                <c:pt idx="160">
                  <c:v>13</c:v>
                </c:pt>
                <c:pt idx="161">
                  <c:v>17</c:v>
                </c:pt>
                <c:pt idx="162">
                  <c:v>17</c:v>
                </c:pt>
                <c:pt idx="163">
                  <c:v>15</c:v>
                </c:pt>
                <c:pt idx="164">
                  <c:v>15</c:v>
                </c:pt>
                <c:pt idx="165">
                  <c:v>15</c:v>
                </c:pt>
                <c:pt idx="166">
                  <c:v>16</c:v>
                </c:pt>
                <c:pt idx="167">
                  <c:v>17</c:v>
                </c:pt>
                <c:pt idx="168">
                  <c:v>18</c:v>
                </c:pt>
                <c:pt idx="169">
                  <c:v>15</c:v>
                </c:pt>
                <c:pt idx="170">
                  <c:v>12</c:v>
                </c:pt>
                <c:pt idx="171">
                  <c:v>12</c:v>
                </c:pt>
                <c:pt idx="172">
                  <c:v>11</c:v>
                </c:pt>
                <c:pt idx="173">
                  <c:v>30</c:v>
                </c:pt>
                <c:pt idx="174">
                  <c:v>23</c:v>
                </c:pt>
                <c:pt idx="175">
                  <c:v>42</c:v>
                </c:pt>
                <c:pt idx="176">
                  <c:v>41</c:v>
                </c:pt>
                <c:pt idx="177">
                  <c:v>38</c:v>
                </c:pt>
                <c:pt idx="178">
                  <c:v>37</c:v>
                </c:pt>
                <c:pt idx="179">
                  <c:v>28</c:v>
                </c:pt>
                <c:pt idx="180">
                  <c:v>23</c:v>
                </c:pt>
                <c:pt idx="181">
                  <c:v>25</c:v>
                </c:pt>
                <c:pt idx="182">
                  <c:v>23</c:v>
                </c:pt>
                <c:pt idx="183">
                  <c:v>24</c:v>
                </c:pt>
                <c:pt idx="184">
                  <c:v>16</c:v>
                </c:pt>
                <c:pt idx="185">
                  <c:v>13</c:v>
                </c:pt>
                <c:pt idx="186">
                  <c:v>14</c:v>
                </c:pt>
                <c:pt idx="187">
                  <c:v>17</c:v>
                </c:pt>
                <c:pt idx="188">
                  <c:v>15</c:v>
                </c:pt>
                <c:pt idx="189">
                  <c:v>20</c:v>
                </c:pt>
                <c:pt idx="190">
                  <c:v>20</c:v>
                </c:pt>
                <c:pt idx="191">
                  <c:v>21</c:v>
                </c:pt>
                <c:pt idx="192">
                  <c:v>19</c:v>
                </c:pt>
                <c:pt idx="193">
                  <c:v>17</c:v>
                </c:pt>
                <c:pt idx="194">
                  <c:v>19</c:v>
                </c:pt>
                <c:pt idx="195">
                  <c:v>19</c:v>
                </c:pt>
                <c:pt idx="196">
                  <c:v>18</c:v>
                </c:pt>
                <c:pt idx="197">
                  <c:v>33</c:v>
                </c:pt>
                <c:pt idx="198">
                  <c:v>30</c:v>
                </c:pt>
                <c:pt idx="199">
                  <c:v>31</c:v>
                </c:pt>
                <c:pt idx="200">
                  <c:v>44</c:v>
                </c:pt>
                <c:pt idx="201">
                  <c:v>34</c:v>
                </c:pt>
                <c:pt idx="202">
                  <c:v>37</c:v>
                </c:pt>
                <c:pt idx="203">
                  <c:v>43</c:v>
                </c:pt>
                <c:pt idx="204">
                  <c:v>47</c:v>
                </c:pt>
                <c:pt idx="205">
                  <c:v>41</c:v>
                </c:pt>
                <c:pt idx="206">
                  <c:v>39</c:v>
                </c:pt>
                <c:pt idx="207">
                  <c:v>39</c:v>
                </c:pt>
                <c:pt idx="208">
                  <c:v>39</c:v>
                </c:pt>
                <c:pt idx="209">
                  <c:v>38</c:v>
                </c:pt>
                <c:pt idx="210">
                  <c:v>46</c:v>
                </c:pt>
                <c:pt idx="211">
                  <c:v>32</c:v>
                </c:pt>
                <c:pt idx="212">
                  <c:v>26</c:v>
                </c:pt>
                <c:pt idx="213">
                  <c:v>24</c:v>
                </c:pt>
                <c:pt idx="214">
                  <c:v>26</c:v>
                </c:pt>
                <c:pt idx="215">
                  <c:v>22</c:v>
                </c:pt>
                <c:pt idx="216">
                  <c:v>26</c:v>
                </c:pt>
                <c:pt idx="217">
                  <c:v>30</c:v>
                </c:pt>
                <c:pt idx="218">
                  <c:v>27</c:v>
                </c:pt>
                <c:pt idx="219">
                  <c:v>33</c:v>
                </c:pt>
                <c:pt idx="220">
                  <c:v>32</c:v>
                </c:pt>
                <c:pt idx="221">
                  <c:v>41</c:v>
                </c:pt>
                <c:pt idx="222">
                  <c:v>30</c:v>
                </c:pt>
                <c:pt idx="223">
                  <c:v>28</c:v>
                </c:pt>
                <c:pt idx="224">
                  <c:v>26</c:v>
                </c:pt>
                <c:pt idx="225">
                  <c:v>31</c:v>
                </c:pt>
                <c:pt idx="226">
                  <c:v>26</c:v>
                </c:pt>
                <c:pt idx="227">
                  <c:v>19</c:v>
                </c:pt>
                <c:pt idx="228">
                  <c:v>17</c:v>
                </c:pt>
                <c:pt idx="229">
                  <c:v>17</c:v>
                </c:pt>
                <c:pt idx="230">
                  <c:v>17</c:v>
                </c:pt>
                <c:pt idx="231">
                  <c:v>20</c:v>
                </c:pt>
                <c:pt idx="232">
                  <c:v>21</c:v>
                </c:pt>
                <c:pt idx="233">
                  <c:v>24</c:v>
                </c:pt>
                <c:pt idx="234">
                  <c:v>15</c:v>
                </c:pt>
                <c:pt idx="235">
                  <c:v>13</c:v>
                </c:pt>
                <c:pt idx="236">
                  <c:v>12</c:v>
                </c:pt>
                <c:pt idx="237">
                  <c:v>13</c:v>
                </c:pt>
                <c:pt idx="238">
                  <c:v>14</c:v>
                </c:pt>
                <c:pt idx="239">
                  <c:v>12</c:v>
                </c:pt>
                <c:pt idx="240">
                  <c:v>14</c:v>
                </c:pt>
                <c:pt idx="241">
                  <c:v>13</c:v>
                </c:pt>
                <c:pt idx="242">
                  <c:v>16</c:v>
                </c:pt>
                <c:pt idx="243">
                  <c:v>16</c:v>
                </c:pt>
                <c:pt idx="244">
                  <c:v>18</c:v>
                </c:pt>
                <c:pt idx="245">
                  <c:v>20</c:v>
                </c:pt>
                <c:pt idx="246">
                  <c:v>23</c:v>
                </c:pt>
                <c:pt idx="247">
                  <c:v>24</c:v>
                </c:pt>
                <c:pt idx="248">
                  <c:v>20</c:v>
                </c:pt>
                <c:pt idx="249">
                  <c:v>17</c:v>
                </c:pt>
                <c:pt idx="250">
                  <c:v>20</c:v>
                </c:pt>
                <c:pt idx="251">
                  <c:v>18</c:v>
                </c:pt>
                <c:pt idx="252">
                  <c:v>19</c:v>
                </c:pt>
                <c:pt idx="253">
                  <c:v>20</c:v>
                </c:pt>
                <c:pt idx="254">
                  <c:v>22</c:v>
                </c:pt>
                <c:pt idx="255">
                  <c:v>23</c:v>
                </c:pt>
                <c:pt idx="256">
                  <c:v>19</c:v>
                </c:pt>
                <c:pt idx="257">
                  <c:v>16</c:v>
                </c:pt>
                <c:pt idx="258">
                  <c:v>16</c:v>
                </c:pt>
                <c:pt idx="259">
                  <c:v>17</c:v>
                </c:pt>
                <c:pt idx="260">
                  <c:v>18</c:v>
                </c:pt>
                <c:pt idx="261">
                  <c:v>17</c:v>
                </c:pt>
                <c:pt idx="262">
                  <c:v>19</c:v>
                </c:pt>
                <c:pt idx="263">
                  <c:v>16</c:v>
                </c:pt>
                <c:pt idx="264">
                  <c:v>24</c:v>
                </c:pt>
                <c:pt idx="265">
                  <c:v>22</c:v>
                </c:pt>
                <c:pt idx="266">
                  <c:v>19</c:v>
                </c:pt>
                <c:pt idx="267">
                  <c:v>20</c:v>
                </c:pt>
                <c:pt idx="268">
                  <c:v>19</c:v>
                </c:pt>
                <c:pt idx="269">
                  <c:v>16</c:v>
                </c:pt>
                <c:pt idx="270">
                  <c:v>16</c:v>
                </c:pt>
                <c:pt idx="271">
                  <c:v>12</c:v>
                </c:pt>
                <c:pt idx="272">
                  <c:v>11</c:v>
                </c:pt>
                <c:pt idx="273">
                  <c:v>11</c:v>
                </c:pt>
                <c:pt idx="274">
                  <c:v>11</c:v>
                </c:pt>
                <c:pt idx="275">
                  <c:v>12</c:v>
                </c:pt>
                <c:pt idx="276">
                  <c:v>13</c:v>
                </c:pt>
                <c:pt idx="277">
                  <c:v>12</c:v>
                </c:pt>
                <c:pt idx="278">
                  <c:v>15</c:v>
                </c:pt>
                <c:pt idx="279">
                  <c:v>14</c:v>
                </c:pt>
                <c:pt idx="280">
                  <c:v>12</c:v>
                </c:pt>
                <c:pt idx="281">
                  <c:v>12</c:v>
                </c:pt>
                <c:pt idx="282">
                  <c:v>11</c:v>
                </c:pt>
                <c:pt idx="283">
                  <c:v>26</c:v>
                </c:pt>
                <c:pt idx="284">
                  <c:v>25</c:v>
                </c:pt>
                <c:pt idx="285" formatCode="General">
                  <c:v>27</c:v>
                </c:pt>
                <c:pt idx="286">
                  <c:v>32</c:v>
                </c:pt>
                <c:pt idx="287">
                  <c:v>35</c:v>
                </c:pt>
                <c:pt idx="288">
                  <c:v>35</c:v>
                </c:pt>
                <c:pt idx="289">
                  <c:v>40</c:v>
                </c:pt>
                <c:pt idx="290">
                  <c:v>42</c:v>
                </c:pt>
                <c:pt idx="291">
                  <c:v>41</c:v>
                </c:pt>
                <c:pt idx="292">
                  <c:v>37</c:v>
                </c:pt>
                <c:pt idx="293">
                  <c:v>36</c:v>
                </c:pt>
                <c:pt idx="294">
                  <c:v>32</c:v>
                </c:pt>
                <c:pt idx="295">
                  <c:v>31</c:v>
                </c:pt>
                <c:pt idx="296">
                  <c:v>26</c:v>
                </c:pt>
                <c:pt idx="297">
                  <c:v>23</c:v>
                </c:pt>
                <c:pt idx="298">
                  <c:v>23</c:v>
                </c:pt>
                <c:pt idx="299">
                  <c:v>23</c:v>
                </c:pt>
                <c:pt idx="300">
                  <c:v>22</c:v>
                </c:pt>
                <c:pt idx="301">
                  <c:v>23</c:v>
                </c:pt>
                <c:pt idx="302">
                  <c:v>22</c:v>
                </c:pt>
                <c:pt idx="303">
                  <c:v>20</c:v>
                </c:pt>
                <c:pt idx="304">
                  <c:v>20</c:v>
                </c:pt>
                <c:pt idx="305">
                  <c:v>22</c:v>
                </c:pt>
                <c:pt idx="306">
                  <c:v>22</c:v>
                </c:pt>
                <c:pt idx="307">
                  <c:v>21</c:v>
                </c:pt>
                <c:pt idx="308">
                  <c:v>19</c:v>
                </c:pt>
                <c:pt idx="309">
                  <c:v>16</c:v>
                </c:pt>
                <c:pt idx="310">
                  <c:v>16</c:v>
                </c:pt>
                <c:pt idx="311">
                  <c:v>15</c:v>
                </c:pt>
                <c:pt idx="312">
                  <c:v>14</c:v>
                </c:pt>
                <c:pt idx="313">
                  <c:v>12</c:v>
                </c:pt>
                <c:pt idx="314">
                  <c:v>13</c:v>
                </c:pt>
                <c:pt idx="315">
                  <c:v>11</c:v>
                </c:pt>
                <c:pt idx="316">
                  <c:v>10</c:v>
                </c:pt>
                <c:pt idx="317">
                  <c:v>11</c:v>
                </c:pt>
                <c:pt idx="318">
                  <c:v>10</c:v>
                </c:pt>
                <c:pt idx="319">
                  <c:v>9</c:v>
                </c:pt>
                <c:pt idx="320">
                  <c:v>10</c:v>
                </c:pt>
                <c:pt idx="321">
                  <c:v>9</c:v>
                </c:pt>
                <c:pt idx="322">
                  <c:v>11</c:v>
                </c:pt>
                <c:pt idx="323">
                  <c:v>6</c:v>
                </c:pt>
                <c:pt idx="324">
                  <c:v>7</c:v>
                </c:pt>
                <c:pt idx="325">
                  <c:v>7</c:v>
                </c:pt>
                <c:pt idx="326">
                  <c:v>8</c:v>
                </c:pt>
                <c:pt idx="327">
                  <c:v>8</c:v>
                </c:pt>
                <c:pt idx="328">
                  <c:v>8</c:v>
                </c:pt>
                <c:pt idx="329">
                  <c:v>8</c:v>
                </c:pt>
                <c:pt idx="330">
                  <c:v>7</c:v>
                </c:pt>
                <c:pt idx="331">
                  <c:v>7</c:v>
                </c:pt>
                <c:pt idx="332">
                  <c:v>6</c:v>
                </c:pt>
                <c:pt idx="333">
                  <c:v>6</c:v>
                </c:pt>
                <c:pt idx="334">
                  <c:v>8</c:v>
                </c:pt>
                <c:pt idx="335">
                  <c:v>5</c:v>
                </c:pt>
                <c:pt idx="336">
                  <c:v>5</c:v>
                </c:pt>
                <c:pt idx="337">
                  <c:v>6</c:v>
                </c:pt>
                <c:pt idx="338">
                  <c:v>8</c:v>
                </c:pt>
                <c:pt idx="339">
                  <c:v>7</c:v>
                </c:pt>
                <c:pt idx="340">
                  <c:v>9</c:v>
                </c:pt>
                <c:pt idx="341">
                  <c:v>10</c:v>
                </c:pt>
                <c:pt idx="342">
                  <c:v>12</c:v>
                </c:pt>
                <c:pt idx="343">
                  <c:v>12</c:v>
                </c:pt>
                <c:pt idx="344">
                  <c:v>12</c:v>
                </c:pt>
                <c:pt idx="345">
                  <c:v>11</c:v>
                </c:pt>
                <c:pt idx="346">
                  <c:v>9</c:v>
                </c:pt>
                <c:pt idx="347">
                  <c:v>8</c:v>
                </c:pt>
                <c:pt idx="348">
                  <c:v>9</c:v>
                </c:pt>
                <c:pt idx="349">
                  <c:v>11</c:v>
                </c:pt>
                <c:pt idx="350">
                  <c:v>10</c:v>
                </c:pt>
                <c:pt idx="351">
                  <c:v>10</c:v>
                </c:pt>
                <c:pt idx="352">
                  <c:v>10</c:v>
                </c:pt>
                <c:pt idx="353">
                  <c:v>11</c:v>
                </c:pt>
                <c:pt idx="354">
                  <c:v>11</c:v>
                </c:pt>
                <c:pt idx="355">
                  <c:v>13</c:v>
                </c:pt>
                <c:pt idx="356">
                  <c:v>15</c:v>
                </c:pt>
                <c:pt idx="357">
                  <c:v>14</c:v>
                </c:pt>
                <c:pt idx="358">
                  <c:v>15</c:v>
                </c:pt>
                <c:pt idx="359">
                  <c:v>16</c:v>
                </c:pt>
                <c:pt idx="360">
                  <c:v>14</c:v>
                </c:pt>
                <c:pt idx="361">
                  <c:v>18</c:v>
                </c:pt>
                <c:pt idx="362">
                  <c:v>18</c:v>
                </c:pt>
                <c:pt idx="363">
                  <c:v>18</c:v>
                </c:pt>
                <c:pt idx="364">
                  <c:v>16</c:v>
                </c:pt>
                <c:pt idx="365">
                  <c:v>15</c:v>
                </c:pt>
                <c:pt idx="366">
                  <c:v>15</c:v>
                </c:pt>
                <c:pt idx="367">
                  <c:v>15</c:v>
                </c:pt>
                <c:pt idx="368">
                  <c:v>14</c:v>
                </c:pt>
                <c:pt idx="369">
                  <c:v>14</c:v>
                </c:pt>
                <c:pt idx="370">
                  <c:v>14</c:v>
                </c:pt>
                <c:pt idx="371">
                  <c:v>13</c:v>
                </c:pt>
                <c:pt idx="372">
                  <c:v>13</c:v>
                </c:pt>
                <c:pt idx="373">
                  <c:v>13</c:v>
                </c:pt>
                <c:pt idx="374">
                  <c:v>11</c:v>
                </c:pt>
                <c:pt idx="375">
                  <c:v>13</c:v>
                </c:pt>
                <c:pt idx="376">
                  <c:v>14</c:v>
                </c:pt>
                <c:pt idx="377">
                  <c:v>13</c:v>
                </c:pt>
                <c:pt idx="378">
                  <c:v>13</c:v>
                </c:pt>
                <c:pt idx="379">
                  <c:v>12</c:v>
                </c:pt>
                <c:pt idx="380">
                  <c:v>13</c:v>
                </c:pt>
                <c:pt idx="381">
                  <c:v>13</c:v>
                </c:pt>
                <c:pt idx="382">
                  <c:v>14</c:v>
                </c:pt>
                <c:pt idx="383">
                  <c:v>14</c:v>
                </c:pt>
                <c:pt idx="384">
                  <c:v>14</c:v>
                </c:pt>
                <c:pt idx="385">
                  <c:v>14</c:v>
                </c:pt>
                <c:pt idx="386">
                  <c:v>15</c:v>
                </c:pt>
                <c:pt idx="387">
                  <c:v>15</c:v>
                </c:pt>
                <c:pt idx="388">
                  <c:v>14</c:v>
                </c:pt>
                <c:pt idx="389">
                  <c:v>15</c:v>
                </c:pt>
                <c:pt idx="390">
                  <c:v>13</c:v>
                </c:pt>
                <c:pt idx="391">
                  <c:v>11</c:v>
                </c:pt>
                <c:pt idx="392">
                  <c:v>9</c:v>
                </c:pt>
                <c:pt idx="393">
                  <c:v>11</c:v>
                </c:pt>
                <c:pt idx="394">
                  <c:v>12</c:v>
                </c:pt>
                <c:pt idx="395">
                  <c:v>10</c:v>
                </c:pt>
                <c:pt idx="396">
                  <c:v>12</c:v>
                </c:pt>
                <c:pt idx="397">
                  <c:v>15</c:v>
                </c:pt>
                <c:pt idx="398">
                  <c:v>14</c:v>
                </c:pt>
                <c:pt idx="399">
                  <c:v>11</c:v>
                </c:pt>
                <c:pt idx="400">
                  <c:v>13</c:v>
                </c:pt>
                <c:pt idx="401">
                  <c:v>12</c:v>
                </c:pt>
                <c:pt idx="402">
                  <c:v>12</c:v>
                </c:pt>
                <c:pt idx="403">
                  <c:v>12</c:v>
                </c:pt>
                <c:pt idx="404">
                  <c:v>11</c:v>
                </c:pt>
                <c:pt idx="405">
                  <c:v>14</c:v>
                </c:pt>
                <c:pt idx="406">
                  <c:v>16</c:v>
                </c:pt>
                <c:pt idx="407">
                  <c:v>20</c:v>
                </c:pt>
                <c:pt idx="408">
                  <c:v>20</c:v>
                </c:pt>
                <c:pt idx="409">
                  <c:v>18</c:v>
                </c:pt>
                <c:pt idx="410">
                  <c:v>17</c:v>
                </c:pt>
                <c:pt idx="411">
                  <c:v>17</c:v>
                </c:pt>
                <c:pt idx="412">
                  <c:v>21</c:v>
                </c:pt>
                <c:pt idx="413">
                  <c:v>23</c:v>
                </c:pt>
                <c:pt idx="414">
                  <c:v>21</c:v>
                </c:pt>
                <c:pt idx="415">
                  <c:v>24</c:v>
                </c:pt>
                <c:pt idx="416">
                  <c:v>25</c:v>
                </c:pt>
                <c:pt idx="417">
                  <c:v>24</c:v>
                </c:pt>
                <c:pt idx="418">
                  <c:v>23</c:v>
                </c:pt>
                <c:pt idx="419">
                  <c:v>21</c:v>
                </c:pt>
                <c:pt idx="420">
                  <c:v>16</c:v>
                </c:pt>
                <c:pt idx="421">
                  <c:v>18</c:v>
                </c:pt>
                <c:pt idx="422">
                  <c:v>19</c:v>
                </c:pt>
                <c:pt idx="423">
                  <c:v>20</c:v>
                </c:pt>
                <c:pt idx="424">
                  <c:v>21</c:v>
                </c:pt>
                <c:pt idx="425">
                  <c:v>19</c:v>
                </c:pt>
                <c:pt idx="426">
                  <c:v>19</c:v>
                </c:pt>
                <c:pt idx="427">
                  <c:v>20</c:v>
                </c:pt>
                <c:pt idx="428">
                  <c:v>17</c:v>
                </c:pt>
                <c:pt idx="429">
                  <c:v>16</c:v>
                </c:pt>
                <c:pt idx="430">
                  <c:v>16</c:v>
                </c:pt>
                <c:pt idx="431">
                  <c:v>15</c:v>
                </c:pt>
                <c:pt idx="432">
                  <c:v>13</c:v>
                </c:pt>
                <c:pt idx="433">
                  <c:v>14</c:v>
                </c:pt>
                <c:pt idx="434">
                  <c:v>13</c:v>
                </c:pt>
                <c:pt idx="435">
                  <c:v>11</c:v>
                </c:pt>
                <c:pt idx="436">
                  <c:v>11</c:v>
                </c:pt>
                <c:pt idx="437">
                  <c:v>11</c:v>
                </c:pt>
                <c:pt idx="438">
                  <c:v>12</c:v>
                </c:pt>
                <c:pt idx="439">
                  <c:v>12</c:v>
                </c:pt>
                <c:pt idx="440">
                  <c:v>12</c:v>
                </c:pt>
                <c:pt idx="441">
                  <c:v>11</c:v>
                </c:pt>
                <c:pt idx="442">
                  <c:v>10</c:v>
                </c:pt>
                <c:pt idx="443">
                  <c:v>8</c:v>
                </c:pt>
                <c:pt idx="444">
                  <c:v>8</c:v>
                </c:pt>
                <c:pt idx="445">
                  <c:v>8</c:v>
                </c:pt>
                <c:pt idx="446">
                  <c:v>9</c:v>
                </c:pt>
                <c:pt idx="447" formatCode="0">
                  <c:v>7</c:v>
                </c:pt>
                <c:pt idx="448">
                  <c:v>5</c:v>
                </c:pt>
                <c:pt idx="449">
                  <c:v>5</c:v>
                </c:pt>
                <c:pt idx="450">
                  <c:v>6</c:v>
                </c:pt>
                <c:pt idx="451">
                  <c:v>8</c:v>
                </c:pt>
                <c:pt idx="452">
                  <c:v>6</c:v>
                </c:pt>
                <c:pt idx="453">
                  <c:v>6</c:v>
                </c:pt>
                <c:pt idx="454">
                  <c:v>7</c:v>
                </c:pt>
                <c:pt idx="455">
                  <c:v>8</c:v>
                </c:pt>
                <c:pt idx="456">
                  <c:v>7</c:v>
                </c:pt>
                <c:pt idx="457">
                  <c:v>11</c:v>
                </c:pt>
                <c:pt idx="458">
                  <c:v>13</c:v>
                </c:pt>
                <c:pt idx="459">
                  <c:v>15</c:v>
                </c:pt>
                <c:pt idx="460">
                  <c:v>8</c:v>
                </c:pt>
                <c:pt idx="461">
                  <c:v>9</c:v>
                </c:pt>
                <c:pt idx="462">
                  <c:v>6</c:v>
                </c:pt>
                <c:pt idx="463">
                  <c:v>5</c:v>
                </c:pt>
                <c:pt idx="464">
                  <c:v>5</c:v>
                </c:pt>
                <c:pt idx="465">
                  <c:v>5</c:v>
                </c:pt>
                <c:pt idx="466">
                  <c:v>5</c:v>
                </c:pt>
                <c:pt idx="467">
                  <c:v>4</c:v>
                </c:pt>
                <c:pt idx="468">
                  <c:v>4</c:v>
                </c:pt>
                <c:pt idx="469">
                  <c:v>4</c:v>
                </c:pt>
                <c:pt idx="470">
                  <c:v>4</c:v>
                </c:pt>
                <c:pt idx="471">
                  <c:v>12</c:v>
                </c:pt>
                <c:pt idx="472">
                  <c:v>21</c:v>
                </c:pt>
                <c:pt idx="473">
                  <c:v>21</c:v>
                </c:pt>
                <c:pt idx="474">
                  <c:v>23</c:v>
                </c:pt>
                <c:pt idx="475">
                  <c:v>32</c:v>
                </c:pt>
                <c:pt idx="476">
                  <c:v>31</c:v>
                </c:pt>
                <c:pt idx="477">
                  <c:v>5</c:v>
                </c:pt>
                <c:pt idx="478">
                  <c:v>5</c:v>
                </c:pt>
                <c:pt idx="479">
                  <c:v>5</c:v>
                </c:pt>
                <c:pt idx="480">
                  <c:v>5</c:v>
                </c:pt>
                <c:pt idx="481">
                  <c:v>5</c:v>
                </c:pt>
                <c:pt idx="482">
                  <c:v>10</c:v>
                </c:pt>
                <c:pt idx="483">
                  <c:v>12</c:v>
                </c:pt>
                <c:pt idx="484">
                  <c:v>14</c:v>
                </c:pt>
                <c:pt idx="485">
                  <c:v>2</c:v>
                </c:pt>
                <c:pt idx="486">
                  <c:v>3</c:v>
                </c:pt>
                <c:pt idx="487">
                  <c:v>2</c:v>
                </c:pt>
                <c:pt idx="488">
                  <c:v>2</c:v>
                </c:pt>
                <c:pt idx="489">
                  <c:v>2</c:v>
                </c:pt>
                <c:pt idx="490">
                  <c:v>2</c:v>
                </c:pt>
                <c:pt idx="491">
                  <c:v>2</c:v>
                </c:pt>
                <c:pt idx="492">
                  <c:v>2</c:v>
                </c:pt>
                <c:pt idx="493">
                  <c:v>2</c:v>
                </c:pt>
                <c:pt idx="494">
                  <c:v>2</c:v>
                </c:pt>
                <c:pt idx="495" formatCode="General">
                  <c:v>2</c:v>
                </c:pt>
                <c:pt idx="496">
                  <c:v>1</c:v>
                </c:pt>
                <c:pt idx="497">
                  <c:v>1</c:v>
                </c:pt>
                <c:pt idx="498">
                  <c:v>2</c:v>
                </c:pt>
                <c:pt idx="499">
                  <c:v>2</c:v>
                </c:pt>
                <c:pt idx="500">
                  <c:v>2</c:v>
                </c:pt>
                <c:pt idx="501">
                  <c:v>1</c:v>
                </c:pt>
                <c:pt idx="502">
                  <c:v>2</c:v>
                </c:pt>
                <c:pt idx="503">
                  <c:v>2</c:v>
                </c:pt>
                <c:pt idx="504">
                  <c:v>2</c:v>
                </c:pt>
                <c:pt idx="505">
                  <c:v>1</c:v>
                </c:pt>
                <c:pt idx="506">
                  <c:v>1</c:v>
                </c:pt>
                <c:pt idx="507">
                  <c:v>1</c:v>
                </c:pt>
                <c:pt idx="508">
                  <c:v>1</c:v>
                </c:pt>
                <c:pt idx="509">
                  <c:v>2</c:v>
                </c:pt>
                <c:pt idx="510">
                  <c:v>4</c:v>
                </c:pt>
                <c:pt idx="511">
                  <c:v>4</c:v>
                </c:pt>
                <c:pt idx="512">
                  <c:v>4</c:v>
                </c:pt>
                <c:pt idx="513">
                  <c:v>4</c:v>
                </c:pt>
                <c:pt idx="514">
                  <c:v>4</c:v>
                </c:pt>
                <c:pt idx="515">
                  <c:v>4</c:v>
                </c:pt>
                <c:pt idx="516">
                  <c:v>4</c:v>
                </c:pt>
                <c:pt idx="517">
                  <c:v>4</c:v>
                </c:pt>
                <c:pt idx="518">
                  <c:v>3</c:v>
                </c:pt>
                <c:pt idx="519">
                  <c:v>2</c:v>
                </c:pt>
                <c:pt idx="520">
                  <c:v>2</c:v>
                </c:pt>
                <c:pt idx="521">
                  <c:v>3</c:v>
                </c:pt>
                <c:pt idx="522">
                  <c:v>3</c:v>
                </c:pt>
                <c:pt idx="523">
                  <c:v>3</c:v>
                </c:pt>
                <c:pt idx="524">
                  <c:v>3</c:v>
                </c:pt>
                <c:pt idx="525">
                  <c:v>3</c:v>
                </c:pt>
                <c:pt idx="526">
                  <c:v>2</c:v>
                </c:pt>
                <c:pt idx="527">
                  <c:v>3</c:v>
                </c:pt>
                <c:pt idx="528">
                  <c:v>3</c:v>
                </c:pt>
                <c:pt idx="529">
                  <c:v>3</c:v>
                </c:pt>
                <c:pt idx="530">
                  <c:v>3</c:v>
                </c:pt>
                <c:pt idx="531">
                  <c:v>3</c:v>
                </c:pt>
                <c:pt idx="532">
                  <c:v>3</c:v>
                </c:pt>
                <c:pt idx="533">
                  <c:v>4</c:v>
                </c:pt>
                <c:pt idx="534">
                  <c:v>4</c:v>
                </c:pt>
                <c:pt idx="535">
                  <c:v>4</c:v>
                </c:pt>
                <c:pt idx="536">
                  <c:v>4</c:v>
                </c:pt>
                <c:pt idx="537">
                  <c:v>4</c:v>
                </c:pt>
                <c:pt idx="538">
                  <c:v>4</c:v>
                </c:pt>
                <c:pt idx="539">
                  <c:v>4</c:v>
                </c:pt>
                <c:pt idx="540">
                  <c:v>4</c:v>
                </c:pt>
                <c:pt idx="541">
                  <c:v>4</c:v>
                </c:pt>
                <c:pt idx="542">
                  <c:v>4</c:v>
                </c:pt>
                <c:pt idx="543">
                  <c:v>4</c:v>
                </c:pt>
                <c:pt idx="544">
                  <c:v>4</c:v>
                </c:pt>
                <c:pt idx="545">
                  <c:v>4</c:v>
                </c:pt>
                <c:pt idx="546">
                  <c:v>4</c:v>
                </c:pt>
                <c:pt idx="547">
                  <c:v>4</c:v>
                </c:pt>
                <c:pt idx="548">
                  <c:v>4</c:v>
                </c:pt>
                <c:pt idx="549">
                  <c:v>5</c:v>
                </c:pt>
                <c:pt idx="550">
                  <c:v>5</c:v>
                </c:pt>
                <c:pt idx="551">
                  <c:v>5</c:v>
                </c:pt>
                <c:pt idx="552">
                  <c:v>5</c:v>
                </c:pt>
                <c:pt idx="553">
                  <c:v>5</c:v>
                </c:pt>
                <c:pt idx="554">
                  <c:v>5</c:v>
                </c:pt>
                <c:pt idx="555">
                  <c:v>5</c:v>
                </c:pt>
                <c:pt idx="556">
                  <c:v>4</c:v>
                </c:pt>
                <c:pt idx="557">
                  <c:v>3</c:v>
                </c:pt>
                <c:pt idx="558">
                  <c:v>3</c:v>
                </c:pt>
                <c:pt idx="559">
                  <c:v>3</c:v>
                </c:pt>
                <c:pt idx="560">
                  <c:v>3</c:v>
                </c:pt>
                <c:pt idx="561">
                  <c:v>3</c:v>
                </c:pt>
                <c:pt idx="562">
                  <c:v>3</c:v>
                </c:pt>
                <c:pt idx="563">
                  <c:v>3</c:v>
                </c:pt>
                <c:pt idx="564">
                  <c:v>3</c:v>
                </c:pt>
                <c:pt idx="565">
                  <c:v>3</c:v>
                </c:pt>
                <c:pt idx="566">
                  <c:v>3</c:v>
                </c:pt>
                <c:pt idx="567">
                  <c:v>2</c:v>
                </c:pt>
                <c:pt idx="568">
                  <c:v>2</c:v>
                </c:pt>
                <c:pt idx="569">
                  <c:v>2</c:v>
                </c:pt>
                <c:pt idx="570">
                  <c:v>3</c:v>
                </c:pt>
                <c:pt idx="571">
                  <c:v>2</c:v>
                </c:pt>
                <c:pt idx="572">
                  <c:v>2</c:v>
                </c:pt>
                <c:pt idx="573">
                  <c:v>2</c:v>
                </c:pt>
                <c:pt idx="574">
                  <c:v>2</c:v>
                </c:pt>
                <c:pt idx="575">
                  <c:v>3</c:v>
                </c:pt>
                <c:pt idx="576">
                  <c:v>3</c:v>
                </c:pt>
                <c:pt idx="577">
                  <c:v>3</c:v>
                </c:pt>
                <c:pt idx="578">
                  <c:v>2</c:v>
                </c:pt>
                <c:pt idx="579">
                  <c:v>2</c:v>
                </c:pt>
                <c:pt idx="580">
                  <c:v>1</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1</c:v>
                </c:pt>
                <c:pt idx="597">
                  <c:v>1</c:v>
                </c:pt>
                <c:pt idx="598">
                  <c:v>1</c:v>
                </c:pt>
                <c:pt idx="599">
                  <c:v>1</c:v>
                </c:pt>
                <c:pt idx="600">
                  <c:v>1</c:v>
                </c:pt>
                <c:pt idx="601">
                  <c:v>1</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1</c:v>
                </c:pt>
                <c:pt idx="625">
                  <c:v>0</c:v>
                </c:pt>
                <c:pt idx="626">
                  <c:v>2</c:v>
                </c:pt>
                <c:pt idx="627">
                  <c:v>2</c:v>
                </c:pt>
                <c:pt idx="628">
                  <c:v>2</c:v>
                </c:pt>
                <c:pt idx="629">
                  <c:v>2</c:v>
                </c:pt>
                <c:pt idx="630">
                  <c:v>2</c:v>
                </c:pt>
                <c:pt idx="631">
                  <c:v>2</c:v>
                </c:pt>
                <c:pt idx="632">
                  <c:v>1</c:v>
                </c:pt>
                <c:pt idx="633">
                  <c:v>1</c:v>
                </c:pt>
                <c:pt idx="634">
                  <c:v>1</c:v>
                </c:pt>
                <c:pt idx="635">
                  <c:v>1</c:v>
                </c:pt>
                <c:pt idx="636">
                  <c:v>0</c:v>
                </c:pt>
                <c:pt idx="637">
                  <c:v>2</c:v>
                </c:pt>
                <c:pt idx="638">
                  <c:v>1</c:v>
                </c:pt>
                <c:pt idx="639">
                  <c:v>2</c:v>
                </c:pt>
                <c:pt idx="640">
                  <c:v>2</c:v>
                </c:pt>
                <c:pt idx="641">
                  <c:v>2</c:v>
                </c:pt>
                <c:pt idx="642">
                  <c:v>2</c:v>
                </c:pt>
                <c:pt idx="643">
                  <c:v>2</c:v>
                </c:pt>
                <c:pt idx="644">
                  <c:v>2</c:v>
                </c:pt>
                <c:pt idx="645">
                  <c:v>2</c:v>
                </c:pt>
                <c:pt idx="646">
                  <c:v>2</c:v>
                </c:pt>
                <c:pt idx="647">
                  <c:v>2</c:v>
                </c:pt>
                <c:pt idx="648">
                  <c:v>2</c:v>
                </c:pt>
                <c:pt idx="649">
                  <c:v>1</c:v>
                </c:pt>
                <c:pt idx="650">
                  <c:v>0</c:v>
                </c:pt>
                <c:pt idx="651">
                  <c:v>1</c:v>
                </c:pt>
                <c:pt idx="652">
                  <c:v>1</c:v>
                </c:pt>
                <c:pt idx="653">
                  <c:v>0</c:v>
                </c:pt>
                <c:pt idx="654">
                  <c:v>0</c:v>
                </c:pt>
                <c:pt idx="655">
                  <c:v>0</c:v>
                </c:pt>
                <c:pt idx="656">
                  <c:v>0</c:v>
                </c:pt>
                <c:pt idx="657">
                  <c:v>0</c:v>
                </c:pt>
                <c:pt idx="658">
                  <c:v>0</c:v>
                </c:pt>
                <c:pt idx="659">
                  <c:v>0</c:v>
                </c:pt>
                <c:pt idx="660">
                  <c:v>0</c:v>
                </c:pt>
                <c:pt idx="661">
                  <c:v>1</c:v>
                </c:pt>
                <c:pt idx="662">
                  <c:v>1</c:v>
                </c:pt>
                <c:pt idx="663">
                  <c:v>1</c:v>
                </c:pt>
                <c:pt idx="664">
                  <c:v>1</c:v>
                </c:pt>
                <c:pt idx="665">
                  <c:v>1</c:v>
                </c:pt>
                <c:pt idx="666">
                  <c:v>1</c:v>
                </c:pt>
                <c:pt idx="667">
                  <c:v>1</c:v>
                </c:pt>
                <c:pt idx="668">
                  <c:v>0</c:v>
                </c:pt>
                <c:pt idx="669">
                  <c:v>0</c:v>
                </c:pt>
                <c:pt idx="670">
                  <c:v>0</c:v>
                </c:pt>
                <c:pt idx="671">
                  <c:v>1</c:v>
                </c:pt>
                <c:pt idx="672">
                  <c:v>2</c:v>
                </c:pt>
                <c:pt idx="673">
                  <c:v>0</c:v>
                </c:pt>
                <c:pt idx="674">
                  <c:v>0</c:v>
                </c:pt>
                <c:pt idx="675">
                  <c:v>0</c:v>
                </c:pt>
                <c:pt idx="676">
                  <c:v>0</c:v>
                </c:pt>
                <c:pt idx="677">
                  <c:v>0</c:v>
                </c:pt>
                <c:pt idx="678">
                  <c:v>0</c:v>
                </c:pt>
                <c:pt idx="679">
                  <c:v>1</c:v>
                </c:pt>
                <c:pt idx="680">
                  <c:v>1</c:v>
                </c:pt>
                <c:pt idx="681">
                  <c:v>1</c:v>
                </c:pt>
                <c:pt idx="682">
                  <c:v>2</c:v>
                </c:pt>
                <c:pt idx="683">
                  <c:v>2</c:v>
                </c:pt>
                <c:pt idx="684">
                  <c:v>2</c:v>
                </c:pt>
                <c:pt idx="685">
                  <c:v>1</c:v>
                </c:pt>
                <c:pt idx="686">
                  <c:v>3</c:v>
                </c:pt>
                <c:pt idx="687">
                  <c:v>2</c:v>
                </c:pt>
                <c:pt idx="688">
                  <c:v>2</c:v>
                </c:pt>
                <c:pt idx="689">
                  <c:v>2</c:v>
                </c:pt>
                <c:pt idx="690">
                  <c:v>2</c:v>
                </c:pt>
                <c:pt idx="691">
                  <c:v>0</c:v>
                </c:pt>
                <c:pt idx="692">
                  <c:v>0</c:v>
                </c:pt>
                <c:pt idx="693">
                  <c:v>1</c:v>
                </c:pt>
                <c:pt idx="694">
                  <c:v>1</c:v>
                </c:pt>
                <c:pt idx="695">
                  <c:v>1</c:v>
                </c:pt>
                <c:pt idx="696">
                  <c:v>1</c:v>
                </c:pt>
                <c:pt idx="697">
                  <c:v>1</c:v>
                </c:pt>
                <c:pt idx="698">
                  <c:v>1</c:v>
                </c:pt>
                <c:pt idx="699">
                  <c:v>2</c:v>
                </c:pt>
                <c:pt idx="700">
                  <c:v>1</c:v>
                </c:pt>
                <c:pt idx="701">
                  <c:v>1</c:v>
                </c:pt>
                <c:pt idx="702">
                  <c:v>1</c:v>
                </c:pt>
                <c:pt idx="703">
                  <c:v>1</c:v>
                </c:pt>
                <c:pt idx="704">
                  <c:v>1</c:v>
                </c:pt>
                <c:pt idx="705">
                  <c:v>1</c:v>
                </c:pt>
                <c:pt idx="706">
                  <c:v>1</c:v>
                </c:pt>
                <c:pt idx="707">
                  <c:v>1</c:v>
                </c:pt>
                <c:pt idx="708">
                  <c:v>0</c:v>
                </c:pt>
                <c:pt idx="709">
                  <c:v>0</c:v>
                </c:pt>
                <c:pt idx="710">
                  <c:v>0</c:v>
                </c:pt>
                <c:pt idx="711">
                  <c:v>1</c:v>
                </c:pt>
                <c:pt idx="712">
                  <c:v>3</c:v>
                </c:pt>
                <c:pt idx="713">
                  <c:v>2</c:v>
                </c:pt>
                <c:pt idx="714">
                  <c:v>3</c:v>
                </c:pt>
                <c:pt idx="715">
                  <c:v>3</c:v>
                </c:pt>
                <c:pt idx="716">
                  <c:v>3</c:v>
                </c:pt>
                <c:pt idx="717">
                  <c:v>2</c:v>
                </c:pt>
                <c:pt idx="718">
                  <c:v>2</c:v>
                </c:pt>
                <c:pt idx="719">
                  <c:v>2</c:v>
                </c:pt>
                <c:pt idx="720">
                  <c:v>2</c:v>
                </c:pt>
                <c:pt idx="721">
                  <c:v>2</c:v>
                </c:pt>
                <c:pt idx="722">
                  <c:v>2</c:v>
                </c:pt>
                <c:pt idx="723">
                  <c:v>2</c:v>
                </c:pt>
                <c:pt idx="724">
                  <c:v>2</c:v>
                </c:pt>
                <c:pt idx="725">
                  <c:v>1</c:v>
                </c:pt>
                <c:pt idx="726">
                  <c:v>1</c:v>
                </c:pt>
                <c:pt idx="727">
                  <c:v>3</c:v>
                </c:pt>
                <c:pt idx="728">
                  <c:v>2</c:v>
                </c:pt>
                <c:pt idx="729">
                  <c:v>2</c:v>
                </c:pt>
                <c:pt idx="730">
                  <c:v>2</c:v>
                </c:pt>
                <c:pt idx="731">
                  <c:v>2</c:v>
                </c:pt>
                <c:pt idx="732">
                  <c:v>2</c:v>
                </c:pt>
                <c:pt idx="733">
                  <c:v>1</c:v>
                </c:pt>
                <c:pt idx="734">
                  <c:v>1</c:v>
                </c:pt>
                <c:pt idx="735">
                  <c:v>1</c:v>
                </c:pt>
                <c:pt idx="736">
                  <c:v>1</c:v>
                </c:pt>
                <c:pt idx="737">
                  <c:v>1</c:v>
                </c:pt>
                <c:pt idx="738">
                  <c:v>1</c:v>
                </c:pt>
                <c:pt idx="739">
                  <c:v>1</c:v>
                </c:pt>
                <c:pt idx="740">
                  <c:v>1</c:v>
                </c:pt>
                <c:pt idx="741">
                  <c:v>0</c:v>
                </c:pt>
                <c:pt idx="742">
                  <c:v>0</c:v>
                </c:pt>
                <c:pt idx="743">
                  <c:v>0</c:v>
                </c:pt>
                <c:pt idx="744">
                  <c:v>0</c:v>
                </c:pt>
                <c:pt idx="745">
                  <c:v>0</c:v>
                </c:pt>
                <c:pt idx="746">
                  <c:v>0</c:v>
                </c:pt>
                <c:pt idx="747">
                  <c:v>0</c:v>
                </c:pt>
                <c:pt idx="748">
                  <c:v>0</c:v>
                </c:pt>
                <c:pt idx="749">
                  <c:v>0</c:v>
                </c:pt>
                <c:pt idx="750">
                  <c:v>0</c:v>
                </c:pt>
                <c:pt idx="751">
                  <c:v>0</c:v>
                </c:pt>
                <c:pt idx="752">
                  <c:v>0</c:v>
                </c:pt>
                <c:pt idx="753">
                  <c:v>1</c:v>
                </c:pt>
                <c:pt idx="754">
                  <c:v>2</c:v>
                </c:pt>
                <c:pt idx="755">
                  <c:v>1</c:v>
                </c:pt>
                <c:pt idx="756">
                  <c:v>1</c:v>
                </c:pt>
                <c:pt idx="757">
                  <c:v>1</c:v>
                </c:pt>
                <c:pt idx="758">
                  <c:v>1</c:v>
                </c:pt>
                <c:pt idx="759">
                  <c:v>1</c:v>
                </c:pt>
                <c:pt idx="760">
                  <c:v>1</c:v>
                </c:pt>
                <c:pt idx="761">
                  <c:v>1</c:v>
                </c:pt>
                <c:pt idx="762">
                  <c:v>1</c:v>
                </c:pt>
                <c:pt idx="763">
                  <c:v>1</c:v>
                </c:pt>
                <c:pt idx="764">
                  <c:v>1</c:v>
                </c:pt>
                <c:pt idx="765">
                  <c:v>1</c:v>
                </c:pt>
                <c:pt idx="766">
                  <c:v>1</c:v>
                </c:pt>
                <c:pt idx="767">
                  <c:v>2</c:v>
                </c:pt>
                <c:pt idx="768">
                  <c:v>2</c:v>
                </c:pt>
                <c:pt idx="769">
                  <c:v>2</c:v>
                </c:pt>
                <c:pt idx="770">
                  <c:v>2</c:v>
                </c:pt>
                <c:pt idx="771">
                  <c:v>2</c:v>
                </c:pt>
                <c:pt idx="772">
                  <c:v>2</c:v>
                </c:pt>
                <c:pt idx="773">
                  <c:v>2</c:v>
                </c:pt>
                <c:pt idx="774">
                  <c:v>2</c:v>
                </c:pt>
                <c:pt idx="775">
                  <c:v>2</c:v>
                </c:pt>
                <c:pt idx="776">
                  <c:v>2</c:v>
                </c:pt>
                <c:pt idx="777">
                  <c:v>2</c:v>
                </c:pt>
                <c:pt idx="778">
                  <c:v>1</c:v>
                </c:pt>
                <c:pt idx="779">
                  <c:v>1</c:v>
                </c:pt>
                <c:pt idx="780">
                  <c:v>1</c:v>
                </c:pt>
                <c:pt idx="781">
                  <c:v>2</c:v>
                </c:pt>
                <c:pt idx="782">
                  <c:v>2</c:v>
                </c:pt>
                <c:pt idx="783">
                  <c:v>2</c:v>
                </c:pt>
                <c:pt idx="784">
                  <c:v>1</c:v>
                </c:pt>
                <c:pt idx="785">
                  <c:v>2</c:v>
                </c:pt>
                <c:pt idx="786">
                  <c:v>1</c:v>
                </c:pt>
                <c:pt idx="787">
                  <c:v>2</c:v>
                </c:pt>
                <c:pt idx="788">
                  <c:v>1</c:v>
                </c:pt>
                <c:pt idx="789">
                  <c:v>2</c:v>
                </c:pt>
                <c:pt idx="790">
                  <c:v>2</c:v>
                </c:pt>
                <c:pt idx="791">
                  <c:v>2</c:v>
                </c:pt>
                <c:pt idx="792">
                  <c:v>2</c:v>
                </c:pt>
                <c:pt idx="793">
                  <c:v>3</c:v>
                </c:pt>
                <c:pt idx="794">
                  <c:v>3</c:v>
                </c:pt>
                <c:pt idx="795">
                  <c:v>3</c:v>
                </c:pt>
                <c:pt idx="796">
                  <c:v>3</c:v>
                </c:pt>
                <c:pt idx="797">
                  <c:v>4</c:v>
                </c:pt>
                <c:pt idx="798">
                  <c:v>4</c:v>
                </c:pt>
                <c:pt idx="799">
                  <c:v>4</c:v>
                </c:pt>
                <c:pt idx="800">
                  <c:v>5</c:v>
                </c:pt>
                <c:pt idx="801">
                  <c:v>5</c:v>
                </c:pt>
                <c:pt idx="802">
                  <c:v>5</c:v>
                </c:pt>
                <c:pt idx="803">
                  <c:v>5</c:v>
                </c:pt>
                <c:pt idx="804">
                  <c:v>6</c:v>
                </c:pt>
                <c:pt idx="805">
                  <c:v>6</c:v>
                </c:pt>
                <c:pt idx="806">
                  <c:v>4</c:v>
                </c:pt>
                <c:pt idx="807">
                  <c:v>4</c:v>
                </c:pt>
                <c:pt idx="808">
                  <c:v>4</c:v>
                </c:pt>
                <c:pt idx="809">
                  <c:v>3</c:v>
                </c:pt>
                <c:pt idx="810">
                  <c:v>3</c:v>
                </c:pt>
                <c:pt idx="811">
                  <c:v>3</c:v>
                </c:pt>
                <c:pt idx="812">
                  <c:v>4</c:v>
                </c:pt>
                <c:pt idx="813">
                  <c:v>4</c:v>
                </c:pt>
                <c:pt idx="814">
                  <c:v>4</c:v>
                </c:pt>
                <c:pt idx="815">
                  <c:v>4</c:v>
                </c:pt>
                <c:pt idx="816">
                  <c:v>4</c:v>
                </c:pt>
                <c:pt idx="817">
                  <c:v>3</c:v>
                </c:pt>
                <c:pt idx="818">
                  <c:v>3</c:v>
                </c:pt>
                <c:pt idx="819">
                  <c:v>3</c:v>
                </c:pt>
                <c:pt idx="820">
                  <c:v>3</c:v>
                </c:pt>
                <c:pt idx="821">
                  <c:v>3</c:v>
                </c:pt>
                <c:pt idx="822">
                  <c:v>3</c:v>
                </c:pt>
                <c:pt idx="823">
                  <c:v>3</c:v>
                </c:pt>
                <c:pt idx="824">
                  <c:v>2</c:v>
                </c:pt>
                <c:pt idx="825">
                  <c:v>3</c:v>
                </c:pt>
                <c:pt idx="826">
                  <c:v>4</c:v>
                </c:pt>
                <c:pt idx="827">
                  <c:v>4</c:v>
                </c:pt>
                <c:pt idx="828">
                  <c:v>3</c:v>
                </c:pt>
                <c:pt idx="829">
                  <c:v>3</c:v>
                </c:pt>
                <c:pt idx="830">
                  <c:v>3</c:v>
                </c:pt>
                <c:pt idx="831">
                  <c:v>4</c:v>
                </c:pt>
                <c:pt idx="832">
                  <c:v>6</c:v>
                </c:pt>
                <c:pt idx="833">
                  <c:v>4</c:v>
                </c:pt>
                <c:pt idx="834">
                  <c:v>4</c:v>
                </c:pt>
                <c:pt idx="835">
                  <c:v>3</c:v>
                </c:pt>
                <c:pt idx="836">
                  <c:v>3</c:v>
                </c:pt>
                <c:pt idx="837">
                  <c:v>4</c:v>
                </c:pt>
                <c:pt idx="838">
                  <c:v>5</c:v>
                </c:pt>
                <c:pt idx="839">
                  <c:v>5</c:v>
                </c:pt>
                <c:pt idx="840">
                  <c:v>5</c:v>
                </c:pt>
                <c:pt idx="841">
                  <c:v>4</c:v>
                </c:pt>
                <c:pt idx="842">
                  <c:v>2</c:v>
                </c:pt>
                <c:pt idx="843">
                  <c:v>2</c:v>
                </c:pt>
                <c:pt idx="844">
                  <c:v>4</c:v>
                </c:pt>
                <c:pt idx="845">
                  <c:v>4</c:v>
                </c:pt>
                <c:pt idx="846">
                  <c:v>4</c:v>
                </c:pt>
                <c:pt idx="847">
                  <c:v>4</c:v>
                </c:pt>
                <c:pt idx="848">
                  <c:v>4</c:v>
                </c:pt>
                <c:pt idx="849">
                  <c:v>2</c:v>
                </c:pt>
                <c:pt idx="850">
                  <c:v>2</c:v>
                </c:pt>
                <c:pt idx="851">
                  <c:v>2</c:v>
                </c:pt>
                <c:pt idx="852">
                  <c:v>2</c:v>
                </c:pt>
                <c:pt idx="853">
                  <c:v>2</c:v>
                </c:pt>
                <c:pt idx="854">
                  <c:v>2</c:v>
                </c:pt>
                <c:pt idx="855">
                  <c:v>2</c:v>
                </c:pt>
                <c:pt idx="856">
                  <c:v>2</c:v>
                </c:pt>
                <c:pt idx="857">
                  <c:v>2</c:v>
                </c:pt>
                <c:pt idx="858">
                  <c:v>2</c:v>
                </c:pt>
                <c:pt idx="859">
                  <c:v>2</c:v>
                </c:pt>
                <c:pt idx="860">
                  <c:v>2</c:v>
                </c:pt>
                <c:pt idx="861">
                  <c:v>2</c:v>
                </c:pt>
                <c:pt idx="862">
                  <c:v>4</c:v>
                </c:pt>
                <c:pt idx="863">
                  <c:v>4</c:v>
                </c:pt>
                <c:pt idx="864">
                  <c:v>5</c:v>
                </c:pt>
                <c:pt idx="865">
                  <c:v>5</c:v>
                </c:pt>
                <c:pt idx="866">
                  <c:v>5</c:v>
                </c:pt>
                <c:pt idx="867">
                  <c:v>5</c:v>
                </c:pt>
                <c:pt idx="868">
                  <c:v>4</c:v>
                </c:pt>
                <c:pt idx="869">
                  <c:v>4</c:v>
                </c:pt>
                <c:pt idx="870">
                  <c:v>3</c:v>
                </c:pt>
                <c:pt idx="871">
                  <c:v>3</c:v>
                </c:pt>
                <c:pt idx="872">
                  <c:v>3</c:v>
                </c:pt>
                <c:pt idx="873">
                  <c:v>2</c:v>
                </c:pt>
                <c:pt idx="874">
                  <c:v>2</c:v>
                </c:pt>
                <c:pt idx="875">
                  <c:v>1</c:v>
                </c:pt>
                <c:pt idx="876">
                  <c:v>1</c:v>
                </c:pt>
                <c:pt idx="877">
                  <c:v>1</c:v>
                </c:pt>
                <c:pt idx="878">
                  <c:v>1</c:v>
                </c:pt>
                <c:pt idx="879">
                  <c:v>1</c:v>
                </c:pt>
                <c:pt idx="880">
                  <c:v>1</c:v>
                </c:pt>
                <c:pt idx="881">
                  <c:v>1</c:v>
                </c:pt>
                <c:pt idx="882">
                  <c:v>1</c:v>
                </c:pt>
                <c:pt idx="883">
                  <c:v>2</c:v>
                </c:pt>
                <c:pt idx="884">
                  <c:v>1</c:v>
                </c:pt>
                <c:pt idx="885">
                  <c:v>2</c:v>
                </c:pt>
                <c:pt idx="886">
                  <c:v>2</c:v>
                </c:pt>
                <c:pt idx="887">
                  <c:v>2</c:v>
                </c:pt>
                <c:pt idx="888">
                  <c:v>1</c:v>
                </c:pt>
                <c:pt idx="889">
                  <c:v>1</c:v>
                </c:pt>
                <c:pt idx="890">
                  <c:v>1</c:v>
                </c:pt>
                <c:pt idx="891">
                  <c:v>1</c:v>
                </c:pt>
                <c:pt idx="892">
                  <c:v>1</c:v>
                </c:pt>
                <c:pt idx="893">
                  <c:v>1</c:v>
                </c:pt>
                <c:pt idx="894">
                  <c:v>1</c:v>
                </c:pt>
                <c:pt idx="895">
                  <c:v>1</c:v>
                </c:pt>
                <c:pt idx="896">
                  <c:v>1</c:v>
                </c:pt>
                <c:pt idx="897">
                  <c:v>1</c:v>
                </c:pt>
                <c:pt idx="898">
                  <c:v>1</c:v>
                </c:pt>
                <c:pt idx="899">
                  <c:v>1</c:v>
                </c:pt>
                <c:pt idx="900">
                  <c:v>1</c:v>
                </c:pt>
                <c:pt idx="901">
                  <c:v>1</c:v>
                </c:pt>
                <c:pt idx="902">
                  <c:v>1</c:v>
                </c:pt>
                <c:pt idx="903">
                  <c:v>1</c:v>
                </c:pt>
                <c:pt idx="904">
                  <c:v>1</c:v>
                </c:pt>
                <c:pt idx="905">
                  <c:v>2</c:v>
                </c:pt>
                <c:pt idx="906">
                  <c:v>2</c:v>
                </c:pt>
                <c:pt idx="907">
                  <c:v>2</c:v>
                </c:pt>
                <c:pt idx="908">
                  <c:v>2</c:v>
                </c:pt>
                <c:pt idx="909">
                  <c:v>2</c:v>
                </c:pt>
                <c:pt idx="910">
                  <c:v>3</c:v>
                </c:pt>
                <c:pt idx="911">
                  <c:v>2</c:v>
                </c:pt>
                <c:pt idx="912">
                  <c:v>2</c:v>
                </c:pt>
                <c:pt idx="913">
                  <c:v>2</c:v>
                </c:pt>
                <c:pt idx="914">
                  <c:v>2</c:v>
                </c:pt>
                <c:pt idx="915">
                  <c:v>2</c:v>
                </c:pt>
                <c:pt idx="916">
                  <c:v>2</c:v>
                </c:pt>
                <c:pt idx="917">
                  <c:v>1</c:v>
                </c:pt>
                <c:pt idx="918">
                  <c:v>2</c:v>
                </c:pt>
                <c:pt idx="919">
                  <c:v>2</c:v>
                </c:pt>
                <c:pt idx="920">
                  <c:v>2</c:v>
                </c:pt>
                <c:pt idx="921">
                  <c:v>2</c:v>
                </c:pt>
                <c:pt idx="922">
                  <c:v>1</c:v>
                </c:pt>
                <c:pt idx="923">
                  <c:v>1</c:v>
                </c:pt>
                <c:pt idx="924">
                  <c:v>1</c:v>
                </c:pt>
                <c:pt idx="925">
                  <c:v>0</c:v>
                </c:pt>
                <c:pt idx="926">
                  <c:v>0</c:v>
                </c:pt>
                <c:pt idx="927">
                  <c:v>0</c:v>
                </c:pt>
                <c:pt idx="928">
                  <c:v>0</c:v>
                </c:pt>
                <c:pt idx="929">
                  <c:v>0</c:v>
                </c:pt>
                <c:pt idx="930">
                  <c:v>0</c:v>
                </c:pt>
                <c:pt idx="931">
                  <c:v>0</c:v>
                </c:pt>
                <c:pt idx="932">
                  <c:v>0</c:v>
                </c:pt>
                <c:pt idx="933">
                  <c:v>1</c:v>
                </c:pt>
                <c:pt idx="934">
                  <c:v>2</c:v>
                </c:pt>
                <c:pt idx="935">
                  <c:v>2</c:v>
                </c:pt>
                <c:pt idx="936">
                  <c:v>2</c:v>
                </c:pt>
                <c:pt idx="937">
                  <c:v>2</c:v>
                </c:pt>
                <c:pt idx="938">
                  <c:v>2</c:v>
                </c:pt>
                <c:pt idx="939">
                  <c:v>2</c:v>
                </c:pt>
                <c:pt idx="940">
                  <c:v>1</c:v>
                </c:pt>
                <c:pt idx="941">
                  <c:v>2</c:v>
                </c:pt>
                <c:pt idx="942">
                  <c:v>2</c:v>
                </c:pt>
                <c:pt idx="943">
                  <c:v>2</c:v>
                </c:pt>
                <c:pt idx="944">
                  <c:v>5</c:v>
                </c:pt>
                <c:pt idx="945">
                  <c:v>4</c:v>
                </c:pt>
                <c:pt idx="946">
                  <c:v>5</c:v>
                </c:pt>
                <c:pt idx="947">
                  <c:v>5</c:v>
                </c:pt>
                <c:pt idx="948">
                  <c:v>4</c:v>
                </c:pt>
                <c:pt idx="949">
                  <c:v>7</c:v>
                </c:pt>
                <c:pt idx="950">
                  <c:v>7</c:v>
                </c:pt>
                <c:pt idx="951">
                  <c:v>8</c:v>
                </c:pt>
                <c:pt idx="952">
                  <c:v>5</c:v>
                </c:pt>
                <c:pt idx="953">
                  <c:v>5</c:v>
                </c:pt>
                <c:pt idx="954">
                  <c:v>6</c:v>
                </c:pt>
                <c:pt idx="955">
                  <c:v>5</c:v>
                </c:pt>
                <c:pt idx="956">
                  <c:v>6</c:v>
                </c:pt>
                <c:pt idx="957">
                  <c:v>4</c:v>
                </c:pt>
                <c:pt idx="958">
                  <c:v>4</c:v>
                </c:pt>
                <c:pt idx="959">
                  <c:v>4</c:v>
                </c:pt>
                <c:pt idx="960">
                  <c:v>4</c:v>
                </c:pt>
                <c:pt idx="961">
                  <c:v>4</c:v>
                </c:pt>
                <c:pt idx="962">
                  <c:v>2</c:v>
                </c:pt>
                <c:pt idx="963">
                  <c:v>2</c:v>
                </c:pt>
                <c:pt idx="964">
                  <c:v>2</c:v>
                </c:pt>
                <c:pt idx="965">
                  <c:v>2</c:v>
                </c:pt>
                <c:pt idx="966">
                  <c:v>3</c:v>
                </c:pt>
                <c:pt idx="967">
                  <c:v>3</c:v>
                </c:pt>
                <c:pt idx="968">
                  <c:v>3</c:v>
                </c:pt>
                <c:pt idx="969">
                  <c:v>3</c:v>
                </c:pt>
                <c:pt idx="970">
                  <c:v>3</c:v>
                </c:pt>
                <c:pt idx="971">
                  <c:v>2</c:v>
                </c:pt>
                <c:pt idx="972">
                  <c:v>1</c:v>
                </c:pt>
                <c:pt idx="973">
                  <c:v>2</c:v>
                </c:pt>
                <c:pt idx="974">
                  <c:v>2</c:v>
                </c:pt>
                <c:pt idx="975">
                  <c:v>2</c:v>
                </c:pt>
                <c:pt idx="976">
                  <c:v>2</c:v>
                </c:pt>
                <c:pt idx="977">
                  <c:v>2</c:v>
                </c:pt>
                <c:pt idx="978">
                  <c:v>2</c:v>
                </c:pt>
                <c:pt idx="979">
                  <c:v>1</c:v>
                </c:pt>
                <c:pt idx="980">
                  <c:v>1</c:v>
                </c:pt>
                <c:pt idx="981">
                  <c:v>1</c:v>
                </c:pt>
                <c:pt idx="982">
                  <c:v>1</c:v>
                </c:pt>
                <c:pt idx="983">
                  <c:v>1</c:v>
                </c:pt>
                <c:pt idx="984">
                  <c:v>3</c:v>
                </c:pt>
                <c:pt idx="985">
                  <c:v>3</c:v>
                </c:pt>
                <c:pt idx="986">
                  <c:v>4</c:v>
                </c:pt>
                <c:pt idx="987">
                  <c:v>4</c:v>
                </c:pt>
                <c:pt idx="988">
                  <c:v>4</c:v>
                </c:pt>
                <c:pt idx="989">
                  <c:v>5</c:v>
                </c:pt>
                <c:pt idx="990">
                  <c:v>5</c:v>
                </c:pt>
                <c:pt idx="991">
                  <c:v>4</c:v>
                </c:pt>
                <c:pt idx="992">
                  <c:v>3</c:v>
                </c:pt>
                <c:pt idx="993">
                  <c:v>4</c:v>
                </c:pt>
                <c:pt idx="994">
                  <c:v>4</c:v>
                </c:pt>
                <c:pt idx="995">
                  <c:v>4</c:v>
                </c:pt>
                <c:pt idx="996">
                  <c:v>5</c:v>
                </c:pt>
                <c:pt idx="997">
                  <c:v>5</c:v>
                </c:pt>
                <c:pt idx="998">
                  <c:v>5</c:v>
                </c:pt>
                <c:pt idx="999">
                  <c:v>5</c:v>
                </c:pt>
                <c:pt idx="1000">
                  <c:v>5</c:v>
                </c:pt>
                <c:pt idx="1001">
                  <c:v>5</c:v>
                </c:pt>
                <c:pt idx="1002">
                  <c:v>4</c:v>
                </c:pt>
                <c:pt idx="1003">
                  <c:v>4</c:v>
                </c:pt>
                <c:pt idx="1004">
                  <c:v>5</c:v>
                </c:pt>
                <c:pt idx="1005">
                  <c:v>6</c:v>
                </c:pt>
                <c:pt idx="1006">
                  <c:v>5</c:v>
                </c:pt>
                <c:pt idx="1007">
                  <c:v>5</c:v>
                </c:pt>
                <c:pt idx="1008">
                  <c:v>5</c:v>
                </c:pt>
                <c:pt idx="1009">
                  <c:v>5</c:v>
                </c:pt>
                <c:pt idx="1010">
                  <c:v>5</c:v>
                </c:pt>
                <c:pt idx="1011">
                  <c:v>5</c:v>
                </c:pt>
                <c:pt idx="1012">
                  <c:v>5</c:v>
                </c:pt>
                <c:pt idx="1013">
                  <c:v>5</c:v>
                </c:pt>
                <c:pt idx="1014">
                  <c:v>6</c:v>
                </c:pt>
                <c:pt idx="1015">
                  <c:v>7</c:v>
                </c:pt>
                <c:pt idx="1016">
                  <c:v>5</c:v>
                </c:pt>
                <c:pt idx="1017">
                  <c:v>4</c:v>
                </c:pt>
                <c:pt idx="1018">
                  <c:v>4</c:v>
                </c:pt>
                <c:pt idx="1019">
                  <c:v>4</c:v>
                </c:pt>
                <c:pt idx="1020">
                  <c:v>4</c:v>
                </c:pt>
                <c:pt idx="1021">
                  <c:v>4</c:v>
                </c:pt>
                <c:pt idx="1022">
                  <c:v>6</c:v>
                </c:pt>
                <c:pt idx="1023">
                  <c:v>4</c:v>
                </c:pt>
                <c:pt idx="1024">
                  <c:v>4</c:v>
                </c:pt>
                <c:pt idx="1025">
                  <c:v>5</c:v>
                </c:pt>
                <c:pt idx="1026">
                  <c:v>5</c:v>
                </c:pt>
                <c:pt idx="1027">
                  <c:v>5</c:v>
                </c:pt>
                <c:pt idx="1028">
                  <c:v>6</c:v>
                </c:pt>
                <c:pt idx="1029">
                  <c:v>5</c:v>
                </c:pt>
                <c:pt idx="1030">
                  <c:v>4</c:v>
                </c:pt>
                <c:pt idx="1031">
                  <c:v>4</c:v>
                </c:pt>
                <c:pt idx="1032">
                  <c:v>4</c:v>
                </c:pt>
                <c:pt idx="1033">
                  <c:v>3</c:v>
                </c:pt>
                <c:pt idx="1034">
                  <c:v>2</c:v>
                </c:pt>
                <c:pt idx="1035">
                  <c:v>2</c:v>
                </c:pt>
                <c:pt idx="1036">
                  <c:v>2</c:v>
                </c:pt>
                <c:pt idx="1037">
                  <c:v>2</c:v>
                </c:pt>
                <c:pt idx="1038">
                  <c:v>4</c:v>
                </c:pt>
                <c:pt idx="1039">
                  <c:v>4</c:v>
                </c:pt>
                <c:pt idx="1040">
                  <c:v>5</c:v>
                </c:pt>
                <c:pt idx="1041">
                  <c:v>5</c:v>
                </c:pt>
                <c:pt idx="1042">
                  <c:v>5</c:v>
                </c:pt>
                <c:pt idx="1043">
                  <c:v>6</c:v>
                </c:pt>
                <c:pt idx="1044">
                  <c:v>6</c:v>
                </c:pt>
                <c:pt idx="1045">
                  <c:v>5</c:v>
                </c:pt>
                <c:pt idx="1046">
                  <c:v>5</c:v>
                </c:pt>
                <c:pt idx="1047">
                  <c:v>6</c:v>
                </c:pt>
                <c:pt idx="1048">
                  <c:v>6</c:v>
                </c:pt>
                <c:pt idx="1049">
                  <c:v>6</c:v>
                </c:pt>
                <c:pt idx="1050">
                  <c:v>6</c:v>
                </c:pt>
                <c:pt idx="1051">
                  <c:v>6</c:v>
                </c:pt>
                <c:pt idx="1052">
                  <c:v>6</c:v>
                </c:pt>
                <c:pt idx="1053">
                  <c:v>6</c:v>
                </c:pt>
                <c:pt idx="1054">
                  <c:v>6</c:v>
                </c:pt>
                <c:pt idx="1055">
                  <c:v>6</c:v>
                </c:pt>
                <c:pt idx="1056">
                  <c:v>6</c:v>
                </c:pt>
                <c:pt idx="1057">
                  <c:v>6</c:v>
                </c:pt>
                <c:pt idx="1058">
                  <c:v>6</c:v>
                </c:pt>
                <c:pt idx="1059">
                  <c:v>5</c:v>
                </c:pt>
                <c:pt idx="1060">
                  <c:v>5</c:v>
                </c:pt>
                <c:pt idx="1061">
                  <c:v>5</c:v>
                </c:pt>
                <c:pt idx="1062">
                  <c:v>6</c:v>
                </c:pt>
                <c:pt idx="1063">
                  <c:v>6</c:v>
                </c:pt>
                <c:pt idx="1064">
                  <c:v>6</c:v>
                </c:pt>
                <c:pt idx="1065">
                  <c:v>5</c:v>
                </c:pt>
                <c:pt idx="1066">
                  <c:v>5</c:v>
                </c:pt>
                <c:pt idx="1067">
                  <c:v>5</c:v>
                </c:pt>
                <c:pt idx="1068">
                  <c:v>8</c:v>
                </c:pt>
                <c:pt idx="1069">
                  <c:v>8</c:v>
                </c:pt>
                <c:pt idx="1070">
                  <c:v>8</c:v>
                </c:pt>
                <c:pt idx="1071">
                  <c:v>7</c:v>
                </c:pt>
                <c:pt idx="1072">
                  <c:v>7</c:v>
                </c:pt>
                <c:pt idx="1073">
                  <c:v>7</c:v>
                </c:pt>
                <c:pt idx="1074">
                  <c:v>6</c:v>
                </c:pt>
                <c:pt idx="1075">
                  <c:v>8</c:v>
                </c:pt>
                <c:pt idx="1076">
                  <c:v>8</c:v>
                </c:pt>
                <c:pt idx="1077">
                  <c:v>9</c:v>
                </c:pt>
                <c:pt idx="1078">
                  <c:v>8</c:v>
                </c:pt>
                <c:pt idx="1079">
                  <c:v>10</c:v>
                </c:pt>
                <c:pt idx="1080">
                  <c:v>11</c:v>
                </c:pt>
                <c:pt idx="1081">
                  <c:v>10</c:v>
                </c:pt>
                <c:pt idx="1082">
                  <c:v>9</c:v>
                </c:pt>
                <c:pt idx="1083">
                  <c:v>11</c:v>
                </c:pt>
                <c:pt idx="1084">
                  <c:v>9</c:v>
                </c:pt>
                <c:pt idx="1085">
                  <c:v>9</c:v>
                </c:pt>
                <c:pt idx="1086">
                  <c:v>10</c:v>
                </c:pt>
                <c:pt idx="1087">
                  <c:v>10</c:v>
                </c:pt>
                <c:pt idx="1088">
                  <c:v>10</c:v>
                </c:pt>
                <c:pt idx="1089">
                  <c:v>8</c:v>
                </c:pt>
                <c:pt idx="1090">
                  <c:v>8</c:v>
                </c:pt>
                <c:pt idx="1091">
                  <c:v>8</c:v>
                </c:pt>
                <c:pt idx="1092">
                  <c:v>8</c:v>
                </c:pt>
                <c:pt idx="1093">
                  <c:v>8</c:v>
                </c:pt>
                <c:pt idx="1094">
                  <c:v>9</c:v>
                </c:pt>
                <c:pt idx="1095">
                  <c:v>8</c:v>
                </c:pt>
                <c:pt idx="1096">
                  <c:v>9</c:v>
                </c:pt>
                <c:pt idx="1097">
                  <c:v>9</c:v>
                </c:pt>
                <c:pt idx="1098">
                  <c:v>9</c:v>
                </c:pt>
                <c:pt idx="1099">
                  <c:v>9</c:v>
                </c:pt>
                <c:pt idx="1100">
                  <c:v>9</c:v>
                </c:pt>
                <c:pt idx="1101">
                  <c:v>9</c:v>
                </c:pt>
                <c:pt idx="1102">
                  <c:v>9</c:v>
                </c:pt>
                <c:pt idx="1103">
                  <c:v>11</c:v>
                </c:pt>
                <c:pt idx="1104">
                  <c:v>12</c:v>
                </c:pt>
                <c:pt idx="1105">
                  <c:v>12</c:v>
                </c:pt>
                <c:pt idx="1106">
                  <c:v>13</c:v>
                </c:pt>
                <c:pt idx="1107">
                  <c:v>13</c:v>
                </c:pt>
                <c:pt idx="1108">
                  <c:v>13</c:v>
                </c:pt>
                <c:pt idx="1109">
                  <c:v>11</c:v>
                </c:pt>
                <c:pt idx="1110">
                  <c:v>12</c:v>
                </c:pt>
                <c:pt idx="1111">
                  <c:v>11</c:v>
                </c:pt>
                <c:pt idx="1112">
                  <c:v>11</c:v>
                </c:pt>
                <c:pt idx="1113">
                  <c:v>14</c:v>
                </c:pt>
                <c:pt idx="1114">
                  <c:v>11</c:v>
                </c:pt>
                <c:pt idx="1115">
                  <c:v>11</c:v>
                </c:pt>
                <c:pt idx="1116">
                  <c:v>11</c:v>
                </c:pt>
                <c:pt idx="1117">
                  <c:v>10</c:v>
                </c:pt>
                <c:pt idx="1118">
                  <c:v>11</c:v>
                </c:pt>
                <c:pt idx="1119">
                  <c:v>10</c:v>
                </c:pt>
                <c:pt idx="1120">
                  <c:v>10</c:v>
                </c:pt>
                <c:pt idx="1121">
                  <c:v>9</c:v>
                </c:pt>
                <c:pt idx="1122">
                  <c:v>9</c:v>
                </c:pt>
                <c:pt idx="1123">
                  <c:v>12</c:v>
                </c:pt>
                <c:pt idx="1124">
                  <c:v>13</c:v>
                </c:pt>
                <c:pt idx="1125">
                  <c:v>12</c:v>
                </c:pt>
                <c:pt idx="1126">
                  <c:v>12</c:v>
                </c:pt>
                <c:pt idx="1127">
                  <c:v>13</c:v>
                </c:pt>
                <c:pt idx="1128">
                  <c:v>13</c:v>
                </c:pt>
                <c:pt idx="1129">
                  <c:v>13</c:v>
                </c:pt>
                <c:pt idx="1130">
                  <c:v>14</c:v>
                </c:pt>
                <c:pt idx="1131">
                  <c:v>13</c:v>
                </c:pt>
                <c:pt idx="1132">
                  <c:v>12</c:v>
                </c:pt>
                <c:pt idx="1133">
                  <c:v>11</c:v>
                </c:pt>
                <c:pt idx="1134">
                  <c:v>11</c:v>
                </c:pt>
                <c:pt idx="1135">
                  <c:v>10</c:v>
                </c:pt>
                <c:pt idx="1136">
                  <c:v>11</c:v>
                </c:pt>
                <c:pt idx="1137">
                  <c:v>8</c:v>
                </c:pt>
                <c:pt idx="1138">
                  <c:v>8</c:v>
                </c:pt>
                <c:pt idx="1139">
                  <c:v>9</c:v>
                </c:pt>
                <c:pt idx="1140">
                  <c:v>9</c:v>
                </c:pt>
                <c:pt idx="1141">
                  <c:v>9</c:v>
                </c:pt>
                <c:pt idx="1142">
                  <c:v>8</c:v>
                </c:pt>
                <c:pt idx="1143">
                  <c:v>8</c:v>
                </c:pt>
                <c:pt idx="1144">
                  <c:v>11</c:v>
                </c:pt>
                <c:pt idx="1145">
                  <c:v>11</c:v>
                </c:pt>
                <c:pt idx="1146">
                  <c:v>11</c:v>
                </c:pt>
                <c:pt idx="1147">
                  <c:v>10</c:v>
                </c:pt>
                <c:pt idx="1148">
                  <c:v>11</c:v>
                </c:pt>
                <c:pt idx="1149">
                  <c:v>11</c:v>
                </c:pt>
                <c:pt idx="1150">
                  <c:v>10</c:v>
                </c:pt>
                <c:pt idx="1151">
                  <c:v>8</c:v>
                </c:pt>
                <c:pt idx="1152">
                  <c:v>8</c:v>
                </c:pt>
                <c:pt idx="1153">
                  <c:v>10</c:v>
                </c:pt>
                <c:pt idx="1154">
                  <c:v>14</c:v>
                </c:pt>
                <c:pt idx="1155">
                  <c:v>13</c:v>
                </c:pt>
                <c:pt idx="1156">
                  <c:v>12</c:v>
                </c:pt>
                <c:pt idx="1157">
                  <c:v>12</c:v>
                </c:pt>
                <c:pt idx="1158">
                  <c:v>10</c:v>
                </c:pt>
                <c:pt idx="1159">
                  <c:v>9</c:v>
                </c:pt>
                <c:pt idx="1160">
                  <c:v>10</c:v>
                </c:pt>
                <c:pt idx="1161">
                  <c:v>10</c:v>
                </c:pt>
                <c:pt idx="1162">
                  <c:v>11</c:v>
                </c:pt>
                <c:pt idx="1163">
                  <c:v>11</c:v>
                </c:pt>
                <c:pt idx="1164">
                  <c:v>12</c:v>
                </c:pt>
                <c:pt idx="1165">
                  <c:v>12</c:v>
                </c:pt>
                <c:pt idx="1166">
                  <c:v>12</c:v>
                </c:pt>
                <c:pt idx="1167">
                  <c:v>10</c:v>
                </c:pt>
                <c:pt idx="1168">
                  <c:v>10</c:v>
                </c:pt>
                <c:pt idx="1169">
                  <c:v>11</c:v>
                </c:pt>
                <c:pt idx="1170">
                  <c:v>11</c:v>
                </c:pt>
                <c:pt idx="1171">
                  <c:v>11</c:v>
                </c:pt>
                <c:pt idx="1172">
                  <c:v>12</c:v>
                </c:pt>
                <c:pt idx="1173">
                  <c:v>12</c:v>
                </c:pt>
                <c:pt idx="1174">
                  <c:v>12</c:v>
                </c:pt>
                <c:pt idx="1175">
                  <c:v>12</c:v>
                </c:pt>
                <c:pt idx="1176">
                  <c:v>12</c:v>
                </c:pt>
                <c:pt idx="1177">
                  <c:v>12</c:v>
                </c:pt>
                <c:pt idx="1178">
                  <c:v>12</c:v>
                </c:pt>
                <c:pt idx="1179">
                  <c:v>12</c:v>
                </c:pt>
                <c:pt idx="1180">
                  <c:v>12</c:v>
                </c:pt>
                <c:pt idx="1181">
                  <c:v>14</c:v>
                </c:pt>
                <c:pt idx="1182">
                  <c:v>14</c:v>
                </c:pt>
                <c:pt idx="1183">
                  <c:v>14</c:v>
                </c:pt>
                <c:pt idx="1184">
                  <c:v>14</c:v>
                </c:pt>
                <c:pt idx="1185">
                  <c:v>14</c:v>
                </c:pt>
                <c:pt idx="1186">
                  <c:v>12</c:v>
                </c:pt>
                <c:pt idx="1187">
                  <c:v>12</c:v>
                </c:pt>
                <c:pt idx="1188">
                  <c:v>12</c:v>
                </c:pt>
                <c:pt idx="1189">
                  <c:v>12</c:v>
                </c:pt>
                <c:pt idx="1190">
                  <c:v>11</c:v>
                </c:pt>
                <c:pt idx="1191">
                  <c:v>11</c:v>
                </c:pt>
                <c:pt idx="1192">
                  <c:v>11</c:v>
                </c:pt>
                <c:pt idx="1193">
                  <c:v>13</c:v>
                </c:pt>
                <c:pt idx="1194">
                  <c:v>14</c:v>
                </c:pt>
                <c:pt idx="1195">
                  <c:v>12</c:v>
                </c:pt>
                <c:pt idx="1196">
                  <c:v>12</c:v>
                </c:pt>
                <c:pt idx="1197">
                  <c:v>11</c:v>
                </c:pt>
                <c:pt idx="1198">
                  <c:v>10</c:v>
                </c:pt>
                <c:pt idx="1199">
                  <c:v>11</c:v>
                </c:pt>
                <c:pt idx="1200">
                  <c:v>12</c:v>
                </c:pt>
                <c:pt idx="1201">
                  <c:v>12</c:v>
                </c:pt>
                <c:pt idx="1202">
                  <c:v>11</c:v>
                </c:pt>
                <c:pt idx="1203">
                  <c:v>11</c:v>
                </c:pt>
                <c:pt idx="1204">
                  <c:v>12</c:v>
                </c:pt>
                <c:pt idx="1205">
                  <c:v>11</c:v>
                </c:pt>
                <c:pt idx="1206">
                  <c:v>11</c:v>
                </c:pt>
                <c:pt idx="1207">
                  <c:v>11</c:v>
                </c:pt>
                <c:pt idx="1208">
                  <c:v>11</c:v>
                </c:pt>
                <c:pt idx="1209">
                  <c:v>9</c:v>
                </c:pt>
                <c:pt idx="1210">
                  <c:v>10</c:v>
                </c:pt>
                <c:pt idx="1211">
                  <c:v>10</c:v>
                </c:pt>
                <c:pt idx="1212">
                  <c:v>10</c:v>
                </c:pt>
                <c:pt idx="1213">
                  <c:v>9</c:v>
                </c:pt>
                <c:pt idx="1214">
                  <c:v>9</c:v>
                </c:pt>
                <c:pt idx="1215">
                  <c:v>9</c:v>
                </c:pt>
                <c:pt idx="1216">
                  <c:v>10</c:v>
                </c:pt>
                <c:pt idx="1217">
                  <c:v>10</c:v>
                </c:pt>
                <c:pt idx="1218">
                  <c:v>10</c:v>
                </c:pt>
                <c:pt idx="1219">
                  <c:v>10</c:v>
                </c:pt>
                <c:pt idx="1220">
                  <c:v>10</c:v>
                </c:pt>
                <c:pt idx="1221">
                  <c:v>12</c:v>
                </c:pt>
                <c:pt idx="1222">
                  <c:v>12</c:v>
                </c:pt>
                <c:pt idx="1223">
                  <c:v>12</c:v>
                </c:pt>
                <c:pt idx="1224">
                  <c:v>10</c:v>
                </c:pt>
                <c:pt idx="1225">
                  <c:v>9</c:v>
                </c:pt>
                <c:pt idx="1226">
                  <c:v>9</c:v>
                </c:pt>
                <c:pt idx="1227">
                  <c:v>9</c:v>
                </c:pt>
                <c:pt idx="1228">
                  <c:v>10</c:v>
                </c:pt>
                <c:pt idx="1229">
                  <c:v>10</c:v>
                </c:pt>
                <c:pt idx="1230">
                  <c:v>10</c:v>
                </c:pt>
                <c:pt idx="1231">
                  <c:v>10</c:v>
                </c:pt>
                <c:pt idx="1232">
                  <c:v>10</c:v>
                </c:pt>
                <c:pt idx="1233">
                  <c:v>7</c:v>
                </c:pt>
                <c:pt idx="1234">
                  <c:v>6</c:v>
                </c:pt>
                <c:pt idx="1235">
                  <c:v>6</c:v>
                </c:pt>
                <c:pt idx="1236">
                  <c:v>7</c:v>
                </c:pt>
                <c:pt idx="1237">
                  <c:v>8</c:v>
                </c:pt>
                <c:pt idx="1238">
                  <c:v>7</c:v>
                </c:pt>
                <c:pt idx="1239">
                  <c:v>7</c:v>
                </c:pt>
                <c:pt idx="1240">
                  <c:v>9</c:v>
                </c:pt>
                <c:pt idx="1241">
                  <c:v>10</c:v>
                </c:pt>
                <c:pt idx="1242">
                  <c:v>12</c:v>
                </c:pt>
                <c:pt idx="1243">
                  <c:v>9</c:v>
                </c:pt>
                <c:pt idx="1244">
                  <c:v>10</c:v>
                </c:pt>
                <c:pt idx="1245">
                  <c:v>8</c:v>
                </c:pt>
                <c:pt idx="1246">
                  <c:v>8</c:v>
                </c:pt>
                <c:pt idx="1247">
                  <c:v>7</c:v>
                </c:pt>
                <c:pt idx="1248">
                  <c:v>6</c:v>
                </c:pt>
                <c:pt idx="1249">
                  <c:v>6</c:v>
                </c:pt>
                <c:pt idx="1250">
                  <c:v>6</c:v>
                </c:pt>
                <c:pt idx="1251">
                  <c:v>7</c:v>
                </c:pt>
                <c:pt idx="1252">
                  <c:v>7</c:v>
                </c:pt>
                <c:pt idx="1253">
                  <c:v>6</c:v>
                </c:pt>
                <c:pt idx="1254">
                  <c:v>6</c:v>
                </c:pt>
                <c:pt idx="1255">
                  <c:v>6</c:v>
                </c:pt>
                <c:pt idx="1256">
                  <c:v>8</c:v>
                </c:pt>
                <c:pt idx="1257">
                  <c:v>8</c:v>
                </c:pt>
                <c:pt idx="1258">
                  <c:v>8</c:v>
                </c:pt>
                <c:pt idx="1259">
                  <c:v>9</c:v>
                </c:pt>
                <c:pt idx="1260">
                  <c:v>9</c:v>
                </c:pt>
                <c:pt idx="1261">
                  <c:v>11</c:v>
                </c:pt>
                <c:pt idx="1262">
                  <c:v>8</c:v>
                </c:pt>
                <c:pt idx="1263">
                  <c:v>7</c:v>
                </c:pt>
                <c:pt idx="1264">
                  <c:v>7</c:v>
                </c:pt>
                <c:pt idx="1265">
                  <c:v>7</c:v>
                </c:pt>
                <c:pt idx="1266">
                  <c:v>7</c:v>
                </c:pt>
                <c:pt idx="1267">
                  <c:v>9</c:v>
                </c:pt>
                <c:pt idx="1268">
                  <c:v>7</c:v>
                </c:pt>
                <c:pt idx="1269">
                  <c:v>6</c:v>
                </c:pt>
                <c:pt idx="1270">
                  <c:v>5</c:v>
                </c:pt>
                <c:pt idx="1271">
                  <c:v>5</c:v>
                </c:pt>
                <c:pt idx="1272">
                  <c:v>5</c:v>
                </c:pt>
                <c:pt idx="1273">
                  <c:v>6</c:v>
                </c:pt>
                <c:pt idx="1274">
                  <c:v>5</c:v>
                </c:pt>
                <c:pt idx="1275">
                  <c:v>5</c:v>
                </c:pt>
                <c:pt idx="1276">
                  <c:v>5</c:v>
                </c:pt>
                <c:pt idx="1277">
                  <c:v>5</c:v>
                </c:pt>
                <c:pt idx="1278">
                  <c:v>5</c:v>
                </c:pt>
                <c:pt idx="1279">
                  <c:v>5</c:v>
                </c:pt>
                <c:pt idx="1280">
                  <c:v>6</c:v>
                </c:pt>
                <c:pt idx="1281">
                  <c:v>7</c:v>
                </c:pt>
                <c:pt idx="1282">
                  <c:v>6</c:v>
                </c:pt>
                <c:pt idx="1283">
                  <c:v>6</c:v>
                </c:pt>
                <c:pt idx="1284">
                  <c:v>6</c:v>
                </c:pt>
                <c:pt idx="1285">
                  <c:v>5</c:v>
                </c:pt>
                <c:pt idx="1286">
                  <c:v>7</c:v>
                </c:pt>
                <c:pt idx="1287">
                  <c:v>4</c:v>
                </c:pt>
                <c:pt idx="1288">
                  <c:v>3</c:v>
                </c:pt>
                <c:pt idx="1289">
                  <c:v>3</c:v>
                </c:pt>
                <c:pt idx="1290">
                  <c:v>3</c:v>
                </c:pt>
                <c:pt idx="1291">
                  <c:v>4</c:v>
                </c:pt>
                <c:pt idx="1292">
                  <c:v>4</c:v>
                </c:pt>
                <c:pt idx="1293">
                  <c:v>4</c:v>
                </c:pt>
                <c:pt idx="1294">
                  <c:v>4</c:v>
                </c:pt>
                <c:pt idx="1295">
                  <c:v>4</c:v>
                </c:pt>
                <c:pt idx="1296">
                  <c:v>4</c:v>
                </c:pt>
                <c:pt idx="1297">
                  <c:v>6</c:v>
                </c:pt>
                <c:pt idx="1298">
                  <c:v>6</c:v>
                </c:pt>
                <c:pt idx="1299">
                  <c:v>5</c:v>
                </c:pt>
                <c:pt idx="1300">
                  <c:v>4</c:v>
                </c:pt>
                <c:pt idx="1301">
                  <c:v>4</c:v>
                </c:pt>
                <c:pt idx="1302">
                  <c:v>4</c:v>
                </c:pt>
                <c:pt idx="1303">
                  <c:v>4</c:v>
                </c:pt>
                <c:pt idx="1304">
                  <c:v>4</c:v>
                </c:pt>
                <c:pt idx="1305">
                  <c:v>3</c:v>
                </c:pt>
                <c:pt idx="1306">
                  <c:v>3</c:v>
                </c:pt>
                <c:pt idx="1307">
                  <c:v>3</c:v>
                </c:pt>
                <c:pt idx="1308">
                  <c:v>4</c:v>
                </c:pt>
                <c:pt idx="1309">
                  <c:v>5</c:v>
                </c:pt>
                <c:pt idx="1310">
                  <c:v>4</c:v>
                </c:pt>
                <c:pt idx="1311">
                  <c:v>2</c:v>
                </c:pt>
                <c:pt idx="1312">
                  <c:v>3</c:v>
                </c:pt>
                <c:pt idx="1313">
                  <c:v>3</c:v>
                </c:pt>
                <c:pt idx="1314">
                  <c:v>3</c:v>
                </c:pt>
                <c:pt idx="1315">
                  <c:v>3</c:v>
                </c:pt>
                <c:pt idx="1316">
                  <c:v>2</c:v>
                </c:pt>
                <c:pt idx="1317">
                  <c:v>2</c:v>
                </c:pt>
                <c:pt idx="1318">
                  <c:v>2</c:v>
                </c:pt>
              </c:numCache>
            </c:numRef>
          </c:val>
        </c:ser>
        <c:dLbls>
          <c:showLegendKey val="0"/>
          <c:showVal val="0"/>
          <c:showCatName val="0"/>
          <c:showSerName val="0"/>
          <c:showPercent val="0"/>
          <c:showBubbleSize val="0"/>
        </c:dLbls>
        <c:axId val="127593472"/>
        <c:axId val="127595648"/>
      </c:areaChart>
      <c:catAx>
        <c:axId val="127593472"/>
        <c:scaling>
          <c:orientation val="minMax"/>
        </c:scaling>
        <c:delete val="0"/>
        <c:axPos val="b"/>
        <c:title>
          <c:tx>
            <c:rich>
              <a:bodyPr/>
              <a:lstStyle/>
              <a:p>
                <a:pPr>
                  <a:defRPr sz="1400"/>
                </a:pPr>
                <a:r>
                  <a:rPr lang="en-US" sz="1400"/>
                  <a:t>Year</a:t>
                </a:r>
              </a:p>
            </c:rich>
          </c:tx>
          <c:layout/>
          <c:overlay val="0"/>
        </c:title>
        <c:majorTickMark val="out"/>
        <c:minorTickMark val="none"/>
        <c:tickLblPos val="nextTo"/>
        <c:txPr>
          <a:bodyPr/>
          <a:lstStyle/>
          <a:p>
            <a:pPr>
              <a:defRPr sz="1100" b="1"/>
            </a:pPr>
            <a:endParaRPr lang="en-US"/>
          </a:p>
        </c:txPr>
        <c:crossAx val="127595648"/>
        <c:crosses val="autoZero"/>
        <c:auto val="1"/>
        <c:lblAlgn val="ctr"/>
        <c:lblOffset val="100"/>
        <c:noMultiLvlLbl val="0"/>
      </c:catAx>
      <c:valAx>
        <c:axId val="127595648"/>
        <c:scaling>
          <c:orientation val="minMax"/>
          <c:max val="2200"/>
          <c:min val="0"/>
        </c:scaling>
        <c:delete val="0"/>
        <c:axPos val="l"/>
        <c:majorGridlines/>
        <c:title>
          <c:tx>
            <c:rich>
              <a:bodyPr rot="-5400000" vert="horz"/>
              <a:lstStyle/>
              <a:p>
                <a:pPr>
                  <a:defRPr sz="1400"/>
                </a:pPr>
                <a:r>
                  <a:rPr lang="en-US" sz="1400"/>
                  <a:t>Number of rigs</a:t>
                </a:r>
              </a:p>
            </c:rich>
          </c:tx>
          <c:layout/>
          <c:overlay val="0"/>
        </c:title>
        <c:numFmt formatCode="#,##0_);[Red]\(#,##0\)" sourceLinked="1"/>
        <c:majorTickMark val="out"/>
        <c:minorTickMark val="none"/>
        <c:tickLblPos val="nextTo"/>
        <c:txPr>
          <a:bodyPr/>
          <a:lstStyle/>
          <a:p>
            <a:pPr>
              <a:defRPr sz="1100" b="1"/>
            </a:pPr>
            <a:endParaRPr lang="en-US"/>
          </a:p>
        </c:txPr>
        <c:crossAx val="127593472"/>
        <c:crosses val="autoZero"/>
        <c:crossBetween val="midCat"/>
        <c:majorUnit val="200"/>
        <c:minorUnit val="100"/>
      </c:valAx>
    </c:plotArea>
    <c:legend>
      <c:legendPos val="b"/>
      <c:layout/>
      <c:overlay val="0"/>
      <c:txPr>
        <a:bodyPr/>
        <a:lstStyle/>
        <a:p>
          <a:pPr>
            <a:defRPr sz="1800"/>
          </a:pPr>
          <a:endParaRPr lang="en-US"/>
        </a:p>
      </c:txPr>
    </c:legend>
    <c:plotVisOnly val="1"/>
    <c:dispBlanksAs val="zero"/>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2290" tIns="46145" rIns="92290" bIns="46145" rtlCol="0"/>
          <a:lstStyle>
            <a:lvl1pPr algn="l">
              <a:defRPr sz="1200"/>
            </a:lvl1pPr>
          </a:lstStyle>
          <a:p>
            <a:endParaRPr lang="en-US"/>
          </a:p>
        </p:txBody>
      </p:sp>
      <p:sp>
        <p:nvSpPr>
          <p:cNvPr id="3" name="Date Placeholder 2"/>
          <p:cNvSpPr>
            <a:spLocks noGrp="1"/>
          </p:cNvSpPr>
          <p:nvPr>
            <p:ph type="dt" sz="quarter" idx="1"/>
          </p:nvPr>
        </p:nvSpPr>
        <p:spPr>
          <a:xfrm>
            <a:off x="4014100" y="0"/>
            <a:ext cx="3070860" cy="468630"/>
          </a:xfrm>
          <a:prstGeom prst="rect">
            <a:avLst/>
          </a:prstGeom>
        </p:spPr>
        <p:txBody>
          <a:bodyPr vert="horz" lIns="92290" tIns="46145" rIns="92290" bIns="46145" rtlCol="0"/>
          <a:lstStyle>
            <a:lvl1pPr algn="r">
              <a:defRPr sz="1200"/>
            </a:lvl1pPr>
          </a:lstStyle>
          <a:p>
            <a:fld id="{CD07F1BE-11A1-4918-A417-7E6C63354181}" type="datetimeFigureOut">
              <a:rPr lang="en-US" smtClean="0"/>
              <a:pPr/>
              <a:t>10/25/2012</a:t>
            </a:fld>
            <a:endParaRPr lang="en-US"/>
          </a:p>
        </p:txBody>
      </p:sp>
      <p:sp>
        <p:nvSpPr>
          <p:cNvPr id="4" name="Footer Placeholder 3"/>
          <p:cNvSpPr>
            <a:spLocks noGrp="1"/>
          </p:cNvSpPr>
          <p:nvPr>
            <p:ph type="ftr" sz="quarter" idx="2"/>
          </p:nvPr>
        </p:nvSpPr>
        <p:spPr>
          <a:xfrm>
            <a:off x="0" y="8902344"/>
            <a:ext cx="3070860" cy="468630"/>
          </a:xfrm>
          <a:prstGeom prst="rect">
            <a:avLst/>
          </a:prstGeom>
        </p:spPr>
        <p:txBody>
          <a:bodyPr vert="horz" lIns="92290" tIns="46145" rIns="92290" bIns="46145" rtlCol="0" anchor="b"/>
          <a:lstStyle>
            <a:lvl1pPr algn="l">
              <a:defRPr sz="1200"/>
            </a:lvl1pPr>
          </a:lstStyle>
          <a:p>
            <a:endParaRPr lang="en-US"/>
          </a:p>
        </p:txBody>
      </p:sp>
      <p:sp>
        <p:nvSpPr>
          <p:cNvPr id="5" name="Slide Number Placeholder 4"/>
          <p:cNvSpPr>
            <a:spLocks noGrp="1"/>
          </p:cNvSpPr>
          <p:nvPr>
            <p:ph type="sldNum" sz="quarter" idx="3"/>
          </p:nvPr>
        </p:nvSpPr>
        <p:spPr>
          <a:xfrm>
            <a:off x="4014100" y="8902344"/>
            <a:ext cx="3070860" cy="468630"/>
          </a:xfrm>
          <a:prstGeom prst="rect">
            <a:avLst/>
          </a:prstGeom>
        </p:spPr>
        <p:txBody>
          <a:bodyPr vert="horz" lIns="92290" tIns="46145" rIns="92290" bIns="46145" rtlCol="0" anchor="b"/>
          <a:lstStyle>
            <a:lvl1pPr algn="r">
              <a:defRPr sz="1200"/>
            </a:lvl1pPr>
          </a:lstStyle>
          <a:p>
            <a:fld id="{142D3989-0B23-4F7F-AA8B-35314A729FEB}" type="slidenum">
              <a:rPr lang="en-US" smtClean="0"/>
              <a:pPr/>
              <a:t>‹#›</a:t>
            </a:fld>
            <a:endParaRPr lang="en-US"/>
          </a:p>
        </p:txBody>
      </p:sp>
    </p:spTree>
    <p:extLst>
      <p:ext uri="{BB962C8B-B14F-4D97-AF65-F5344CB8AC3E}">
        <p14:creationId xmlns:p14="http://schemas.microsoft.com/office/powerpoint/2010/main" val="2300748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2290" tIns="46145" rIns="92290" bIns="46145" rtlCol="0"/>
          <a:lstStyle>
            <a:lvl1pPr algn="l">
              <a:defRPr sz="1200"/>
            </a:lvl1pPr>
          </a:lstStyle>
          <a:p>
            <a:endParaRPr lang="en-US"/>
          </a:p>
        </p:txBody>
      </p:sp>
      <p:sp>
        <p:nvSpPr>
          <p:cNvPr id="3" name="Date Placeholder 2"/>
          <p:cNvSpPr>
            <a:spLocks noGrp="1"/>
          </p:cNvSpPr>
          <p:nvPr>
            <p:ph type="dt" idx="1"/>
          </p:nvPr>
        </p:nvSpPr>
        <p:spPr>
          <a:xfrm>
            <a:off x="4014100" y="0"/>
            <a:ext cx="3070860" cy="468630"/>
          </a:xfrm>
          <a:prstGeom prst="rect">
            <a:avLst/>
          </a:prstGeom>
        </p:spPr>
        <p:txBody>
          <a:bodyPr vert="horz" lIns="92290" tIns="46145" rIns="92290" bIns="46145" rtlCol="0"/>
          <a:lstStyle>
            <a:lvl1pPr algn="r">
              <a:defRPr sz="1200"/>
            </a:lvl1pPr>
          </a:lstStyle>
          <a:p>
            <a:fld id="{3DE0BBED-F653-4932-ADC0-183943D333DB}" type="datetimeFigureOut">
              <a:rPr lang="en-US" smtClean="0"/>
              <a:pPr/>
              <a:t>10/25/2012</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2290" tIns="46145" rIns="92290" bIns="46145" rtlCol="0" anchor="ctr"/>
          <a:lstStyle/>
          <a:p>
            <a:endParaRPr lang="en-US"/>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2290" tIns="46145" rIns="92290" bIns="4614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344"/>
            <a:ext cx="3070860" cy="468630"/>
          </a:xfrm>
          <a:prstGeom prst="rect">
            <a:avLst/>
          </a:prstGeom>
        </p:spPr>
        <p:txBody>
          <a:bodyPr vert="horz" lIns="92290" tIns="46145" rIns="92290" bIns="46145"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4"/>
            <a:ext cx="3070860" cy="468630"/>
          </a:xfrm>
          <a:prstGeom prst="rect">
            <a:avLst/>
          </a:prstGeom>
        </p:spPr>
        <p:txBody>
          <a:bodyPr vert="horz" lIns="92290" tIns="46145" rIns="92290" bIns="46145" rtlCol="0" anchor="b"/>
          <a:lstStyle>
            <a:lvl1pPr algn="r">
              <a:defRPr sz="1200"/>
            </a:lvl1pPr>
          </a:lstStyle>
          <a:p>
            <a:fld id="{F962326E-8FDA-4B1B-B43E-D7929C804C05}" type="slidenum">
              <a:rPr lang="en-US" smtClean="0"/>
              <a:pPr/>
              <a:t>‹#›</a:t>
            </a:fld>
            <a:endParaRPr lang="en-US"/>
          </a:p>
        </p:txBody>
      </p:sp>
    </p:spTree>
    <p:extLst>
      <p:ext uri="{BB962C8B-B14F-4D97-AF65-F5344CB8AC3E}">
        <p14:creationId xmlns:p14="http://schemas.microsoft.com/office/powerpoint/2010/main" val="3299790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2011 was certainly a year of growth and comeback for the oil and gas industry and we believe this trend will continue throughout 2012. We expect solid,</a:t>
            </a:r>
            <a:r>
              <a:rPr lang="en-US" dirty="0" smtClean="0"/>
              <a:t> moderate growth for the E&amp;P sector, in most regions .</a:t>
            </a:r>
            <a:r>
              <a:rPr lang="en-US" baseline="0" dirty="0" smtClean="0"/>
              <a:t/>
            </a:r>
            <a:br>
              <a:rPr lang="en-US" baseline="0" dirty="0" smtClean="0"/>
            </a:br>
            <a:r>
              <a:rPr lang="en-US" baseline="0" dirty="0" smtClean="0"/>
              <a:t/>
            </a:r>
            <a:br>
              <a:rPr lang="en-US" baseline="0" dirty="0" smtClean="0"/>
            </a:b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879CEDE-929A-44B2-840B-AEC35317484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In Texas, activity rebounded to about 17,700 wells last year.  Not only is that a substantial increase, but the total also is greater than what was drilled in Texas during the peak year of ‘08. This year, we expect more moderate growth of about 4%, but this will still push the total to above 18,000 wells, a number that we haven’t seen in a very long time.  The biggest drilling increases will be in Districts One, Two, Four and Eight.  Districts One, Two and Four, of course, are home to booming activity in the Eagle Ford Shale, and District Eight is in the center of the Permian Basin.  By contrast, Districts Five and Nine, which contain the majority of the Barnett Shale, are going to have decreased activity this year, due to cutbacks in gas drilling.    </a:t>
            </a:r>
          </a:p>
          <a:p>
            <a:pPr indent="230726" algn="just"/>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Given what is happening in Northern Louisiana, it should be no surprise that the state, overall, will be down this year, with a 9% drop to about 1,350 wells.  The overall drop is not as severe as that of the northern half, because Southern Louisiana will actually be up 10%.  But keep in mind that the volume of wells drilled in the South is only about a third of that in the North.  There is more oil drilling in the South, and that trend has been accelerating. Back in 2009, oil completions outnumbered gas completions about two-to-one.  Last year, that ratio increased to about four-to-one.   </a:t>
            </a:r>
          </a:p>
          <a:p>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Given what is happening in Northern Louisiana, it should be no surprise that the state, overall, will be down this year, with a 9% drop to about 1,350 wells.  The overall drop is not as severe as that of the northern half, because Southern Louisiana will actually be up 10%.  But keep in mind that the volume of wells drilled in the South is only about a third of that in the North.  There is more oil drilling in the South, and that trend has been accelerating. Back in 2009, oil completions outnumbered gas completions about two-to-one.  Last year, that ratio increased to about four-to-one.   </a:t>
            </a:r>
          </a:p>
          <a:p>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Given what is happening in Northern Louisiana, it should be no surprise that the state, overall, will be down this year, with a 9% drop to about 1,350 wells.  The overall drop is not as severe as that of the northern half, because Southern Louisiana will actually be up 10%.  But keep in mind that the volume of wells drilled in the South is only about a third of that in the North.  There is more oil drilling in the South, and that trend has been accelerating. Back in 2009, oil completions outnumbered gas completions about two-to-one.  Last year, that ratio increased to about four-to-one.   </a:t>
            </a:r>
          </a:p>
          <a:p>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Given what is happening in Northern Louisiana, it should be no surprise that the state, overall, will be down this year, with a 9% drop to about 1,350 wells.  The overall drop is not as severe as that of the northern half, because Southern Louisiana will actually be up 10%.  But keep in mind that the volume of wells drilled in the South is only about a third of that in the North.  There is more oil drilling in the South, and that trend has been accelerating. Back in 2009, oil completions outnumbered gas completions about two-to-one.  Last year, that ratio increased to about four-to-one.   </a:t>
            </a:r>
          </a:p>
          <a:p>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Given what is happening in Northern Louisiana, it should be no surprise that the state, overall, will be down this year, with a 9% drop to about 1,350 wells.  The overall drop is not as severe as that of the northern half, because Southern Louisiana will actually be up 10%.  But keep in mind that the volume of wells drilled in the South is only about a third of that in the North.  There is more oil drilling in the South, and that trend has been accelerating. Back in 2009, oil completions outnumbered gas completions about two-to-one.  Last year, that ratio increased to about four-to-one.   </a:t>
            </a:r>
          </a:p>
          <a:p>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Given what is happening in Northern Louisiana, it should be no surprise that the state, overall, will be down this year, with a 9% drop to about 1,350 wells.  The overall drop is not as severe as that of the northern half, because Southern Louisiana will actually be up 10%.  But keep in mind that the volume of wells drilled in the South is only about a third of that in the North.  There is more oil drilling in the South, and that trend has been accelerating. Back in 2009, oil completions outnumbered gas completions about two-to-one.  Last year, that ratio increased to about four-to-one.   </a:t>
            </a:r>
          </a:p>
          <a:p>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Given what is happening in Northern Louisiana, it should be no surprise that the state, overall, will be down this year, with a 9% drop to about 1,350 wells.  The overall drop is not as severe as that of the northern half, because Southern Louisiana will actually be up 10%.  But keep in mind that the volume of wells drilled in the South is only about a third of that in the North.  There is more oil drilling in the South, and that trend has been accelerating. Back in 2009, oil completions outnumbered gas completions about two-to-one.  Last year, that ratio increased to about four-to-one.   </a:t>
            </a:r>
          </a:p>
          <a:p>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Compared to some of the other shale plays, the situation remains relatively tough for the Marcellus, in Pennsylvania, Ohio, New York and West Virginia. All the negative factors that began to show up in late 2010 are still present now. These include low gas prices, concerns over water contamination from </a:t>
            </a:r>
            <a:r>
              <a:rPr lang="en-US" dirty="0" err="1" smtClean="0"/>
              <a:t>fracing</a:t>
            </a:r>
            <a:r>
              <a:rPr lang="en-US" dirty="0" smtClean="0"/>
              <a:t>—whether valid or not—and threats by federal, state and local officials to impose greater environmental regulation.  When you put this all together, it’s no surprise that activity in New York state and West Virginia is down, at minus 3% and 5%, respectively. Pennsylvania has more diversified activity, so it will actually be up 2% this year. But in Ohio, where operators have figured out that they can ignore the Marcellus and take advantage of the oil-oriented Utica Shale play, drilling is expected to be up 40% this year. So, not all is lost in this region, at least outside of the Marcellus.   </a:t>
            </a:r>
          </a:p>
          <a:p>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Given what is happening in Northern Louisiana, it should be no surprise that the state, overall, will be down this year, with a 9% drop to about 1,350 wells.  The overall drop is not as severe as that of the northern half, because Southern Louisiana will actually be up 10%.  But keep in mind that the volume of wells drilled in the South is only about a third of that in the North.  There is more oil drilling in the South, and that trend has been accelerating. Back in 2009, oil completions outnumbered gas completions about two-to-one.  Last year, that ratio increased to about four-to-one.   </a:t>
            </a:r>
          </a:p>
          <a:p>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a:t>
            </a:r>
            <a:r>
              <a:rPr lang="en-US" baseline="0" dirty="0" smtClean="0"/>
              <a:t> the contrary, the natural gas price at the Henry Hub entered a down cycle in 2008. During 2011, the average price was $3.99 per thousand cubic feet. We expect that due to a reduction in gas-directed drilling, natural gas supply will contract, and therefore, the average price during 2012 will be $3.10/</a:t>
            </a:r>
            <a:r>
              <a:rPr lang="en-US" baseline="0" dirty="0" err="1" smtClean="0"/>
              <a:t>Mcf</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879CEDE-929A-44B2-840B-AEC353174847}"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The picture is beginning to improve in California, where operators are rushing to take advantage of highly favorable oil prices. In particular, Occidental Petroleum is continuing a program begun last year to boost its California oil and gas production significantly by the year 2014. Most of this will be accomplished by drilling on existing assets. Furthermore, some other operators are also looking at how to take advantage of the Monterey Shale formation, where sizeable oil reserves are believed to exist. Overall, we expect California onshore drilling to be up 2% this year, at about 3,100 wells.</a:t>
            </a:r>
          </a:p>
          <a:p>
            <a:pPr indent="230726" algn="just"/>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Across the Rocky Mountain states, activity is primarily in Colorado, Wyoming, New Mexico and Utah. As a group, these states will be up about 5%, to nearly 8,100 wells. However, the forecast varies some from state to state. For instance, Colorado will be up about 8%, and part of that is due to operators taking a look at the Niobrara play, and increasing their level of exploratory drilling. In Wyoming, gas drilling is still the majority of activity, but the ratio is switching toward oil. In New Mexico, the emphasis has switched to the southeastern half of the state, where far more opportunity exists to drill for oil, and away from the gas-prone northwestern half. But this state only expects a 1% gain in activity this year. </a:t>
            </a:r>
          </a:p>
          <a:p>
            <a:pPr indent="230726" algn="just"/>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Across the Rocky Mountain states, activity is primarily in Colorado, Wyoming, New Mexico and Utah. As a group, these states will be up about 5%, to nearly 8,100 wells. However, the forecast varies some from state to state. For instance, Colorado will be up about 8%, and part of that is due to operators taking a look at the Niobrara play, and increasing their level of exploratory drilling. In Wyoming, gas drilling is still the majority of activity, but the ratio is switching toward oil. In New Mexico, the emphasis has switched to the southeastern half of the state, where far more opportunity exists to drill for oil, and away from the gas-prone northwestern half. But this state only expects a 1% gain in activity this year. </a:t>
            </a:r>
          </a:p>
          <a:p>
            <a:pPr indent="230726" algn="just"/>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Given what is happening in Northern Louisiana, it should be no surprise that the state, overall, will be down this year, with a 9% drop to about 1,350 wells.  The overall drop is not as severe as that of the northern half, because Southern Louisiana will actually be up 10%.  But keep in mind that the volume of wells drilled in the South is only about a third of that in the North.  There is more oil drilling in the South, and that trend has been accelerating. Back in 2009, oil completions outnumbered gas completions about two-to-one.  Last year, that ratio increased to about four-to-one.   </a:t>
            </a:r>
          </a:p>
          <a:p>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Given what is happening in Northern Louisiana, it should be no surprise that the state, overall, will be down this year, with a 9% drop to about 1,350 wells.  The overall drop is not as severe as that of the northern half, because Southern Louisiana will actually be up 10%.  But keep in mind that the volume of wells drilled in the South is only about a third of that in the North.  There is more oil drilling in the South, and that trend has been accelerating. Back in 2009, oil completions outnumbered gas completions about two-to-one.  Last year, that ratio increased to about four-to-one.   </a:t>
            </a:r>
          </a:p>
          <a:p>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2011 was certainly a year of growth and comeback for the oil and gas industry and we believe this trend will continue throughout 2012. We expect solid,</a:t>
            </a:r>
            <a:r>
              <a:rPr lang="en-US" dirty="0" smtClean="0"/>
              <a:t> moderate growth for the E&amp;P sector, in most regions .</a:t>
            </a:r>
            <a:r>
              <a:rPr lang="en-US" baseline="0" dirty="0" smtClean="0"/>
              <a:t/>
            </a:r>
            <a:br>
              <a:rPr lang="en-US" baseline="0" dirty="0" smtClean="0"/>
            </a:br>
            <a:r>
              <a:rPr lang="en-US" baseline="0" dirty="0" smtClean="0"/>
              <a:t/>
            </a:r>
            <a:br>
              <a:rPr lang="en-US" baseline="0" dirty="0" smtClean="0"/>
            </a:b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879CEDE-929A-44B2-840B-AEC353174847}"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 crude</a:t>
            </a:r>
            <a:r>
              <a:rPr lang="en-US" baseline="0" dirty="0" smtClean="0"/>
              <a:t> oil prices have provided the incentive for the reversal of U.S. oil production since 2008. In 2011, U.S. operators produced 5.6 million barrels of oil per day, an increase of 2.5% since 2010.  This trend should continue</a:t>
            </a:r>
            <a:r>
              <a:rPr lang="en-US" dirty="0" smtClean="0"/>
              <a:t> in the short term, and maybe longer.</a:t>
            </a:r>
            <a:endParaRPr lang="en-US" dirty="0"/>
          </a:p>
        </p:txBody>
      </p:sp>
      <p:sp>
        <p:nvSpPr>
          <p:cNvPr id="4" name="Slide Number Placeholder 3"/>
          <p:cNvSpPr>
            <a:spLocks noGrp="1"/>
          </p:cNvSpPr>
          <p:nvPr>
            <p:ph type="sldNum" sz="quarter" idx="10"/>
          </p:nvPr>
        </p:nvSpPr>
        <p:spPr/>
        <p:txBody>
          <a:bodyPr/>
          <a:lstStyle/>
          <a:p>
            <a:fld id="{E879CEDE-929A-44B2-840B-AEC353174847}"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impact of oil and gas prices is quite evident in this chart, which shows the oil and gas drilling split. The U.S. used to be a haven for gas drilling, with about 80% of the rigs drilling for gas in 2001. At the end of 2011, nearly 60% of the rigs were drilling for oil. The percentage of oil-directed drilling is likely to go up even further in 2012.</a:t>
            </a:r>
          </a:p>
        </p:txBody>
      </p:sp>
      <p:sp>
        <p:nvSpPr>
          <p:cNvPr id="4" name="Slide Number Placeholder 3"/>
          <p:cNvSpPr>
            <a:spLocks noGrp="1"/>
          </p:cNvSpPr>
          <p:nvPr>
            <p:ph type="sldNum" sz="quarter" idx="10"/>
          </p:nvPr>
        </p:nvSpPr>
        <p:spPr/>
        <p:txBody>
          <a:bodyPr/>
          <a:lstStyle/>
          <a:p>
            <a:fld id="{E879CEDE-929A-44B2-840B-AEC353174847}"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a:r>
              <a:rPr lang="en-US" dirty="0" smtClean="0"/>
              <a:t>To arrive at our estimate of wells drilled in the U.S. during the past year, and our forecast for this year, we conduct surveys of state and federal agencies, and operators, and combine those results with rig counts and other data.  Last year, U.S. operators drilled just under 45,000 wells. This year, we forecast that operators will drill close to 48,000 wells nationwide. This will be a gain of nearly 7%, or about half the growth rate of last year.  It will also be the highest well total since the peak year of 2008.  Most of the states will have some form of increase this year, although there are a few minor exceptions, and most of those are in states that are more dependent on gas production and drilling. </a:t>
            </a:r>
          </a:p>
          <a:p>
            <a:pPr indent="230726" algn="just"/>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defTabSz="922904">
              <a:defRPr/>
            </a:pPr>
            <a:r>
              <a:rPr lang="en-US" dirty="0"/>
              <a:t>In Canada, oil is driving activity in a big way not seen since the 1996, when the well count was over 25,000.  This is particularly true in Alberta, whose oil sand deposits now account for just over half of all Canadian crude production. Technological advances have prompted investment in shale and tight gas plays in British Columbia and Alberta. </a:t>
            </a:r>
          </a:p>
          <a:p>
            <a:pPr indent="230726" algn="just" defTabSz="922904">
              <a:defRPr/>
            </a:pPr>
            <a:r>
              <a:rPr lang="en-US" dirty="0" smtClean="0"/>
              <a:t>TransCanada’s proposed Keystone XL pipeline, which would bring tar sands oil from Canada to refineries in Oklahoma and Texas, has been a hugely divisive issue. Last November, the State Department announced that the proposed route through Nebraska’s environmentally sensitive Sand Hills region required additional review, thus pushing the decision to 2013. While the Keystone issue could eventually curtail E&amp;P activity, we do NOT believe it will have an effect in the short term.</a:t>
            </a:r>
          </a:p>
          <a:p>
            <a:pPr indent="230726" algn="just" defTabSz="922904">
              <a:defRPr/>
            </a:pPr>
            <a:r>
              <a:rPr lang="en-US" dirty="0"/>
              <a:t>For 2012, we forecast a 3.2% increase to 13,010 wells.</a:t>
            </a:r>
          </a:p>
          <a:p>
            <a:pPr defTabSz="922904">
              <a:defRPr/>
            </a:pPr>
            <a:endParaRPr lang="en-US" dirty="0"/>
          </a:p>
        </p:txBody>
      </p:sp>
      <p:sp>
        <p:nvSpPr>
          <p:cNvPr id="4" name="Slide Number Placeholder 3"/>
          <p:cNvSpPr>
            <a:spLocks noGrp="1"/>
          </p:cNvSpPr>
          <p:nvPr>
            <p:ph type="sldNum" sz="quarter" idx="10"/>
          </p:nvPr>
        </p:nvSpPr>
        <p:spPr/>
        <p:txBody>
          <a:bodyPr/>
          <a:lstStyle/>
          <a:p>
            <a:fld id="{E879CEDE-929A-44B2-840B-AEC353174847}"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2904">
              <a:defRPr/>
            </a:pPr>
            <a:r>
              <a:rPr lang="en-US" dirty="0"/>
              <a:t>In Mexico, E&amp;P activity last year remained almost even with 2010’s level. Mexico in early 2011 held licensing rounds for performance-based contracts on oil blocks allowing participation by foreign oil companies, for the first time since the industry was nationalized in 1938. Foreign firms will have no ownership rights over any oil they produce, but they should infuse Mexican fields with improved technology. We expect a slight increase, to 1,150 wells, in 2012.</a:t>
            </a:r>
            <a:endParaRPr lang="en-US" dirty="0" smtClean="0"/>
          </a:p>
          <a:p>
            <a:pPr defTabSz="922904">
              <a:defRPr/>
            </a:pPr>
            <a:endParaRPr lang="en-US" dirty="0"/>
          </a:p>
        </p:txBody>
      </p:sp>
      <p:sp>
        <p:nvSpPr>
          <p:cNvPr id="4" name="Slide Number Placeholder 3"/>
          <p:cNvSpPr>
            <a:spLocks noGrp="1"/>
          </p:cNvSpPr>
          <p:nvPr>
            <p:ph type="sldNum" sz="quarter" idx="10"/>
          </p:nvPr>
        </p:nvSpPr>
        <p:spPr/>
        <p:txBody>
          <a:bodyPr/>
          <a:lstStyle/>
          <a:p>
            <a:fld id="{E879CEDE-929A-44B2-840B-AEC353174847}"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lgn="just" defTabSz="922904">
              <a:defRPr/>
            </a:pPr>
            <a:r>
              <a:rPr lang="en-US" dirty="0"/>
              <a:t>South America has remained a strong epicenter of E&amp;P growth, with expanding activities in both deepwater and the discovery of vast shale plays at the southern tip of the continent. Across the region, drilling will be up nearly 11% this year, at 3,957 wells. </a:t>
            </a:r>
          </a:p>
        </p:txBody>
      </p:sp>
      <p:sp>
        <p:nvSpPr>
          <p:cNvPr id="4" name="Slide Number Placeholder 3"/>
          <p:cNvSpPr>
            <a:spLocks noGrp="1"/>
          </p:cNvSpPr>
          <p:nvPr>
            <p:ph type="sldNum" sz="quarter" idx="10"/>
          </p:nvPr>
        </p:nvSpPr>
        <p:spPr/>
        <p:txBody>
          <a:bodyPr/>
          <a:lstStyle/>
          <a:p>
            <a:fld id="{E879CEDE-929A-44B2-840B-AEC353174847}"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indent="230726"/>
            <a:r>
              <a:rPr lang="en-US" dirty="0" smtClean="0"/>
              <a:t>The Baker Hughes rig count continued to recover last year. The count was up 7.6%, for an average 1,877 rigs.  The largest increases were in Texas District 8 and in North Dakota.  District 8, of course, is home to the Permian Basin, and North Dakota is home to the </a:t>
            </a:r>
            <a:r>
              <a:rPr lang="en-US" dirty="0" err="1" smtClean="0"/>
              <a:t>Bakken</a:t>
            </a:r>
            <a:r>
              <a:rPr lang="en-US" dirty="0" smtClean="0"/>
              <a:t> Shale. The rig count in both Texas Districts 1 and 2 also more than doubled.  Both of these areas are home to segments of the Eagle Ford Shale, where operators are exploiting the liquids portion of the play.  </a:t>
            </a:r>
          </a:p>
          <a:p>
            <a:pPr indent="230726"/>
            <a:endParaRPr lang="en-US" dirty="0"/>
          </a:p>
        </p:txBody>
      </p:sp>
      <p:sp>
        <p:nvSpPr>
          <p:cNvPr id="4" name="Slide Number Placeholder 3"/>
          <p:cNvSpPr>
            <a:spLocks noGrp="1"/>
          </p:cNvSpPr>
          <p:nvPr>
            <p:ph type="sldNum" sz="quarter" idx="10"/>
          </p:nvPr>
        </p:nvSpPr>
        <p:spPr/>
        <p:txBody>
          <a:bodyPr/>
          <a:lstStyle/>
          <a:p>
            <a:fld id="{F962326E-8FDA-4B1B-B43E-D7929C804C05}"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49A920-131B-4151-8EB6-D1F212FA3CBB}" type="datetimeFigureOut">
              <a:rPr lang="en-US" smtClean="0"/>
              <a:pPr/>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23465-3F9E-4E23-BB22-854DE6992E87}" type="slidenum">
              <a:rPr lang="en-US" smtClean="0"/>
              <a:pPr/>
              <a:t>‹#›</a:t>
            </a:fld>
            <a:endParaRPr lang="en-US"/>
          </a:p>
        </p:txBody>
      </p:sp>
    </p:spTree>
    <p:extLst>
      <p:ext uri="{BB962C8B-B14F-4D97-AF65-F5344CB8AC3E}">
        <p14:creationId xmlns:p14="http://schemas.microsoft.com/office/powerpoint/2010/main" val="3892740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9A920-131B-4151-8EB6-D1F212FA3CBB}" type="datetimeFigureOut">
              <a:rPr lang="en-US" smtClean="0"/>
              <a:pPr/>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23465-3F9E-4E23-BB22-854DE6992E87}" type="slidenum">
              <a:rPr lang="en-US" smtClean="0"/>
              <a:pPr/>
              <a:t>‹#›</a:t>
            </a:fld>
            <a:endParaRPr lang="en-US"/>
          </a:p>
        </p:txBody>
      </p:sp>
    </p:spTree>
    <p:extLst>
      <p:ext uri="{BB962C8B-B14F-4D97-AF65-F5344CB8AC3E}">
        <p14:creationId xmlns:p14="http://schemas.microsoft.com/office/powerpoint/2010/main" val="3518378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9A920-131B-4151-8EB6-D1F212FA3CBB}" type="datetimeFigureOut">
              <a:rPr lang="en-US" smtClean="0"/>
              <a:pPr/>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23465-3F9E-4E23-BB22-854DE6992E87}" type="slidenum">
              <a:rPr lang="en-US" smtClean="0"/>
              <a:pPr/>
              <a:t>‹#›</a:t>
            </a:fld>
            <a:endParaRPr lang="en-US"/>
          </a:p>
        </p:txBody>
      </p:sp>
    </p:spTree>
    <p:extLst>
      <p:ext uri="{BB962C8B-B14F-4D97-AF65-F5344CB8AC3E}">
        <p14:creationId xmlns:p14="http://schemas.microsoft.com/office/powerpoint/2010/main" val="3878141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9A920-131B-4151-8EB6-D1F212FA3CBB}" type="datetimeFigureOut">
              <a:rPr lang="en-US" smtClean="0"/>
              <a:pPr/>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23465-3F9E-4E23-BB22-854DE6992E87}" type="slidenum">
              <a:rPr lang="en-US" smtClean="0"/>
              <a:pPr/>
              <a:t>‹#›</a:t>
            </a:fld>
            <a:endParaRPr lang="en-US"/>
          </a:p>
        </p:txBody>
      </p:sp>
    </p:spTree>
    <p:extLst>
      <p:ext uri="{BB962C8B-B14F-4D97-AF65-F5344CB8AC3E}">
        <p14:creationId xmlns:p14="http://schemas.microsoft.com/office/powerpoint/2010/main" val="406738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49A920-131B-4151-8EB6-D1F212FA3CBB}" type="datetimeFigureOut">
              <a:rPr lang="en-US" smtClean="0"/>
              <a:pPr/>
              <a:t>10/25/2012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23465-3F9E-4E23-BB22-854DE6992E87}" type="slidenum">
              <a:rPr lang="en-US" smtClean="0"/>
              <a:pPr/>
              <a:t>‹#›</a:t>
            </a:fld>
            <a:endParaRPr lang="en-US"/>
          </a:p>
        </p:txBody>
      </p:sp>
    </p:spTree>
    <p:extLst>
      <p:ext uri="{BB962C8B-B14F-4D97-AF65-F5344CB8AC3E}">
        <p14:creationId xmlns:p14="http://schemas.microsoft.com/office/powerpoint/2010/main" val="3917903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49A920-131B-4151-8EB6-D1F212FA3CBB}" type="datetimeFigureOut">
              <a:rPr lang="en-US" smtClean="0"/>
              <a:pPr/>
              <a:t>10/25/2012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23465-3F9E-4E23-BB22-854DE6992E87}" type="slidenum">
              <a:rPr lang="en-US" smtClean="0"/>
              <a:pPr/>
              <a:t>‹#›</a:t>
            </a:fld>
            <a:endParaRPr lang="en-US"/>
          </a:p>
        </p:txBody>
      </p:sp>
    </p:spTree>
    <p:extLst>
      <p:ext uri="{BB962C8B-B14F-4D97-AF65-F5344CB8AC3E}">
        <p14:creationId xmlns:p14="http://schemas.microsoft.com/office/powerpoint/2010/main" val="361773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49A920-131B-4151-8EB6-D1F212FA3CBB}" type="datetimeFigureOut">
              <a:rPr lang="en-US" smtClean="0"/>
              <a:pPr/>
              <a:t>10/25/2012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323465-3F9E-4E23-BB22-854DE6992E87}" type="slidenum">
              <a:rPr lang="en-US" smtClean="0"/>
              <a:pPr/>
              <a:t>‹#›</a:t>
            </a:fld>
            <a:endParaRPr lang="en-US"/>
          </a:p>
        </p:txBody>
      </p:sp>
    </p:spTree>
    <p:extLst>
      <p:ext uri="{BB962C8B-B14F-4D97-AF65-F5344CB8AC3E}">
        <p14:creationId xmlns:p14="http://schemas.microsoft.com/office/powerpoint/2010/main" val="1791387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49A920-131B-4151-8EB6-D1F212FA3CBB}" type="datetimeFigureOut">
              <a:rPr lang="en-US" smtClean="0"/>
              <a:pPr/>
              <a:t>10/25/2012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323465-3F9E-4E23-BB22-854DE6992E87}" type="slidenum">
              <a:rPr lang="en-US" smtClean="0"/>
              <a:pPr/>
              <a:t>‹#›</a:t>
            </a:fld>
            <a:endParaRPr lang="en-US"/>
          </a:p>
        </p:txBody>
      </p:sp>
    </p:spTree>
    <p:extLst>
      <p:ext uri="{BB962C8B-B14F-4D97-AF65-F5344CB8AC3E}">
        <p14:creationId xmlns:p14="http://schemas.microsoft.com/office/powerpoint/2010/main" val="3638203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49A920-131B-4151-8EB6-D1F212FA3CBB}" type="datetimeFigureOut">
              <a:rPr lang="en-US" smtClean="0"/>
              <a:pPr/>
              <a:t>10/25/2012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323465-3F9E-4E23-BB22-854DE6992E87}" type="slidenum">
              <a:rPr lang="en-US" smtClean="0"/>
              <a:pPr/>
              <a:t>‹#›</a:t>
            </a:fld>
            <a:endParaRPr lang="en-US"/>
          </a:p>
        </p:txBody>
      </p:sp>
    </p:spTree>
    <p:extLst>
      <p:ext uri="{BB962C8B-B14F-4D97-AF65-F5344CB8AC3E}">
        <p14:creationId xmlns:p14="http://schemas.microsoft.com/office/powerpoint/2010/main" val="9037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9A920-131B-4151-8EB6-D1F212FA3CBB}" type="datetimeFigureOut">
              <a:rPr lang="en-US" smtClean="0"/>
              <a:pPr/>
              <a:t>10/25/2012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23465-3F9E-4E23-BB22-854DE6992E87}" type="slidenum">
              <a:rPr lang="en-US" smtClean="0"/>
              <a:pPr/>
              <a:t>‹#›</a:t>
            </a:fld>
            <a:endParaRPr lang="en-US"/>
          </a:p>
        </p:txBody>
      </p:sp>
    </p:spTree>
    <p:extLst>
      <p:ext uri="{BB962C8B-B14F-4D97-AF65-F5344CB8AC3E}">
        <p14:creationId xmlns:p14="http://schemas.microsoft.com/office/powerpoint/2010/main" val="952639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9A920-131B-4151-8EB6-D1F212FA3CBB}" type="datetimeFigureOut">
              <a:rPr lang="en-US" smtClean="0"/>
              <a:pPr/>
              <a:t>10/25/2012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23465-3F9E-4E23-BB22-854DE6992E87}" type="slidenum">
              <a:rPr lang="en-US" smtClean="0"/>
              <a:pPr/>
              <a:t>‹#›</a:t>
            </a:fld>
            <a:endParaRPr lang="en-US"/>
          </a:p>
        </p:txBody>
      </p:sp>
    </p:spTree>
    <p:extLst>
      <p:ext uri="{BB962C8B-B14F-4D97-AF65-F5344CB8AC3E}">
        <p14:creationId xmlns:p14="http://schemas.microsoft.com/office/powerpoint/2010/main" val="147641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9A920-131B-4151-8EB6-D1F212FA3CBB}" type="datetimeFigureOut">
              <a:rPr lang="en-US" smtClean="0"/>
              <a:pPr/>
              <a:t>10/25/2012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323465-3F9E-4E23-BB22-854DE6992E87}" type="slidenum">
              <a:rPr lang="en-US" smtClean="0"/>
              <a:pPr/>
              <a:t>‹#›</a:t>
            </a:fld>
            <a:endParaRPr lang="en-US"/>
          </a:p>
        </p:txBody>
      </p:sp>
      <p:pic>
        <p:nvPicPr>
          <p:cNvPr id="7" name="Picture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1747" y="-92167"/>
            <a:ext cx="9260210" cy="6953232"/>
          </a:xfrm>
          <a:prstGeom prst="rect">
            <a:avLst/>
          </a:prstGeom>
        </p:spPr>
      </p:pic>
    </p:spTree>
    <p:extLst>
      <p:ext uri="{BB962C8B-B14F-4D97-AF65-F5344CB8AC3E}">
        <p14:creationId xmlns:p14="http://schemas.microsoft.com/office/powerpoint/2010/main" val="374369594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3.jpg"/><Relationship Id="rId5" Type="http://schemas.openxmlformats.org/officeDocument/2006/relationships/image" Target="../media/image17.emf"/><Relationship Id="rId4" Type="http://schemas.openxmlformats.org/officeDocument/2006/relationships/oleObject" Target="../embeddings/Microsoft_Excel_97-2003_Worksheet7.xls"/></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Microsoft_Excel_97-2003_Worksheet8.xls"/></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30.jpeg"/><Relationship Id="rId5" Type="http://schemas.openxmlformats.org/officeDocument/2006/relationships/image" Target="../media/image29.emf"/><Relationship Id="rId4" Type="http://schemas.openxmlformats.org/officeDocument/2006/relationships/oleObject" Target="../embeddings/Microsoft_Excel_97-2003_Worksheet9.xls"/></Relationships>
</file>

<file path=ppt/slides/_rels/slide2.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3.jpg"/><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2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notesSlide" Target="../notesSlides/notesSlide20.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oleObject" Target="../embeddings/Microsoft_Excel_97-2003_Worksheet10.xls"/></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hyperlink" Target="mailto:Kurt.abraham@worldoil.com"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jpg"/><Relationship Id="rId5" Type="http://schemas.openxmlformats.org/officeDocument/2006/relationships/image" Target="../media/image6.emf"/><Relationship Id="rId4" Type="http://schemas.openxmlformats.org/officeDocument/2006/relationships/oleObject" Target="../embeddings/Microsoft_Excel_97-2003_Worksheet2.xls"/></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jpg"/><Relationship Id="rId5" Type="http://schemas.openxmlformats.org/officeDocument/2006/relationships/image" Target="../media/image8.emf"/><Relationship Id="rId4" Type="http://schemas.openxmlformats.org/officeDocument/2006/relationships/oleObject" Target="../embeddings/Microsoft_Excel_97-2003_Worksheet3.xls"/></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jpg"/><Relationship Id="rId5" Type="http://schemas.openxmlformats.org/officeDocument/2006/relationships/image" Target="../media/image10.emf"/><Relationship Id="rId4" Type="http://schemas.openxmlformats.org/officeDocument/2006/relationships/oleObject" Target="../embeddings/Microsoft_Excel_97-2003_Worksheet4.xls"/></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2.emf"/><Relationship Id="rId5" Type="http://schemas.openxmlformats.org/officeDocument/2006/relationships/oleObject" Target="../embeddings/Microsoft_Excel_97-2003_Worksheet5.xls"/><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jpg"/><Relationship Id="rId5" Type="http://schemas.openxmlformats.org/officeDocument/2006/relationships/image" Target="../media/image14.emf"/><Relationship Id="rId4" Type="http://schemas.openxmlformats.org/officeDocument/2006/relationships/oleObject" Target="../embeddings/Microsoft_Excel_97-2003_Worksheet6.xls"/></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1512093" y="1709057"/>
            <a:ext cx="5967413" cy="2346325"/>
          </a:xfrm>
          <a:prstGeom prst="rect">
            <a:avLst/>
          </a:prstGeom>
          <a:noFill/>
          <a:ln w="25400">
            <a:noFill/>
            <a:miter lim="800000"/>
            <a:headEnd/>
            <a:tailEnd/>
          </a:ln>
        </p:spPr>
        <p:txBody>
          <a:bodyPr anchor="ctr"/>
          <a:lstStyle/>
          <a:p>
            <a:pPr algn="ctr"/>
            <a:r>
              <a:rPr lang="en-US" sz="3200" b="1" dirty="0" smtClean="0"/>
              <a:t>Kurt Abraham</a:t>
            </a:r>
            <a:r>
              <a:rPr lang="en-US" b="0" dirty="0"/>
              <a:t/>
            </a:r>
            <a:br>
              <a:rPr lang="en-US" b="0" dirty="0"/>
            </a:br>
            <a:r>
              <a:rPr lang="en-US" sz="2400" b="1" dirty="0" smtClean="0"/>
              <a:t>Executive Editor</a:t>
            </a:r>
          </a:p>
          <a:p>
            <a:pPr algn="ctr"/>
            <a:r>
              <a:rPr lang="en-US" sz="2400" i="1" dirty="0" smtClean="0"/>
              <a:t>World Oil </a:t>
            </a:r>
            <a:r>
              <a:rPr lang="en-US" sz="2400" dirty="0" smtClean="0"/>
              <a:t>magazine</a:t>
            </a:r>
            <a:r>
              <a:rPr lang="en-US" sz="2400" b="0" dirty="0"/>
              <a:t/>
            </a:r>
            <a:br>
              <a:rPr lang="en-US" sz="2400" b="0" dirty="0"/>
            </a:br>
            <a:r>
              <a:rPr lang="en-US" sz="2400" b="0" dirty="0"/>
              <a:t>Gulf Publishing Company</a:t>
            </a:r>
            <a:endParaRPr lang="en-US" sz="2400" b="0" i="1" dirty="0"/>
          </a:p>
        </p:txBody>
      </p:sp>
      <p:pic>
        <p:nvPicPr>
          <p:cNvPr id="15362" name="Picture 4" descr="GPC Logo &amp; text"/>
          <p:cNvPicPr>
            <a:picLocks noChangeAspect="1" noChangeArrowheads="1"/>
          </p:cNvPicPr>
          <p:nvPr/>
        </p:nvPicPr>
        <p:blipFill rotWithShape="1">
          <a:blip r:embed="rId3"/>
          <a:srcRect r="80746"/>
          <a:stretch/>
        </p:blipFill>
        <p:spPr bwMode="auto">
          <a:xfrm>
            <a:off x="7900334" y="5760660"/>
            <a:ext cx="807581" cy="970636"/>
          </a:xfrm>
          <a:prstGeom prst="rect">
            <a:avLst/>
          </a:prstGeom>
          <a:noFill/>
          <a:ln w="9525">
            <a:noFill/>
            <a:miter lim="800000"/>
            <a:headEnd/>
            <a:tailEnd/>
          </a:ln>
        </p:spPr>
      </p:pic>
      <p:sp>
        <p:nvSpPr>
          <p:cNvPr id="4" name="Rectangle 3"/>
          <p:cNvSpPr/>
          <p:nvPr/>
        </p:nvSpPr>
        <p:spPr>
          <a:xfrm>
            <a:off x="1066800" y="4191000"/>
            <a:ext cx="7086600" cy="1569660"/>
          </a:xfrm>
          <a:prstGeom prst="rect">
            <a:avLst/>
          </a:prstGeom>
        </p:spPr>
        <p:txBody>
          <a:bodyPr>
            <a:spAutoFit/>
          </a:bodyPr>
          <a:lstStyle/>
          <a:p>
            <a:pPr algn="ctr" eaLnBrk="0" hangingPunct="0">
              <a:defRPr/>
            </a:pPr>
            <a:r>
              <a:rPr lang="en-US" sz="3200" dirty="0" smtClean="0">
                <a:solidFill>
                  <a:srgbClr val="000066"/>
                </a:solidFill>
                <a:effectLst>
                  <a:outerShdw blurRad="38100" dist="38100" dir="2700000" algn="tl">
                    <a:srgbClr val="FFFFFF"/>
                  </a:outerShdw>
                </a:effectLst>
                <a:latin typeface="Impact" pitchFamily="34" charset="0"/>
              </a:rPr>
              <a:t>20</a:t>
            </a:r>
            <a:r>
              <a:rPr lang="en-US" sz="3200" baseline="30000" dirty="0" smtClean="0">
                <a:solidFill>
                  <a:srgbClr val="000066"/>
                </a:solidFill>
                <a:effectLst>
                  <a:outerShdw blurRad="38100" dist="38100" dir="2700000" algn="tl">
                    <a:srgbClr val="FFFFFF"/>
                  </a:outerShdw>
                </a:effectLst>
                <a:latin typeface="Impact" pitchFamily="34" charset="0"/>
              </a:rPr>
              <a:t>th</a:t>
            </a:r>
            <a:r>
              <a:rPr lang="en-US" sz="3200" dirty="0" smtClean="0">
                <a:solidFill>
                  <a:srgbClr val="000066"/>
                </a:solidFill>
                <a:effectLst>
                  <a:outerShdw blurRad="38100" dist="38100" dir="2700000" algn="tl">
                    <a:srgbClr val="FFFFFF"/>
                  </a:outerShdw>
                </a:effectLst>
                <a:latin typeface="Impact" pitchFamily="34" charset="0"/>
              </a:rPr>
              <a:t> Annual International Energy Policy Conference</a:t>
            </a:r>
            <a:endParaRPr lang="en-US" sz="3200" dirty="0">
              <a:solidFill>
                <a:srgbClr val="000066"/>
              </a:solidFill>
              <a:effectLst>
                <a:outerShdw blurRad="38100" dist="38100" dir="2700000" algn="tl">
                  <a:srgbClr val="FFFFFF"/>
                </a:outerShdw>
              </a:effectLst>
              <a:latin typeface="Impact" pitchFamily="34" charset="0"/>
            </a:endParaRPr>
          </a:p>
          <a:p>
            <a:pPr algn="ctr" eaLnBrk="0" hangingPunct="0">
              <a:defRPr/>
            </a:pPr>
            <a:r>
              <a:rPr lang="en-US" sz="3200" dirty="0" smtClean="0">
                <a:solidFill>
                  <a:srgbClr val="0066FF"/>
                </a:solidFill>
                <a:effectLst>
                  <a:outerShdw blurRad="38100" dist="38100" dir="2700000" algn="tl">
                    <a:srgbClr val="FFFFFF"/>
                  </a:outerShdw>
                </a:effectLst>
                <a:latin typeface="Impact" pitchFamily="34" charset="0"/>
              </a:rPr>
              <a:t>Oklahoma City;   Oct. 25, 2012</a:t>
            </a:r>
            <a:endParaRPr lang="en-US" sz="3200" dirty="0">
              <a:solidFill>
                <a:srgbClr val="0066FF"/>
              </a:solidFill>
              <a:latin typeface="Impact"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862" y="6099489"/>
            <a:ext cx="1828800" cy="355600"/>
          </a:xfrm>
          <a:prstGeom prst="rect">
            <a:avLst/>
          </a:prstGeom>
        </p:spPr>
      </p:pic>
      <p:sp>
        <p:nvSpPr>
          <p:cNvPr id="7" name="Rectangle 2"/>
          <p:cNvSpPr>
            <a:spLocks noChangeArrowheads="1"/>
          </p:cNvSpPr>
          <p:nvPr/>
        </p:nvSpPr>
        <p:spPr bwMode="auto">
          <a:xfrm>
            <a:off x="457200" y="227013"/>
            <a:ext cx="8229600" cy="1143000"/>
          </a:xfrm>
          <a:prstGeom prst="rect">
            <a:avLst/>
          </a:prstGeom>
          <a:noFill/>
          <a:ln w="25400">
            <a:noFill/>
            <a:miter lim="800000"/>
            <a:headEnd/>
            <a:tailEnd/>
          </a:ln>
        </p:spPr>
        <p:txBody>
          <a:bodyPr anchor="ctr"/>
          <a:lstStyle/>
          <a:p>
            <a:pPr algn="ctr"/>
            <a:r>
              <a:rPr lang="en-US" sz="3200" dirty="0" smtClean="0">
                <a:solidFill>
                  <a:srgbClr val="C00000"/>
                </a:solidFill>
                <a:latin typeface="Arial Black" pitchFamily="34" charset="0"/>
              </a:rPr>
              <a:t>Drilling Outlook / U.S. </a:t>
            </a:r>
            <a:r>
              <a:rPr lang="en-US" sz="3200" dirty="0" err="1" smtClean="0">
                <a:solidFill>
                  <a:srgbClr val="C00000"/>
                </a:solidFill>
                <a:latin typeface="Arial Black" pitchFamily="34" charset="0"/>
              </a:rPr>
              <a:t>Fracing</a:t>
            </a:r>
            <a:endParaRPr lang="en-US" sz="3200" dirty="0" smtClean="0">
              <a:solidFill>
                <a:srgbClr val="C00000"/>
              </a:solidFill>
              <a:latin typeface="Arial Black" pitchFamily="34" charset="0"/>
            </a:endParaRPr>
          </a:p>
          <a:p>
            <a:pPr algn="ctr"/>
            <a:r>
              <a:rPr lang="en-US" sz="3200" dirty="0" smtClean="0">
                <a:solidFill>
                  <a:srgbClr val="C00000"/>
                </a:solidFill>
                <a:latin typeface="Arial Black" pitchFamily="34" charset="0"/>
              </a:rPr>
              <a:t>Water Usage</a:t>
            </a:r>
            <a:endParaRPr lang="en-US" sz="3200" dirty="0">
              <a:solidFill>
                <a:srgbClr val="C00000"/>
              </a:solidFill>
              <a:latin typeface="Arial Black" pitchFamily="34" charset="0"/>
            </a:endParaRPr>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5" name="Title 1"/>
          <p:cNvSpPr>
            <a:spLocks/>
          </p:cNvSpPr>
          <p:nvPr/>
        </p:nvSpPr>
        <p:spPr bwMode="auto">
          <a:xfrm>
            <a:off x="762000" y="228601"/>
            <a:ext cx="7772400" cy="625510"/>
          </a:xfrm>
          <a:prstGeom prst="rect">
            <a:avLst/>
          </a:prstGeom>
          <a:noFill/>
          <a:ln w="25400">
            <a:solidFill>
              <a:srgbClr val="000080"/>
            </a:solidFill>
            <a:miter lim="800000"/>
            <a:headEnd/>
            <a:tailEnd/>
          </a:ln>
        </p:spPr>
        <p:txBody>
          <a:bodyPr anchor="ctr"/>
          <a:lstStyle/>
          <a:p>
            <a:pPr algn="ctr"/>
            <a:r>
              <a:rPr lang="en-US" sz="3200" dirty="0">
                <a:latin typeface="Arial Black" pitchFamily="34" charset="0"/>
              </a:rPr>
              <a:t>Average </a:t>
            </a:r>
            <a:r>
              <a:rPr lang="en-US" sz="3200" dirty="0" smtClean="0">
                <a:latin typeface="Arial Black" pitchFamily="34" charset="0"/>
              </a:rPr>
              <a:t>Number </a:t>
            </a:r>
            <a:r>
              <a:rPr lang="en-US" sz="3200" dirty="0">
                <a:latin typeface="Arial Black" pitchFamily="34" charset="0"/>
              </a:rPr>
              <a:t>of Rigs in </a:t>
            </a:r>
            <a:r>
              <a:rPr lang="en-US" sz="3200" dirty="0" smtClean="0">
                <a:latin typeface="Arial Black" pitchFamily="34" charset="0"/>
              </a:rPr>
              <a:t>U.S. </a:t>
            </a:r>
            <a:endParaRPr lang="en-US" sz="3200" dirty="0">
              <a:latin typeface="Arial Black" pitchFamily="34" charset="0"/>
            </a:endParaRPr>
          </a:p>
        </p:txBody>
      </p:sp>
      <p:sp>
        <p:nvSpPr>
          <p:cNvPr id="72707" name="TextBox 6"/>
          <p:cNvSpPr txBox="1">
            <a:spLocks noChangeArrowheads="1"/>
          </p:cNvSpPr>
          <p:nvPr/>
        </p:nvSpPr>
        <p:spPr bwMode="auto">
          <a:xfrm>
            <a:off x="2070520" y="5856085"/>
            <a:ext cx="3067538" cy="369332"/>
          </a:xfrm>
          <a:prstGeom prst="rect">
            <a:avLst/>
          </a:prstGeom>
          <a:noFill/>
          <a:ln w="9525">
            <a:noFill/>
            <a:miter lim="800000"/>
            <a:headEnd/>
            <a:tailEnd/>
          </a:ln>
        </p:spPr>
        <p:txBody>
          <a:bodyPr wrap="square">
            <a:spAutoFit/>
          </a:bodyPr>
          <a:lstStyle/>
          <a:p>
            <a:r>
              <a:rPr lang="en-US" sz="1800" dirty="0" smtClean="0">
                <a:latin typeface="Arial" charset="0"/>
              </a:rPr>
              <a:t>*</a:t>
            </a:r>
            <a:r>
              <a:rPr lang="en-US" sz="1800" b="1" dirty="0" smtClean="0">
                <a:latin typeface="Arial" charset="0"/>
              </a:rPr>
              <a:t>Up </a:t>
            </a:r>
            <a:r>
              <a:rPr lang="en-US" b="1" dirty="0" smtClean="0">
                <a:latin typeface="Arial" charset="0"/>
              </a:rPr>
              <a:t>2.6</a:t>
            </a:r>
            <a:r>
              <a:rPr lang="en-US" sz="1800" b="1" dirty="0" smtClean="0">
                <a:latin typeface="Arial" charset="0"/>
              </a:rPr>
              <a:t>% </a:t>
            </a:r>
            <a:r>
              <a:rPr lang="en-US" sz="1800" b="1" dirty="0" smtClean="0">
                <a:latin typeface="Arial" charset="0"/>
              </a:rPr>
              <a:t>in 2012 vs</a:t>
            </a:r>
            <a:r>
              <a:rPr lang="en-US" sz="1800" dirty="0" smtClean="0">
                <a:latin typeface="Arial" charset="0"/>
              </a:rPr>
              <a:t>. </a:t>
            </a:r>
            <a:r>
              <a:rPr lang="en-US" sz="1800" b="1" dirty="0" smtClean="0">
                <a:latin typeface="Arial" charset="0"/>
              </a:rPr>
              <a:t>2011</a:t>
            </a:r>
            <a:endParaRPr lang="en-US" sz="1800" b="1" dirty="0">
              <a:latin typeface="Arial" charset="0"/>
            </a:endParaRPr>
          </a:p>
        </p:txBody>
      </p:sp>
      <p:graphicFrame>
        <p:nvGraphicFramePr>
          <p:cNvPr id="93185" name="Object 3"/>
          <p:cNvGraphicFramePr>
            <a:graphicFrameLocks noChangeAspect="1"/>
          </p:cNvGraphicFramePr>
          <p:nvPr>
            <p:extLst>
              <p:ext uri="{D42A27DB-BD31-4B8C-83A1-F6EECF244321}">
                <p14:modId xmlns:p14="http://schemas.microsoft.com/office/powerpoint/2010/main" val="3793549649"/>
              </p:ext>
            </p:extLst>
          </p:nvPr>
        </p:nvGraphicFramePr>
        <p:xfrm>
          <a:off x="0" y="176526"/>
          <a:ext cx="5527675" cy="6389688"/>
        </p:xfrm>
        <a:graphic>
          <a:graphicData uri="http://schemas.openxmlformats.org/presentationml/2006/ole">
            <mc:AlternateContent xmlns:mc="http://schemas.openxmlformats.org/markup-compatibility/2006">
              <mc:Choice xmlns:v="urn:schemas-microsoft-com:vml" Requires="v">
                <p:oleObj spid="_x0000_s4199" name="Worksheet" r:id="rId4" imgW="4876800" imgH="6391365" progId="Excel.Sheet.8">
                  <p:embed/>
                </p:oleObj>
              </mc:Choice>
              <mc:Fallback>
                <p:oleObj name="Worksheet" r:id="rId4" imgW="4876800" imgH="6391365" progId="Excel.Sheet.8">
                  <p:embed/>
                  <p:pic>
                    <p:nvPicPr>
                      <p:cNvPr id="0" name="Object 3"/>
                      <p:cNvPicPr>
                        <a:picLocks noChangeAspect="1" noChangeArrowheads="1"/>
                      </p:cNvPicPr>
                      <p:nvPr/>
                    </p:nvPicPr>
                    <p:blipFill>
                      <a:blip r:embed="rId5"/>
                      <a:srcRect/>
                      <a:stretch>
                        <a:fillRect/>
                      </a:stretch>
                    </p:blipFill>
                    <p:spPr bwMode="auto">
                      <a:xfrm>
                        <a:off x="0" y="176526"/>
                        <a:ext cx="5527675" cy="6389688"/>
                      </a:xfrm>
                      <a:prstGeom prst="rect">
                        <a:avLst/>
                      </a:prstGeom>
                      <a:noFill/>
                      <a:extLst/>
                    </p:spPr>
                  </p:pic>
                </p:oleObj>
              </mc:Fallback>
            </mc:AlternateContent>
          </a:graphicData>
        </a:graphic>
      </p:graphicFrame>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862" y="6255064"/>
            <a:ext cx="1600200" cy="311150"/>
          </a:xfrm>
          <a:prstGeom prst="rect">
            <a:avLst/>
          </a:prstGeom>
        </p:spPr>
      </p:pic>
      <p:pic>
        <p:nvPicPr>
          <p:cNvPr id="4114" name="Picture 18" descr="F:\Photos purchased\Rig at night Lampasas Texas dreamstime_771588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4749" y="1549605"/>
            <a:ext cx="2629022" cy="39435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8" name="Text Box 11"/>
          <p:cNvSpPr txBox="1">
            <a:spLocks noChangeArrowheads="1"/>
          </p:cNvSpPr>
          <p:nvPr/>
        </p:nvSpPr>
        <p:spPr bwMode="auto">
          <a:xfrm>
            <a:off x="228600" y="304800"/>
            <a:ext cx="8686800" cy="1031051"/>
          </a:xfrm>
          <a:prstGeom prst="rect">
            <a:avLst/>
          </a:prstGeom>
          <a:noFill/>
          <a:ln w="25400">
            <a:solidFill>
              <a:srgbClr val="000080"/>
            </a:solidFill>
            <a:miter lim="800000"/>
            <a:headEnd/>
            <a:tailEnd/>
          </a:ln>
        </p:spPr>
        <p:txBody>
          <a:bodyPr>
            <a:spAutoFit/>
          </a:bodyPr>
          <a:lstStyle/>
          <a:p>
            <a:pPr algn="ctr">
              <a:spcBef>
                <a:spcPts val="600"/>
              </a:spcBef>
            </a:pPr>
            <a:r>
              <a:rPr lang="en-US" sz="3200" dirty="0" smtClean="0">
                <a:latin typeface="Arial Black" pitchFamily="34" charset="0"/>
              </a:rPr>
              <a:t>Drilling </a:t>
            </a:r>
            <a:r>
              <a:rPr lang="en-US" sz="3200" dirty="0">
                <a:latin typeface="Arial Black" pitchFamily="34" charset="0"/>
              </a:rPr>
              <a:t>Activity Forecast</a:t>
            </a:r>
          </a:p>
          <a:p>
            <a:pPr algn="ctr">
              <a:spcBef>
                <a:spcPts val="600"/>
              </a:spcBef>
            </a:pPr>
            <a:r>
              <a:rPr lang="en-US" sz="2400" dirty="0">
                <a:latin typeface="Arial Black" pitchFamily="34" charset="0"/>
              </a:rPr>
              <a:t>Wells drilled - Texas</a:t>
            </a:r>
            <a:endParaRPr lang="en-US" sz="2400" b="0" i="1" dirty="0">
              <a:latin typeface="Arial Black" pitchFamily="34" charset="0"/>
            </a:endParaRPr>
          </a:p>
        </p:txBody>
      </p:sp>
      <p:graphicFrame>
        <p:nvGraphicFramePr>
          <p:cNvPr id="71687" name="Object 3"/>
          <p:cNvGraphicFramePr>
            <a:graphicFrameLocks noChangeAspect="1"/>
          </p:cNvGraphicFramePr>
          <p:nvPr>
            <p:extLst>
              <p:ext uri="{D42A27DB-BD31-4B8C-83A1-F6EECF244321}">
                <p14:modId xmlns:p14="http://schemas.microsoft.com/office/powerpoint/2010/main" val="4061708400"/>
              </p:ext>
            </p:extLst>
          </p:nvPr>
        </p:nvGraphicFramePr>
        <p:xfrm>
          <a:off x="381000" y="304800"/>
          <a:ext cx="4011613" cy="5900738"/>
        </p:xfrm>
        <a:graphic>
          <a:graphicData uri="http://schemas.openxmlformats.org/presentationml/2006/ole">
            <mc:AlternateContent xmlns:mc="http://schemas.openxmlformats.org/markup-compatibility/2006">
              <mc:Choice xmlns:v="urn:schemas-microsoft-com:vml" Requires="v">
                <p:oleObj spid="_x0000_s5220" name="Worksheet" r:id="rId4" imgW="3076650" imgH="4524285" progId="Excel.Sheet.8">
                  <p:embed/>
                </p:oleObj>
              </mc:Choice>
              <mc:Fallback>
                <p:oleObj name="Worksheet" r:id="rId4" imgW="3076650" imgH="4524285" progId="Excel.Sheet.8">
                  <p:embed/>
                  <p:pic>
                    <p:nvPicPr>
                      <p:cNvPr id="0" name="Object 3"/>
                      <p:cNvPicPr>
                        <a:picLocks noChangeAspect="1" noChangeArrowheads="1"/>
                      </p:cNvPicPr>
                      <p:nvPr/>
                    </p:nvPicPr>
                    <p:blipFill>
                      <a:blip r:embed="rId5"/>
                      <a:srcRect/>
                      <a:stretch>
                        <a:fillRect/>
                      </a:stretch>
                    </p:blipFill>
                    <p:spPr bwMode="auto">
                      <a:xfrm>
                        <a:off x="381000" y="304800"/>
                        <a:ext cx="4011613" cy="5900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690" name="TextBox 6"/>
          <p:cNvSpPr txBox="1">
            <a:spLocks noChangeArrowheads="1"/>
          </p:cNvSpPr>
          <p:nvPr/>
        </p:nvSpPr>
        <p:spPr bwMode="auto">
          <a:xfrm>
            <a:off x="1138892" y="5116460"/>
            <a:ext cx="3009808" cy="369332"/>
          </a:xfrm>
          <a:prstGeom prst="rect">
            <a:avLst/>
          </a:prstGeom>
          <a:noFill/>
          <a:ln w="9525">
            <a:noFill/>
            <a:miter lim="800000"/>
            <a:headEnd/>
            <a:tailEnd/>
          </a:ln>
        </p:spPr>
        <p:txBody>
          <a:bodyPr wrap="square">
            <a:spAutoFit/>
          </a:bodyPr>
          <a:lstStyle/>
          <a:p>
            <a:r>
              <a:rPr lang="en-US" b="1" dirty="0" smtClean="0">
                <a:latin typeface="Arial" charset="0"/>
              </a:rPr>
              <a:t>Up 8.2% in 2012 vs. 2011</a:t>
            </a:r>
            <a:endParaRPr lang="en-US" b="1" dirty="0">
              <a:latin typeface="Arial" charset="0"/>
            </a:endParaRPr>
          </a:p>
        </p:txBody>
      </p:sp>
      <p:pic>
        <p:nvPicPr>
          <p:cNvPr id="6" name="Picture 5" descr="TXRCmap.png"/>
          <p:cNvPicPr>
            <a:picLocks noChangeAspect="1"/>
          </p:cNvPicPr>
          <p:nvPr/>
        </p:nvPicPr>
        <p:blipFill>
          <a:blip r:embed="rId6"/>
          <a:stretch>
            <a:fillRect/>
          </a:stretch>
        </p:blipFill>
        <p:spPr>
          <a:xfrm>
            <a:off x="4689475" y="1578999"/>
            <a:ext cx="3943325" cy="432305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862" y="6255064"/>
            <a:ext cx="1600200" cy="311150"/>
          </a:xfrm>
          <a:prstGeom prst="rect">
            <a:avLst/>
          </a:prstGeom>
        </p:spPr>
      </p:pic>
      <p:sp>
        <p:nvSpPr>
          <p:cNvPr id="8" name="TextBox 7"/>
          <p:cNvSpPr txBox="1"/>
          <p:nvPr/>
        </p:nvSpPr>
        <p:spPr>
          <a:xfrm>
            <a:off x="1078885" y="5592800"/>
            <a:ext cx="3069815" cy="369332"/>
          </a:xfrm>
          <a:prstGeom prst="rect">
            <a:avLst/>
          </a:prstGeom>
          <a:noFill/>
        </p:spPr>
        <p:txBody>
          <a:bodyPr wrap="none" rtlCol="0">
            <a:spAutoFit/>
          </a:bodyPr>
          <a:lstStyle/>
          <a:p>
            <a:r>
              <a:rPr lang="en-US" b="1" dirty="0" smtClean="0"/>
              <a:t>Up 4.3% from 1H ‘12 to 2H ‘12</a:t>
            </a:r>
            <a:endParaRPr lang="en-US" b="1" dirty="0"/>
          </a:p>
        </p:txBody>
      </p:sp>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81" name="Text Box 11"/>
          <p:cNvSpPr txBox="1">
            <a:spLocks noChangeArrowheads="1"/>
          </p:cNvSpPr>
          <p:nvPr/>
        </p:nvSpPr>
        <p:spPr bwMode="auto">
          <a:xfrm>
            <a:off x="228600" y="304800"/>
            <a:ext cx="8686800" cy="1138773"/>
          </a:xfrm>
          <a:prstGeom prst="rect">
            <a:avLst/>
          </a:prstGeom>
          <a:noFill/>
          <a:ln w="25400">
            <a:solidFill>
              <a:srgbClr val="000080"/>
            </a:solidFill>
            <a:miter lim="800000"/>
            <a:headEnd/>
            <a:tailEnd/>
          </a:ln>
        </p:spPr>
        <p:txBody>
          <a:bodyPr>
            <a:spAutoFit/>
          </a:bodyPr>
          <a:lstStyle/>
          <a:p>
            <a:pPr algn="ctr">
              <a:spcBef>
                <a:spcPct val="50000"/>
              </a:spcBef>
            </a:pPr>
            <a:r>
              <a:rPr lang="en-US" sz="3200" dirty="0" smtClean="0">
                <a:latin typeface="Arial Black" pitchFamily="34" charset="0"/>
              </a:rPr>
              <a:t>Shale  Activity, 2012 </a:t>
            </a:r>
          </a:p>
          <a:p>
            <a:pPr algn="ctr">
              <a:spcBef>
                <a:spcPct val="50000"/>
              </a:spcBef>
            </a:pPr>
            <a:r>
              <a:rPr lang="en-US" sz="2400" dirty="0" smtClean="0">
                <a:latin typeface="Arial Black" pitchFamily="34" charset="0"/>
              </a:rPr>
              <a:t>Wells - Texas</a:t>
            </a:r>
            <a:endParaRPr lang="en-US" sz="2400" b="0" dirty="0">
              <a:latin typeface="Arial Black" pitchFamily="34" charset="0"/>
            </a:endParaRPr>
          </a:p>
        </p:txBody>
      </p:sp>
      <p:pic>
        <p:nvPicPr>
          <p:cNvPr id="617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025" y="6361731"/>
            <a:ext cx="160337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2705407988"/>
              </p:ext>
            </p:extLst>
          </p:nvPr>
        </p:nvGraphicFramePr>
        <p:xfrm>
          <a:off x="80386" y="1638870"/>
          <a:ext cx="5406013" cy="3982684"/>
        </p:xfrm>
        <a:graphic>
          <a:graphicData uri="http://schemas.openxmlformats.org/drawingml/2006/table">
            <a:tbl>
              <a:tblPr firstRow="1" bandRow="1">
                <a:tableStyleId>{5C22544A-7EE6-4342-B048-85BDC9FD1C3A}</a:tableStyleId>
              </a:tblPr>
              <a:tblGrid>
                <a:gridCol w="1414371"/>
                <a:gridCol w="771039"/>
                <a:gridCol w="931970"/>
                <a:gridCol w="1085331"/>
                <a:gridCol w="1203302"/>
              </a:tblGrid>
              <a:tr h="0">
                <a:tc>
                  <a:txBody>
                    <a:bodyPr/>
                    <a:lstStyle/>
                    <a:p>
                      <a:pPr algn="l"/>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Total rigs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Shale rigs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Total wells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Shale wells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smtClean="0"/>
                        <a:t>Eagle Ford</a:t>
                      </a:r>
                      <a:endParaRPr lang="en-US" sz="1800" b="1"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2460">
                <a:tc>
                  <a:txBody>
                    <a:bodyPr/>
                    <a:lstStyle/>
                    <a:p>
                      <a:pPr algn="l"/>
                      <a:r>
                        <a:rPr lang="en-US" sz="1800" b="0" dirty="0" smtClean="0"/>
                        <a:t>  District 1</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137</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134</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2,083</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2,037</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0" dirty="0" smtClean="0"/>
                        <a:t>  District 2</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79</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71</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974</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875</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0" dirty="0" smtClean="0"/>
                        <a:t>  District 4</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46</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25</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696</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380</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smtClean="0"/>
                        <a:t>Barnett</a:t>
                      </a:r>
                    </a:p>
                    <a:p>
                      <a:pPr algn="l"/>
                      <a:r>
                        <a:rPr lang="en-US" sz="1800" b="0" dirty="0" smtClean="0"/>
                        <a:t>  District 5</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smtClean="0"/>
                    </a:p>
                    <a:p>
                      <a:pPr algn="r"/>
                      <a:r>
                        <a:rPr lang="en-US" sz="1800" b="0" dirty="0" smtClean="0"/>
                        <a:t>20</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smtClean="0"/>
                    </a:p>
                    <a:p>
                      <a:pPr algn="r"/>
                      <a:r>
                        <a:rPr lang="en-US" sz="1800" b="0" dirty="0" smtClean="0"/>
                        <a:t>8</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smtClean="0"/>
                    </a:p>
                    <a:p>
                      <a:pPr algn="r"/>
                      <a:r>
                        <a:rPr lang="en-US" sz="1800" b="0" dirty="0" smtClean="0"/>
                        <a:t>718</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smtClean="0"/>
                    </a:p>
                    <a:p>
                      <a:pPr algn="r"/>
                      <a:r>
                        <a:rPr lang="en-US" sz="1800" b="0" dirty="0" smtClean="0"/>
                        <a:t>287</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0" dirty="0" smtClean="0"/>
                        <a:t>  District 7B</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15</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6</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1,059</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424</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0" dirty="0" smtClean="0"/>
                        <a:t>  District</a:t>
                      </a:r>
                      <a:r>
                        <a:rPr lang="en-US" sz="1800" b="0" baseline="0" dirty="0" smtClean="0"/>
                        <a:t> 7C</a:t>
                      </a:r>
                      <a:endParaRPr lang="en-US" sz="1800" b="0" dirty="0" smtClean="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78</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2,005</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51</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0" dirty="0" smtClean="0"/>
                        <a:t>  District 9</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26</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25</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1,290</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1,240</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39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557554"/>
            <a:ext cx="3048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0386" y="5715400"/>
            <a:ext cx="7928150" cy="646331"/>
          </a:xfrm>
          <a:prstGeom prst="rect">
            <a:avLst/>
          </a:prstGeom>
          <a:noFill/>
        </p:spPr>
        <p:txBody>
          <a:bodyPr wrap="square" rtlCol="0">
            <a:spAutoFit/>
          </a:bodyPr>
          <a:lstStyle/>
          <a:p>
            <a:r>
              <a:rPr lang="en-US" dirty="0" smtClean="0"/>
              <a:t>Avg. Eagle Ford </a:t>
            </a:r>
            <a:r>
              <a:rPr lang="en-US" dirty="0" err="1" smtClean="0"/>
              <a:t>frac</a:t>
            </a:r>
            <a:r>
              <a:rPr lang="en-US" dirty="0" smtClean="0"/>
              <a:t> water usage; 3.5 million gal x 3,292 wells = 11.5 billion gal</a:t>
            </a:r>
          </a:p>
          <a:p>
            <a:r>
              <a:rPr lang="en-US" dirty="0" smtClean="0"/>
              <a:t>Avg. Barnett </a:t>
            </a:r>
            <a:r>
              <a:rPr lang="en-US" dirty="0" err="1" smtClean="0"/>
              <a:t>frac</a:t>
            </a:r>
            <a:r>
              <a:rPr lang="en-US" dirty="0" smtClean="0"/>
              <a:t> water usage; 3.0 million gal x 2,002 wells = 6.01 billion gal </a:t>
            </a:r>
            <a:endParaRPr lang="en-US" dirty="0"/>
          </a:p>
        </p:txBody>
      </p:sp>
    </p:spTree>
    <p:extLst>
      <p:ext uri="{BB962C8B-B14F-4D97-AF65-F5344CB8AC3E}">
        <p14:creationId xmlns:p14="http://schemas.microsoft.com/office/powerpoint/2010/main" val="3584059436"/>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81" name="Text Box 11"/>
          <p:cNvSpPr txBox="1">
            <a:spLocks noChangeArrowheads="1"/>
          </p:cNvSpPr>
          <p:nvPr/>
        </p:nvSpPr>
        <p:spPr bwMode="auto">
          <a:xfrm>
            <a:off x="228600" y="304800"/>
            <a:ext cx="8686800" cy="1138773"/>
          </a:xfrm>
          <a:prstGeom prst="rect">
            <a:avLst/>
          </a:prstGeom>
          <a:noFill/>
          <a:ln w="25400">
            <a:solidFill>
              <a:srgbClr val="000080"/>
            </a:solidFill>
            <a:miter lim="800000"/>
            <a:headEnd/>
            <a:tailEnd/>
          </a:ln>
        </p:spPr>
        <p:txBody>
          <a:bodyPr>
            <a:spAutoFit/>
          </a:bodyPr>
          <a:lstStyle/>
          <a:p>
            <a:pPr algn="ctr">
              <a:spcBef>
                <a:spcPct val="50000"/>
              </a:spcBef>
            </a:pPr>
            <a:r>
              <a:rPr lang="en-US" sz="3200" dirty="0">
                <a:latin typeface="Arial Black" pitchFamily="34" charset="0"/>
              </a:rPr>
              <a:t>Onshore  Drilling Activity Forecast</a:t>
            </a:r>
          </a:p>
          <a:p>
            <a:pPr algn="ctr">
              <a:spcBef>
                <a:spcPct val="50000"/>
              </a:spcBef>
            </a:pPr>
            <a:r>
              <a:rPr lang="en-US" sz="2400" dirty="0" smtClean="0">
                <a:latin typeface="Arial Black" pitchFamily="34" charset="0"/>
              </a:rPr>
              <a:t>Wells drilled – Oklahoma</a:t>
            </a:r>
            <a:endParaRPr lang="en-US" sz="2400" b="0" dirty="0">
              <a:latin typeface="Arial Black" pitchFamily="34" charset="0"/>
            </a:endParaRPr>
          </a:p>
        </p:txBody>
      </p:sp>
      <p:sp>
        <p:nvSpPr>
          <p:cNvPr id="126984" name="TextBox 6"/>
          <p:cNvSpPr txBox="1">
            <a:spLocks noChangeArrowheads="1"/>
          </p:cNvSpPr>
          <p:nvPr/>
        </p:nvSpPr>
        <p:spPr bwMode="auto">
          <a:xfrm>
            <a:off x="422032" y="4066868"/>
            <a:ext cx="2182026" cy="369332"/>
          </a:xfrm>
          <a:prstGeom prst="rect">
            <a:avLst/>
          </a:prstGeom>
          <a:noFill/>
          <a:ln w="9525">
            <a:noFill/>
            <a:miter lim="800000"/>
            <a:headEnd/>
            <a:tailEnd/>
          </a:ln>
        </p:spPr>
        <p:txBody>
          <a:bodyPr wrap="square">
            <a:spAutoFit/>
          </a:bodyPr>
          <a:lstStyle/>
          <a:p>
            <a:r>
              <a:rPr lang="en-US" b="1" dirty="0" smtClean="0">
                <a:latin typeface="Arial" charset="0"/>
              </a:rPr>
              <a:t>Up 7.0% in 2012</a:t>
            </a:r>
            <a:endParaRPr lang="en-US" b="1" dirty="0">
              <a:latin typeface="Arial" charset="0"/>
            </a:endParaRPr>
          </a:p>
        </p:txBody>
      </p:sp>
      <p:pic>
        <p:nvPicPr>
          <p:cNvPr id="617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51" y="6259374"/>
            <a:ext cx="160337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2891597025"/>
              </p:ext>
            </p:extLst>
          </p:nvPr>
        </p:nvGraphicFramePr>
        <p:xfrm>
          <a:off x="301452" y="2379974"/>
          <a:ext cx="2120703" cy="2056226"/>
        </p:xfrm>
        <a:graphic>
          <a:graphicData uri="http://schemas.openxmlformats.org/drawingml/2006/table">
            <a:tbl>
              <a:tblPr firstRow="1" bandRow="1">
                <a:tableStyleId>{5C22544A-7EE6-4342-B048-85BDC9FD1C3A}</a:tableStyleId>
              </a:tblPr>
              <a:tblGrid>
                <a:gridCol w="1009859"/>
                <a:gridCol w="1110844"/>
              </a:tblGrid>
              <a:tr h="418514">
                <a:tc>
                  <a:txBody>
                    <a:bodyPr/>
                    <a:lstStyle/>
                    <a:p>
                      <a:pPr algn="r"/>
                      <a:r>
                        <a:rPr lang="en-US" sz="2000" b="1" dirty="0" smtClean="0">
                          <a:solidFill>
                            <a:schemeClr val="tx1"/>
                          </a:solidFill>
                        </a:rPr>
                        <a:t>2011R</a:t>
                      </a:r>
                      <a:endParaRPr lang="en-US" sz="20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1" dirty="0" smtClean="0">
                          <a:solidFill>
                            <a:schemeClr val="tx1"/>
                          </a:solidFill>
                        </a:rPr>
                        <a:t>2012R</a:t>
                      </a:r>
                      <a:endParaRPr lang="en-US" sz="20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r"/>
                      <a:endParaRPr lang="en-US" sz="20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0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r"/>
                      <a:r>
                        <a:rPr lang="en-US" sz="2000" b="0" dirty="0" smtClean="0"/>
                        <a:t>3,467</a:t>
                      </a:r>
                      <a:endParaRPr lang="en-US" sz="20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3,814</a:t>
                      </a:r>
                      <a:endParaRPr lang="en-US" sz="20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r"/>
                      <a:endParaRPr lang="en-US" sz="20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000" b="0" dirty="0" smtClean="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r"/>
                      <a:endParaRPr lang="en-US" sz="2000" b="0" dirty="0" smtClean="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000" b="0" dirty="0" smtClean="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4631214" y="5342248"/>
            <a:ext cx="3799353" cy="923330"/>
          </a:xfrm>
          <a:prstGeom prst="rect">
            <a:avLst/>
          </a:prstGeom>
          <a:noFill/>
        </p:spPr>
        <p:txBody>
          <a:bodyPr wrap="square" rtlCol="0">
            <a:spAutoFit/>
          </a:bodyPr>
          <a:lstStyle/>
          <a:p>
            <a:r>
              <a:rPr lang="en-US" b="1" dirty="0" smtClean="0"/>
              <a:t>1H ‘12 vs. 2H ’12:</a:t>
            </a:r>
          </a:p>
          <a:p>
            <a:r>
              <a:rPr lang="en-US" b="1" dirty="0" smtClean="0"/>
              <a:t>Up 2.3%, at 1,885 wells in 1H</a:t>
            </a:r>
          </a:p>
          <a:p>
            <a:r>
              <a:rPr lang="en-US" b="1" dirty="0" smtClean="0"/>
              <a:t>and 1,929 wells in 2H</a:t>
            </a:r>
            <a:endParaRPr lang="en-US" b="1" dirty="0"/>
          </a:p>
        </p:txBody>
      </p:sp>
      <p:pic>
        <p:nvPicPr>
          <p:cNvPr id="2" name="Picture 2" descr="http://www.apachecorp.com/Resources/Upload/MediaItems/Apache_US-Central_05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9281" y="1660498"/>
            <a:ext cx="4583217" cy="304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527701"/>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81" name="Text Box 11"/>
          <p:cNvSpPr txBox="1">
            <a:spLocks noChangeArrowheads="1"/>
          </p:cNvSpPr>
          <p:nvPr/>
        </p:nvSpPr>
        <p:spPr bwMode="auto">
          <a:xfrm>
            <a:off x="228600" y="304800"/>
            <a:ext cx="8686800" cy="1138773"/>
          </a:xfrm>
          <a:prstGeom prst="rect">
            <a:avLst/>
          </a:prstGeom>
          <a:noFill/>
          <a:ln w="25400">
            <a:solidFill>
              <a:srgbClr val="000080"/>
            </a:solidFill>
            <a:miter lim="800000"/>
            <a:headEnd/>
            <a:tailEnd/>
          </a:ln>
        </p:spPr>
        <p:txBody>
          <a:bodyPr>
            <a:spAutoFit/>
          </a:bodyPr>
          <a:lstStyle/>
          <a:p>
            <a:pPr algn="ctr">
              <a:spcBef>
                <a:spcPct val="50000"/>
              </a:spcBef>
            </a:pPr>
            <a:r>
              <a:rPr lang="en-US" sz="3200" dirty="0" smtClean="0">
                <a:latin typeface="Arial Black" pitchFamily="34" charset="0"/>
              </a:rPr>
              <a:t>Shale  Activity </a:t>
            </a:r>
          </a:p>
          <a:p>
            <a:pPr algn="ctr">
              <a:spcBef>
                <a:spcPct val="50000"/>
              </a:spcBef>
            </a:pPr>
            <a:r>
              <a:rPr lang="en-US" sz="2400" dirty="0" smtClean="0">
                <a:latin typeface="Arial Black" pitchFamily="34" charset="0"/>
              </a:rPr>
              <a:t>Fayetteville shale (Ark.)</a:t>
            </a:r>
            <a:endParaRPr lang="en-US" sz="2400" b="0" dirty="0">
              <a:latin typeface="Arial Black" pitchFamily="34" charset="0"/>
            </a:endParaRPr>
          </a:p>
        </p:txBody>
      </p:sp>
      <p:pic>
        <p:nvPicPr>
          <p:cNvPr id="617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51" y="6259374"/>
            <a:ext cx="160337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19" name="Picture 3" descr="C:\Users\abrahamk\AppData\Local\Microsoft\Windows\Temporary Internet Files\Content.Outlook\PO0DIZJ7\Petroleum_BannerImage_Fayetteville_Night_High (2).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rcRect l="30631" r="13527"/>
          <a:stretch/>
        </p:blipFill>
        <p:spPr bwMode="auto">
          <a:xfrm>
            <a:off x="5629590" y="1566706"/>
            <a:ext cx="3285810" cy="39227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1124138878"/>
              </p:ext>
            </p:extLst>
          </p:nvPr>
        </p:nvGraphicFramePr>
        <p:xfrm>
          <a:off x="228600" y="2093418"/>
          <a:ext cx="5252775" cy="1434676"/>
        </p:xfrm>
        <a:graphic>
          <a:graphicData uri="http://schemas.openxmlformats.org/drawingml/2006/table">
            <a:tbl>
              <a:tblPr firstRow="1" bandRow="1">
                <a:tableStyleId>{5C22544A-7EE6-4342-B048-85BDC9FD1C3A}</a:tableStyleId>
              </a:tblPr>
              <a:tblGrid>
                <a:gridCol w="1577592"/>
                <a:gridCol w="894303"/>
                <a:gridCol w="984739"/>
                <a:gridCol w="851596"/>
                <a:gridCol w="944545"/>
              </a:tblGrid>
              <a:tr h="0">
                <a:tc>
                  <a:txBody>
                    <a:bodyPr/>
                    <a:lstStyle/>
                    <a:p>
                      <a:pPr algn="l"/>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Total rigs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Shale rigs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Total wells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Shale wells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smtClean="0"/>
                        <a:t>Fayetteville</a:t>
                      </a:r>
                      <a:endParaRPr lang="en-US" sz="1800" b="1"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2460">
                <a:tc>
                  <a:txBody>
                    <a:bodyPr/>
                    <a:lstStyle/>
                    <a:p>
                      <a:pPr algn="l"/>
                      <a:r>
                        <a:rPr lang="en-US" sz="1800" b="0" dirty="0" smtClean="0"/>
                        <a:t>  Arkansas</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17</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13</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907</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694</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1" name="TextBox 10"/>
          <p:cNvSpPr txBox="1"/>
          <p:nvPr/>
        </p:nvSpPr>
        <p:spPr>
          <a:xfrm>
            <a:off x="228600" y="3936841"/>
            <a:ext cx="5164854" cy="923330"/>
          </a:xfrm>
          <a:prstGeom prst="rect">
            <a:avLst/>
          </a:prstGeom>
          <a:noFill/>
        </p:spPr>
        <p:txBody>
          <a:bodyPr wrap="square" rtlCol="0">
            <a:spAutoFit/>
          </a:bodyPr>
          <a:lstStyle/>
          <a:p>
            <a:r>
              <a:rPr lang="en-US" dirty="0" smtClean="0"/>
              <a:t>Avg. Fayetteville </a:t>
            </a:r>
            <a:r>
              <a:rPr lang="en-US" dirty="0" err="1" smtClean="0"/>
              <a:t>frac</a:t>
            </a:r>
            <a:r>
              <a:rPr lang="en-US" dirty="0" smtClean="0"/>
              <a:t> water usage; 4.3 million gal x 694 wells = 2.98 billion gal</a:t>
            </a:r>
          </a:p>
          <a:p>
            <a:endParaRPr lang="en-US" dirty="0" smtClean="0"/>
          </a:p>
        </p:txBody>
      </p:sp>
    </p:spTree>
    <p:extLst>
      <p:ext uri="{BB962C8B-B14F-4D97-AF65-F5344CB8AC3E}">
        <p14:creationId xmlns:p14="http://schemas.microsoft.com/office/powerpoint/2010/main" val="1346764536"/>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81" name="Text Box 11"/>
          <p:cNvSpPr txBox="1">
            <a:spLocks noChangeArrowheads="1"/>
          </p:cNvSpPr>
          <p:nvPr/>
        </p:nvSpPr>
        <p:spPr bwMode="auto">
          <a:xfrm>
            <a:off x="228600" y="304800"/>
            <a:ext cx="8686800" cy="1138773"/>
          </a:xfrm>
          <a:prstGeom prst="rect">
            <a:avLst/>
          </a:prstGeom>
          <a:noFill/>
          <a:ln w="25400">
            <a:solidFill>
              <a:srgbClr val="000080"/>
            </a:solidFill>
            <a:miter lim="800000"/>
            <a:headEnd/>
            <a:tailEnd/>
          </a:ln>
        </p:spPr>
        <p:txBody>
          <a:bodyPr>
            <a:spAutoFit/>
          </a:bodyPr>
          <a:lstStyle/>
          <a:p>
            <a:pPr algn="ctr">
              <a:spcBef>
                <a:spcPct val="50000"/>
              </a:spcBef>
            </a:pPr>
            <a:r>
              <a:rPr lang="en-US" sz="3200" dirty="0">
                <a:latin typeface="Arial Black" pitchFamily="34" charset="0"/>
              </a:rPr>
              <a:t>Onshore  Drilling Activity Forecast</a:t>
            </a:r>
          </a:p>
          <a:p>
            <a:pPr algn="ctr">
              <a:spcBef>
                <a:spcPct val="50000"/>
              </a:spcBef>
            </a:pPr>
            <a:r>
              <a:rPr lang="en-US" sz="2400" dirty="0" smtClean="0">
                <a:latin typeface="Arial Black" pitchFamily="34" charset="0"/>
              </a:rPr>
              <a:t>Wells drilled – Louisiana</a:t>
            </a:r>
            <a:endParaRPr lang="en-US" sz="2400" b="0" dirty="0">
              <a:latin typeface="Arial Black" pitchFamily="34" charset="0"/>
            </a:endParaRPr>
          </a:p>
        </p:txBody>
      </p:sp>
      <p:sp>
        <p:nvSpPr>
          <p:cNvPr id="126984" name="TextBox 6"/>
          <p:cNvSpPr txBox="1">
            <a:spLocks noChangeArrowheads="1"/>
          </p:cNvSpPr>
          <p:nvPr/>
        </p:nvSpPr>
        <p:spPr bwMode="auto">
          <a:xfrm>
            <a:off x="301452" y="3694319"/>
            <a:ext cx="2471893" cy="369332"/>
          </a:xfrm>
          <a:prstGeom prst="rect">
            <a:avLst/>
          </a:prstGeom>
          <a:noFill/>
          <a:ln w="9525">
            <a:noFill/>
            <a:miter lim="800000"/>
            <a:headEnd/>
            <a:tailEnd/>
          </a:ln>
        </p:spPr>
        <p:txBody>
          <a:bodyPr wrap="square">
            <a:spAutoFit/>
          </a:bodyPr>
          <a:lstStyle/>
          <a:p>
            <a:r>
              <a:rPr lang="en-US" b="1" dirty="0" smtClean="0">
                <a:latin typeface="Arial" charset="0"/>
              </a:rPr>
              <a:t>Down  17.0% in 2012</a:t>
            </a:r>
            <a:endParaRPr lang="en-US" b="1" dirty="0">
              <a:latin typeface="Arial" charset="0"/>
            </a:endParaRPr>
          </a:p>
        </p:txBody>
      </p:sp>
      <p:pic>
        <p:nvPicPr>
          <p:cNvPr id="617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51" y="6259374"/>
            <a:ext cx="160337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3284619130"/>
              </p:ext>
            </p:extLst>
          </p:nvPr>
        </p:nvGraphicFramePr>
        <p:xfrm>
          <a:off x="301452" y="2379974"/>
          <a:ext cx="2120703" cy="827942"/>
        </p:xfrm>
        <a:graphic>
          <a:graphicData uri="http://schemas.openxmlformats.org/drawingml/2006/table">
            <a:tbl>
              <a:tblPr firstRow="1" bandRow="1">
                <a:tableStyleId>{5C22544A-7EE6-4342-B048-85BDC9FD1C3A}</a:tableStyleId>
              </a:tblPr>
              <a:tblGrid>
                <a:gridCol w="1009859"/>
                <a:gridCol w="1110844"/>
              </a:tblGrid>
              <a:tr h="418514">
                <a:tc>
                  <a:txBody>
                    <a:bodyPr/>
                    <a:lstStyle/>
                    <a:p>
                      <a:pPr algn="r"/>
                      <a:r>
                        <a:rPr lang="en-US" sz="2000" b="1" dirty="0" smtClean="0">
                          <a:solidFill>
                            <a:schemeClr val="tx1"/>
                          </a:solidFill>
                        </a:rPr>
                        <a:t>2011R</a:t>
                      </a:r>
                      <a:endParaRPr lang="en-US" sz="20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1" dirty="0" smtClean="0">
                          <a:solidFill>
                            <a:schemeClr val="tx1"/>
                          </a:solidFill>
                        </a:rPr>
                        <a:t>2012R</a:t>
                      </a:r>
                      <a:endParaRPr lang="en-US" sz="20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r"/>
                      <a:r>
                        <a:rPr lang="en-US" sz="2000" b="0" dirty="0" smtClean="0"/>
                        <a:t>1,285</a:t>
                      </a:r>
                      <a:endParaRPr lang="en-US" sz="20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1,066</a:t>
                      </a:r>
                      <a:endParaRPr lang="en-US" sz="20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4631214" y="5342248"/>
            <a:ext cx="3179525" cy="923330"/>
          </a:xfrm>
          <a:prstGeom prst="rect">
            <a:avLst/>
          </a:prstGeom>
          <a:noFill/>
        </p:spPr>
        <p:txBody>
          <a:bodyPr wrap="none" rtlCol="0">
            <a:spAutoFit/>
          </a:bodyPr>
          <a:lstStyle/>
          <a:p>
            <a:r>
              <a:rPr lang="en-US" b="1" dirty="0" smtClean="0"/>
              <a:t>1H ‘12 vs. 2H ’12:</a:t>
            </a:r>
          </a:p>
          <a:p>
            <a:r>
              <a:rPr lang="en-US" b="1" dirty="0" smtClean="0"/>
              <a:t>Down 16.8%, at 582 wells in 1H</a:t>
            </a:r>
          </a:p>
          <a:p>
            <a:r>
              <a:rPr lang="en-US" b="1" dirty="0" smtClean="0"/>
              <a:t>and 484 wells in 2H</a:t>
            </a:r>
            <a:endParaRPr lang="en-US" b="1" dirty="0"/>
          </a:p>
        </p:txBody>
      </p:sp>
      <p:pic>
        <p:nvPicPr>
          <p:cNvPr id="141314" name="Picture 2" descr="http://www.worldoil.com/uploadedimages/Issues/Articles/Oct-2011/Cohen-spre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25" y="1726778"/>
            <a:ext cx="4429125" cy="29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527701"/>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81" name="Text Box 11"/>
          <p:cNvSpPr txBox="1">
            <a:spLocks noChangeArrowheads="1"/>
          </p:cNvSpPr>
          <p:nvPr/>
        </p:nvSpPr>
        <p:spPr bwMode="auto">
          <a:xfrm>
            <a:off x="228600" y="304800"/>
            <a:ext cx="8686800" cy="1138773"/>
          </a:xfrm>
          <a:prstGeom prst="rect">
            <a:avLst/>
          </a:prstGeom>
          <a:noFill/>
          <a:ln w="25400">
            <a:solidFill>
              <a:srgbClr val="000080"/>
            </a:solidFill>
            <a:miter lim="800000"/>
            <a:headEnd/>
            <a:tailEnd/>
          </a:ln>
        </p:spPr>
        <p:txBody>
          <a:bodyPr>
            <a:spAutoFit/>
          </a:bodyPr>
          <a:lstStyle/>
          <a:p>
            <a:pPr algn="ctr">
              <a:spcBef>
                <a:spcPct val="50000"/>
              </a:spcBef>
            </a:pPr>
            <a:r>
              <a:rPr lang="en-US" sz="3200" dirty="0" smtClean="0">
                <a:latin typeface="Arial Black" pitchFamily="34" charset="0"/>
              </a:rPr>
              <a:t>Shale  Activity, 2012 </a:t>
            </a:r>
          </a:p>
          <a:p>
            <a:pPr algn="ctr">
              <a:spcBef>
                <a:spcPct val="50000"/>
              </a:spcBef>
            </a:pPr>
            <a:r>
              <a:rPr lang="en-US" sz="2400" dirty="0" smtClean="0">
                <a:latin typeface="Arial Black" pitchFamily="34" charset="0"/>
              </a:rPr>
              <a:t>Wells – LA/TX</a:t>
            </a:r>
            <a:endParaRPr lang="en-US" sz="2400" b="0" dirty="0">
              <a:latin typeface="Arial Black" pitchFamily="34" charset="0"/>
            </a:endParaRPr>
          </a:p>
        </p:txBody>
      </p:sp>
      <p:pic>
        <p:nvPicPr>
          <p:cNvPr id="617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025" y="6361731"/>
            <a:ext cx="160337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2677977657"/>
              </p:ext>
            </p:extLst>
          </p:nvPr>
        </p:nvGraphicFramePr>
        <p:xfrm>
          <a:off x="80386" y="1940321"/>
          <a:ext cx="5252775" cy="1813624"/>
        </p:xfrm>
        <a:graphic>
          <a:graphicData uri="http://schemas.openxmlformats.org/drawingml/2006/table">
            <a:tbl>
              <a:tblPr firstRow="1" bandRow="1">
                <a:tableStyleId>{5C22544A-7EE6-4342-B048-85BDC9FD1C3A}</a:tableStyleId>
              </a:tblPr>
              <a:tblGrid>
                <a:gridCol w="1577592"/>
                <a:gridCol w="894303"/>
                <a:gridCol w="984739"/>
                <a:gridCol w="851596"/>
                <a:gridCol w="944545"/>
              </a:tblGrid>
              <a:tr h="0">
                <a:tc>
                  <a:txBody>
                    <a:bodyPr/>
                    <a:lstStyle/>
                    <a:p>
                      <a:pPr algn="l"/>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Total rigs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Shale rigs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Total wells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Shale wells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smtClean="0"/>
                        <a:t>Haynesville</a:t>
                      </a:r>
                      <a:endParaRPr lang="en-US" sz="1800" b="1"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2460">
                <a:tc>
                  <a:txBody>
                    <a:bodyPr/>
                    <a:lstStyle/>
                    <a:p>
                      <a:pPr algn="l"/>
                      <a:r>
                        <a:rPr lang="en-US" sz="1800" b="0" dirty="0" smtClean="0"/>
                        <a:t>  Louisiana (N)</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25</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17</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512</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348</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0" dirty="0" smtClean="0"/>
                        <a:t>  Texas (</a:t>
                      </a:r>
                      <a:r>
                        <a:rPr lang="en-US" sz="1800" b="0" dirty="0" err="1" smtClean="0"/>
                        <a:t>Dist</a:t>
                      </a:r>
                      <a:r>
                        <a:rPr lang="en-US" sz="1800" b="0" dirty="0" smtClean="0"/>
                        <a:t> 6)</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26</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19</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442</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323</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TextBox 1"/>
          <p:cNvSpPr txBox="1"/>
          <p:nvPr/>
        </p:nvSpPr>
        <p:spPr>
          <a:xfrm>
            <a:off x="80386" y="4368354"/>
            <a:ext cx="5164854" cy="923330"/>
          </a:xfrm>
          <a:prstGeom prst="rect">
            <a:avLst/>
          </a:prstGeom>
          <a:noFill/>
        </p:spPr>
        <p:txBody>
          <a:bodyPr wrap="square" rtlCol="0">
            <a:spAutoFit/>
          </a:bodyPr>
          <a:lstStyle/>
          <a:p>
            <a:r>
              <a:rPr lang="en-US" dirty="0" smtClean="0"/>
              <a:t>Avg. Haynesville </a:t>
            </a:r>
            <a:r>
              <a:rPr lang="en-US" dirty="0" err="1" smtClean="0"/>
              <a:t>frac</a:t>
            </a:r>
            <a:r>
              <a:rPr lang="en-US" dirty="0" smtClean="0"/>
              <a:t> water usage; 5.0 million gal x 671 wells = 3.36 billion gal</a:t>
            </a:r>
          </a:p>
          <a:p>
            <a:endParaRPr lang="en-US" dirty="0" smtClean="0"/>
          </a:p>
        </p:txBody>
      </p:sp>
      <p:pic>
        <p:nvPicPr>
          <p:cNvPr id="142340" name="Picture 4" descr="http://www.faqs.org/sec-filings/110927/PLATINUM-ENERGY-SOLUTIONS-INC_S-1/g231008g99y01.jpg"/>
          <p:cNvPicPr>
            <a:picLocks noChangeAspect="1" noChangeArrowheads="1"/>
          </p:cNvPicPr>
          <p:nvPr/>
        </p:nvPicPr>
        <p:blipFill rotWithShape="1">
          <a:blip r:embed="rId4">
            <a:extLst>
              <a:ext uri="{28A0092B-C50C-407E-A947-70E740481C1C}">
                <a14:useLocalDpi xmlns:a14="http://schemas.microsoft.com/office/drawing/2010/main" val="0"/>
              </a:ext>
            </a:extLst>
          </a:blip>
          <a:srcRect l="24999" r="14016"/>
          <a:stretch/>
        </p:blipFill>
        <p:spPr bwMode="auto">
          <a:xfrm>
            <a:off x="5333161" y="1557446"/>
            <a:ext cx="3659558" cy="345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490746"/>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81" name="Text Box 11"/>
          <p:cNvSpPr txBox="1">
            <a:spLocks noChangeArrowheads="1"/>
          </p:cNvSpPr>
          <p:nvPr/>
        </p:nvSpPr>
        <p:spPr bwMode="auto">
          <a:xfrm>
            <a:off x="228600" y="304800"/>
            <a:ext cx="8686800" cy="1138773"/>
          </a:xfrm>
          <a:prstGeom prst="rect">
            <a:avLst/>
          </a:prstGeom>
          <a:noFill/>
          <a:ln w="25400">
            <a:solidFill>
              <a:srgbClr val="000080"/>
            </a:solidFill>
            <a:miter lim="800000"/>
            <a:headEnd/>
            <a:tailEnd/>
          </a:ln>
        </p:spPr>
        <p:txBody>
          <a:bodyPr>
            <a:spAutoFit/>
          </a:bodyPr>
          <a:lstStyle/>
          <a:p>
            <a:pPr algn="ctr">
              <a:spcBef>
                <a:spcPct val="50000"/>
              </a:spcBef>
            </a:pPr>
            <a:r>
              <a:rPr lang="en-US" sz="3200" dirty="0">
                <a:latin typeface="Arial Black" pitchFamily="34" charset="0"/>
              </a:rPr>
              <a:t>Onshore  Drilling Activity Forecast</a:t>
            </a:r>
          </a:p>
          <a:p>
            <a:pPr algn="ctr">
              <a:spcBef>
                <a:spcPct val="50000"/>
              </a:spcBef>
            </a:pPr>
            <a:r>
              <a:rPr lang="en-US" sz="2400" dirty="0" smtClean="0">
                <a:latin typeface="Arial Black" pitchFamily="34" charset="0"/>
              </a:rPr>
              <a:t>Wells drilled – North Dakota</a:t>
            </a:r>
            <a:endParaRPr lang="en-US" sz="2400" b="0" dirty="0">
              <a:latin typeface="Arial Black" pitchFamily="34" charset="0"/>
            </a:endParaRPr>
          </a:p>
        </p:txBody>
      </p:sp>
      <p:sp>
        <p:nvSpPr>
          <p:cNvPr id="126984" name="TextBox 6"/>
          <p:cNvSpPr txBox="1">
            <a:spLocks noChangeArrowheads="1"/>
          </p:cNvSpPr>
          <p:nvPr/>
        </p:nvSpPr>
        <p:spPr bwMode="auto">
          <a:xfrm>
            <a:off x="411983" y="3392232"/>
            <a:ext cx="2182026" cy="369332"/>
          </a:xfrm>
          <a:prstGeom prst="rect">
            <a:avLst/>
          </a:prstGeom>
          <a:noFill/>
          <a:ln w="9525">
            <a:noFill/>
            <a:miter lim="800000"/>
            <a:headEnd/>
            <a:tailEnd/>
          </a:ln>
        </p:spPr>
        <p:txBody>
          <a:bodyPr wrap="square">
            <a:spAutoFit/>
          </a:bodyPr>
          <a:lstStyle/>
          <a:p>
            <a:r>
              <a:rPr lang="en-US" b="1" dirty="0" smtClean="0">
                <a:latin typeface="Arial" charset="0"/>
              </a:rPr>
              <a:t>Up 35.0% in 2012</a:t>
            </a:r>
            <a:endParaRPr lang="en-US" b="1" dirty="0">
              <a:latin typeface="Arial" charset="0"/>
            </a:endParaRPr>
          </a:p>
        </p:txBody>
      </p:sp>
      <p:pic>
        <p:nvPicPr>
          <p:cNvPr id="617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51" y="6259374"/>
            <a:ext cx="160337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2473769230"/>
              </p:ext>
            </p:extLst>
          </p:nvPr>
        </p:nvGraphicFramePr>
        <p:xfrm>
          <a:off x="301452" y="2379974"/>
          <a:ext cx="2120703" cy="827942"/>
        </p:xfrm>
        <a:graphic>
          <a:graphicData uri="http://schemas.openxmlformats.org/drawingml/2006/table">
            <a:tbl>
              <a:tblPr firstRow="1" bandRow="1">
                <a:tableStyleId>{5C22544A-7EE6-4342-B048-85BDC9FD1C3A}</a:tableStyleId>
              </a:tblPr>
              <a:tblGrid>
                <a:gridCol w="1009859"/>
                <a:gridCol w="1110844"/>
              </a:tblGrid>
              <a:tr h="418514">
                <a:tc>
                  <a:txBody>
                    <a:bodyPr/>
                    <a:lstStyle/>
                    <a:p>
                      <a:pPr algn="r"/>
                      <a:r>
                        <a:rPr lang="en-US" sz="2000" b="1" dirty="0" smtClean="0">
                          <a:solidFill>
                            <a:schemeClr val="tx1"/>
                          </a:solidFill>
                        </a:rPr>
                        <a:t>2011R</a:t>
                      </a:r>
                      <a:endParaRPr lang="en-US" sz="20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1" dirty="0" smtClean="0">
                          <a:solidFill>
                            <a:schemeClr val="tx1"/>
                          </a:solidFill>
                        </a:rPr>
                        <a:t>2012R</a:t>
                      </a:r>
                      <a:endParaRPr lang="en-US" sz="20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r"/>
                      <a:r>
                        <a:rPr lang="en-US" sz="2000" b="0" dirty="0" smtClean="0"/>
                        <a:t>1,590</a:t>
                      </a:r>
                      <a:endParaRPr lang="en-US" sz="20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2,147</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36194" name="Picture 2" descr="http://modeshift.org/wp-content/uploads/2011/12/nd-trucks-and-oil-tr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73878"/>
            <a:ext cx="4343400" cy="26060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31214" y="5342248"/>
            <a:ext cx="3013261" cy="923330"/>
          </a:xfrm>
          <a:prstGeom prst="rect">
            <a:avLst/>
          </a:prstGeom>
          <a:noFill/>
        </p:spPr>
        <p:txBody>
          <a:bodyPr wrap="none" rtlCol="0">
            <a:spAutoFit/>
          </a:bodyPr>
          <a:lstStyle/>
          <a:p>
            <a:r>
              <a:rPr lang="en-US" b="1" dirty="0" smtClean="0"/>
              <a:t>1H ‘12 vs. 2H ’12:</a:t>
            </a:r>
          </a:p>
          <a:p>
            <a:r>
              <a:rPr lang="en-US" b="1" dirty="0" smtClean="0"/>
              <a:t>Up 13.2%, at 1,007wells in 1H</a:t>
            </a:r>
          </a:p>
          <a:p>
            <a:r>
              <a:rPr lang="en-US" b="1" dirty="0" smtClean="0"/>
              <a:t>and 1,140 wells in 2H</a:t>
            </a:r>
            <a:endParaRPr lang="en-US" b="1" dirty="0"/>
          </a:p>
        </p:txBody>
      </p:sp>
    </p:spTree>
    <p:extLst>
      <p:ext uri="{BB962C8B-B14F-4D97-AF65-F5344CB8AC3E}">
        <p14:creationId xmlns:p14="http://schemas.microsoft.com/office/powerpoint/2010/main" val="3094527701"/>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81" name="Text Box 11"/>
          <p:cNvSpPr txBox="1">
            <a:spLocks noChangeArrowheads="1"/>
          </p:cNvSpPr>
          <p:nvPr/>
        </p:nvSpPr>
        <p:spPr bwMode="auto">
          <a:xfrm>
            <a:off x="228600" y="304800"/>
            <a:ext cx="8686800" cy="1138773"/>
          </a:xfrm>
          <a:prstGeom prst="rect">
            <a:avLst/>
          </a:prstGeom>
          <a:noFill/>
          <a:ln w="25400">
            <a:solidFill>
              <a:srgbClr val="000080"/>
            </a:solidFill>
            <a:miter lim="800000"/>
            <a:headEnd/>
            <a:tailEnd/>
          </a:ln>
        </p:spPr>
        <p:txBody>
          <a:bodyPr>
            <a:spAutoFit/>
          </a:bodyPr>
          <a:lstStyle/>
          <a:p>
            <a:pPr algn="ctr">
              <a:spcBef>
                <a:spcPct val="50000"/>
              </a:spcBef>
            </a:pPr>
            <a:r>
              <a:rPr lang="en-US" sz="3200" dirty="0" smtClean="0">
                <a:latin typeface="Arial Black" pitchFamily="34" charset="0"/>
              </a:rPr>
              <a:t>Shale  Activity, 2012 </a:t>
            </a:r>
          </a:p>
          <a:p>
            <a:pPr algn="ctr">
              <a:spcBef>
                <a:spcPct val="50000"/>
              </a:spcBef>
            </a:pPr>
            <a:r>
              <a:rPr lang="en-US" sz="2400" dirty="0" smtClean="0">
                <a:latin typeface="Arial Black" pitchFamily="34" charset="0"/>
              </a:rPr>
              <a:t>Wells – North Dakota/Montana</a:t>
            </a:r>
            <a:endParaRPr lang="en-US" sz="2400" b="0" dirty="0">
              <a:latin typeface="Arial Black" pitchFamily="34" charset="0"/>
            </a:endParaRPr>
          </a:p>
        </p:txBody>
      </p:sp>
      <p:pic>
        <p:nvPicPr>
          <p:cNvPr id="617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025" y="6361731"/>
            <a:ext cx="160337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1495299738"/>
              </p:ext>
            </p:extLst>
          </p:nvPr>
        </p:nvGraphicFramePr>
        <p:xfrm>
          <a:off x="80386" y="1940321"/>
          <a:ext cx="5252775" cy="1813624"/>
        </p:xfrm>
        <a:graphic>
          <a:graphicData uri="http://schemas.openxmlformats.org/drawingml/2006/table">
            <a:tbl>
              <a:tblPr firstRow="1" bandRow="1">
                <a:tableStyleId>{5C22544A-7EE6-4342-B048-85BDC9FD1C3A}</a:tableStyleId>
              </a:tblPr>
              <a:tblGrid>
                <a:gridCol w="1577592"/>
                <a:gridCol w="894303"/>
                <a:gridCol w="984739"/>
                <a:gridCol w="851596"/>
                <a:gridCol w="944545"/>
              </a:tblGrid>
              <a:tr h="0">
                <a:tc>
                  <a:txBody>
                    <a:bodyPr/>
                    <a:lstStyle/>
                    <a:p>
                      <a:pPr algn="l"/>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Total rigs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Shale rigs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Total wells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Shale wells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err="1" smtClean="0"/>
                        <a:t>Bakken</a:t>
                      </a:r>
                      <a:endParaRPr lang="en-US" sz="1800" b="1"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2460">
                <a:tc>
                  <a:txBody>
                    <a:bodyPr/>
                    <a:lstStyle/>
                    <a:p>
                      <a:pPr algn="l"/>
                      <a:r>
                        <a:rPr lang="en-US" sz="1800" b="0" dirty="0" smtClean="0"/>
                        <a:t>  No. Dakota</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177</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177</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2,147</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2,147</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0" dirty="0" smtClean="0"/>
                        <a:t>  Montana</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26</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25</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310</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295</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TextBox 1"/>
          <p:cNvSpPr txBox="1"/>
          <p:nvPr/>
        </p:nvSpPr>
        <p:spPr>
          <a:xfrm>
            <a:off x="80386" y="4368354"/>
            <a:ext cx="5164854" cy="923330"/>
          </a:xfrm>
          <a:prstGeom prst="rect">
            <a:avLst/>
          </a:prstGeom>
          <a:noFill/>
        </p:spPr>
        <p:txBody>
          <a:bodyPr wrap="square" rtlCol="0">
            <a:spAutoFit/>
          </a:bodyPr>
          <a:lstStyle/>
          <a:p>
            <a:r>
              <a:rPr lang="en-US" dirty="0" smtClean="0"/>
              <a:t>Avg. </a:t>
            </a:r>
            <a:r>
              <a:rPr lang="en-US" dirty="0" err="1" smtClean="0"/>
              <a:t>Bakken</a:t>
            </a:r>
            <a:r>
              <a:rPr lang="en-US" dirty="0" smtClean="0"/>
              <a:t> </a:t>
            </a:r>
            <a:r>
              <a:rPr lang="en-US" dirty="0" err="1" smtClean="0"/>
              <a:t>frac</a:t>
            </a:r>
            <a:r>
              <a:rPr lang="en-US" dirty="0" smtClean="0"/>
              <a:t> water usage; 2.8 million gal x 2,442 wells = 6.84 billion gal</a:t>
            </a:r>
          </a:p>
          <a:p>
            <a:endParaRPr lang="en-US" dirty="0" smtClean="0"/>
          </a:p>
        </p:txBody>
      </p:sp>
      <p:pic>
        <p:nvPicPr>
          <p:cNvPr id="143362" name="Picture 2" descr="http://www.oilslick.com/content/images/Halliburton-frac-fleet.jpg"/>
          <p:cNvPicPr>
            <a:picLocks noChangeAspect="1" noChangeArrowheads="1"/>
          </p:cNvPicPr>
          <p:nvPr/>
        </p:nvPicPr>
        <p:blipFill rotWithShape="1">
          <a:blip r:embed="rId4">
            <a:extLst>
              <a:ext uri="{28A0092B-C50C-407E-A947-70E740481C1C}">
                <a14:useLocalDpi xmlns:a14="http://schemas.microsoft.com/office/drawing/2010/main" val="0"/>
              </a:ext>
            </a:extLst>
          </a:blip>
          <a:srcRect l="23004" r="6731"/>
          <a:stretch/>
        </p:blipFill>
        <p:spPr bwMode="auto">
          <a:xfrm>
            <a:off x="5556738" y="1667804"/>
            <a:ext cx="3358662" cy="355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89383"/>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81" name="Text Box 11"/>
          <p:cNvSpPr txBox="1">
            <a:spLocks noChangeArrowheads="1"/>
          </p:cNvSpPr>
          <p:nvPr/>
        </p:nvSpPr>
        <p:spPr bwMode="auto">
          <a:xfrm>
            <a:off x="228600" y="304800"/>
            <a:ext cx="8686800" cy="938719"/>
          </a:xfrm>
          <a:prstGeom prst="rect">
            <a:avLst/>
          </a:prstGeom>
          <a:noFill/>
          <a:ln w="25400">
            <a:solidFill>
              <a:srgbClr val="000080"/>
            </a:solidFill>
            <a:miter lim="800000"/>
            <a:headEnd/>
            <a:tailEnd/>
          </a:ln>
        </p:spPr>
        <p:txBody>
          <a:bodyPr>
            <a:spAutoFit/>
          </a:bodyPr>
          <a:lstStyle/>
          <a:p>
            <a:pPr algn="ctr">
              <a:spcBef>
                <a:spcPts val="600"/>
              </a:spcBef>
            </a:pPr>
            <a:r>
              <a:rPr lang="en-US" sz="3200" dirty="0" smtClean="0">
                <a:latin typeface="Arial Black" pitchFamily="34" charset="0"/>
              </a:rPr>
              <a:t>Drilling </a:t>
            </a:r>
            <a:r>
              <a:rPr lang="en-US" sz="3200" dirty="0">
                <a:latin typeface="Arial Black" pitchFamily="34" charset="0"/>
              </a:rPr>
              <a:t>Activity Forecast</a:t>
            </a:r>
          </a:p>
          <a:p>
            <a:pPr algn="ctr">
              <a:spcBef>
                <a:spcPts val="600"/>
              </a:spcBef>
            </a:pPr>
            <a:r>
              <a:rPr lang="en-US" dirty="0" smtClean="0">
                <a:latin typeface="Arial Black" pitchFamily="34" charset="0"/>
              </a:rPr>
              <a:t>Penn., Ohio, NY and W. Virginia (Marcellus and Utica </a:t>
            </a:r>
            <a:r>
              <a:rPr lang="en-US" dirty="0" err="1" smtClean="0">
                <a:latin typeface="Arial Black" pitchFamily="34" charset="0"/>
              </a:rPr>
              <a:t>shales</a:t>
            </a:r>
            <a:r>
              <a:rPr lang="en-US" dirty="0" smtClean="0">
                <a:latin typeface="Arial Black" pitchFamily="34" charset="0"/>
              </a:rPr>
              <a:t>)</a:t>
            </a:r>
            <a:endParaRPr lang="en-US" b="0" dirty="0">
              <a:latin typeface="Arial Black" pitchFamily="34" charset="0"/>
            </a:endParaRPr>
          </a:p>
        </p:txBody>
      </p:sp>
      <p:graphicFrame>
        <p:nvGraphicFramePr>
          <p:cNvPr id="126980" name="Object 9"/>
          <p:cNvGraphicFramePr>
            <a:graphicFrameLocks noChangeAspect="1"/>
          </p:cNvGraphicFramePr>
          <p:nvPr>
            <p:extLst>
              <p:ext uri="{D42A27DB-BD31-4B8C-83A1-F6EECF244321}">
                <p14:modId xmlns:p14="http://schemas.microsoft.com/office/powerpoint/2010/main" val="2902482504"/>
              </p:ext>
            </p:extLst>
          </p:nvPr>
        </p:nvGraphicFramePr>
        <p:xfrm>
          <a:off x="5181600" y="1219200"/>
          <a:ext cx="3203575" cy="4267200"/>
        </p:xfrm>
        <a:graphic>
          <a:graphicData uri="http://schemas.openxmlformats.org/presentationml/2006/ole">
            <mc:AlternateContent xmlns:mc="http://schemas.openxmlformats.org/markup-compatibility/2006">
              <mc:Choice xmlns:v="urn:schemas-microsoft-com:vml" Requires="v">
                <p:oleObj spid="_x0000_s9314" name="Worksheet" r:id="rId4" imgW="2438400" imgH="3248115" progId="Excel.Sheet.8">
                  <p:embed/>
                </p:oleObj>
              </mc:Choice>
              <mc:Fallback>
                <p:oleObj name="Worksheet" r:id="rId4" imgW="2438400" imgH="3248115" progId="Excel.Sheet.8">
                  <p:embed/>
                  <p:pic>
                    <p:nvPicPr>
                      <p:cNvPr id="0" name="Object 9"/>
                      <p:cNvPicPr>
                        <a:picLocks noChangeAspect="1" noChangeArrowheads="1"/>
                      </p:cNvPicPr>
                      <p:nvPr/>
                    </p:nvPicPr>
                    <p:blipFill>
                      <a:blip r:embed="rId5"/>
                      <a:srcRect/>
                      <a:stretch>
                        <a:fillRect/>
                      </a:stretch>
                    </p:blipFill>
                    <p:spPr bwMode="auto">
                      <a:xfrm>
                        <a:off x="5181600" y="1219200"/>
                        <a:ext cx="3203575" cy="426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6985" name="TextBox 6"/>
          <p:cNvSpPr txBox="1">
            <a:spLocks noChangeArrowheads="1"/>
          </p:cNvSpPr>
          <p:nvPr/>
        </p:nvSpPr>
        <p:spPr bwMode="auto">
          <a:xfrm>
            <a:off x="6157965" y="5421257"/>
            <a:ext cx="2041490" cy="369332"/>
          </a:xfrm>
          <a:prstGeom prst="rect">
            <a:avLst/>
          </a:prstGeom>
          <a:noFill/>
          <a:ln w="9525">
            <a:noFill/>
            <a:miter lim="800000"/>
            <a:headEnd/>
            <a:tailEnd/>
          </a:ln>
        </p:spPr>
        <p:txBody>
          <a:bodyPr wrap="square">
            <a:spAutoFit/>
          </a:bodyPr>
          <a:lstStyle/>
          <a:p>
            <a:r>
              <a:rPr lang="en-US" b="1" dirty="0" smtClean="0">
                <a:latin typeface="Arial" charset="0"/>
              </a:rPr>
              <a:t>Up  2.2% in 2012</a:t>
            </a:r>
            <a:endParaRPr lang="en-US" b="1" dirty="0">
              <a:latin typeface="Arial" charset="0"/>
            </a:endParaRPr>
          </a:p>
        </p:txBody>
      </p:sp>
      <p:pic>
        <p:nvPicPr>
          <p:cNvPr id="6" name="Picture 5" descr="MarcellusUticamap.jpg"/>
          <p:cNvPicPr>
            <a:picLocks noChangeAspect="1"/>
          </p:cNvPicPr>
          <p:nvPr/>
        </p:nvPicPr>
        <p:blipFill>
          <a:blip r:embed="rId6"/>
          <a:stretch>
            <a:fillRect/>
          </a:stretch>
        </p:blipFill>
        <p:spPr>
          <a:xfrm>
            <a:off x="643670" y="2051748"/>
            <a:ext cx="4028814" cy="302701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862" y="6255064"/>
            <a:ext cx="1600200" cy="31115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37104" y="227013"/>
            <a:ext cx="8229600" cy="1143000"/>
          </a:xfrm>
          <a:prstGeom prst="rect">
            <a:avLst/>
          </a:prstGeom>
          <a:noFill/>
          <a:ln w="25400">
            <a:solidFill>
              <a:srgbClr val="000080"/>
            </a:solidFill>
            <a:miter lim="800000"/>
            <a:headEnd/>
            <a:tailEnd/>
          </a:ln>
        </p:spPr>
        <p:txBody>
          <a:bodyPr anchor="ctr"/>
          <a:lstStyle/>
          <a:p>
            <a:pPr algn="ctr"/>
            <a:r>
              <a:rPr lang="en-US" sz="3200" dirty="0">
                <a:latin typeface="Arial Black" pitchFamily="34" charset="0"/>
              </a:rPr>
              <a:t>Oil </a:t>
            </a:r>
            <a:r>
              <a:rPr lang="en-US" sz="3200" dirty="0" smtClean="0">
                <a:latin typeface="Arial Black" pitchFamily="34" charset="0"/>
              </a:rPr>
              <a:t>Price</a:t>
            </a:r>
            <a:r>
              <a:rPr lang="en-US" sz="3200" dirty="0">
                <a:latin typeface="Arial Black" pitchFamily="34" charset="0"/>
              </a:rPr>
              <a:t>,  WTI </a:t>
            </a:r>
            <a:r>
              <a:rPr lang="en-US" sz="3200" dirty="0" smtClean="0">
                <a:latin typeface="Arial Black" pitchFamily="34" charset="0"/>
              </a:rPr>
              <a:t>Spot Average</a:t>
            </a:r>
            <a:endParaRPr lang="en-US" sz="3200" dirty="0">
              <a:latin typeface="Arial Black"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93595540"/>
              </p:ext>
            </p:extLst>
          </p:nvPr>
        </p:nvGraphicFramePr>
        <p:xfrm>
          <a:off x="2798763" y="1708226"/>
          <a:ext cx="6076950" cy="2613025"/>
        </p:xfrm>
        <a:graphic>
          <a:graphicData uri="http://schemas.openxmlformats.org/presentationml/2006/ole">
            <mc:AlternateContent xmlns:mc="http://schemas.openxmlformats.org/markup-compatibility/2006">
              <mc:Choice xmlns:v="urn:schemas-microsoft-com:vml" Requires="v">
                <p:oleObj spid="_x0000_s135256" name="Worksheet" r:id="rId3" imgW="4876800" imgH="1771650" progId="Excel.Sheet.8">
                  <p:embed/>
                </p:oleObj>
              </mc:Choice>
              <mc:Fallback>
                <p:oleObj name="Worksheet" r:id="rId3" imgW="4876800" imgH="1771650" progId="Excel.Sheet.8">
                  <p:embed/>
                  <p:pic>
                    <p:nvPicPr>
                      <p:cNvPr id="0" name="Object 4"/>
                      <p:cNvPicPr>
                        <a:picLocks noChangeAspect="1" noChangeArrowheads="1"/>
                      </p:cNvPicPr>
                      <p:nvPr/>
                    </p:nvPicPr>
                    <p:blipFill>
                      <a:blip r:embed="rId4"/>
                      <a:srcRect l="15268" t="21333"/>
                      <a:stretch>
                        <a:fillRect/>
                      </a:stretch>
                    </p:blipFill>
                    <p:spPr bwMode="auto">
                      <a:xfrm>
                        <a:off x="2798763" y="1708226"/>
                        <a:ext cx="6076950" cy="2613025"/>
                      </a:xfrm>
                      <a:prstGeom prst="rect">
                        <a:avLst/>
                      </a:prstGeom>
                      <a:noFill/>
                      <a:ln>
                        <a:noFill/>
                      </a:ln>
                      <a:extLst/>
                    </p:spPr>
                  </p:pic>
                </p:oleObj>
              </mc:Fallback>
            </mc:AlternateContent>
          </a:graphicData>
        </a:graphic>
      </p:graphicFrame>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862" y="6099489"/>
            <a:ext cx="1600200" cy="311150"/>
          </a:xfrm>
          <a:prstGeom prst="rect">
            <a:avLst/>
          </a:prstGeom>
        </p:spPr>
      </p:pic>
      <p:pic>
        <p:nvPicPr>
          <p:cNvPr id="135172" name="Picture 4" descr="F:\Photos purchased\West Texas pumpjack red soil dreamstime_524808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427" y="1708226"/>
            <a:ext cx="2501798" cy="37595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67392" y="5964639"/>
            <a:ext cx="2519408" cy="584775"/>
          </a:xfrm>
          <a:prstGeom prst="rect">
            <a:avLst/>
          </a:prstGeom>
          <a:noFill/>
        </p:spPr>
        <p:txBody>
          <a:bodyPr wrap="none" rtlCol="0">
            <a:spAutoFit/>
          </a:bodyPr>
          <a:lstStyle/>
          <a:p>
            <a:r>
              <a:rPr lang="en-US" sz="1600" dirty="0" smtClean="0">
                <a:latin typeface="Arial" pitchFamily="34" charset="0"/>
                <a:cs typeface="Arial" pitchFamily="34" charset="0"/>
              </a:rPr>
              <a:t>Sources:  EIA, 2007-2012</a:t>
            </a:r>
          </a:p>
          <a:p>
            <a:r>
              <a:rPr lang="en-US" sz="1600" dirty="0">
                <a:latin typeface="Arial" pitchFamily="34" charset="0"/>
                <a:cs typeface="Arial" pitchFamily="34" charset="0"/>
              </a:rPr>
              <a:t> </a:t>
            </a:r>
            <a:r>
              <a:rPr lang="en-US" sz="1600" dirty="0" smtClean="0">
                <a:latin typeface="Arial" pitchFamily="34" charset="0"/>
                <a:cs typeface="Arial" pitchFamily="34" charset="0"/>
              </a:rPr>
              <a:t>               </a:t>
            </a:r>
            <a:r>
              <a:rPr lang="en-US" sz="1600" i="1" dirty="0" smtClean="0">
                <a:latin typeface="Arial" pitchFamily="34" charset="0"/>
                <a:cs typeface="Arial" pitchFamily="34" charset="0"/>
              </a:rPr>
              <a:t>World Oil, </a:t>
            </a:r>
            <a:r>
              <a:rPr lang="en-US" sz="1600" dirty="0" smtClean="0">
                <a:latin typeface="Arial" pitchFamily="34" charset="0"/>
                <a:cs typeface="Arial" pitchFamily="34" charset="0"/>
              </a:rPr>
              <a:t>2012</a:t>
            </a:r>
            <a:endParaRPr lang="en-US" sz="1600" dirty="0">
              <a:latin typeface="Arial" pitchFamily="34" charset="0"/>
              <a:cs typeface="Arial" pitchFamily="34" charset="0"/>
            </a:endParaRPr>
          </a:p>
        </p:txBody>
      </p:sp>
      <p:sp>
        <p:nvSpPr>
          <p:cNvPr id="4" name="TextBox 3"/>
          <p:cNvSpPr txBox="1"/>
          <p:nvPr/>
        </p:nvSpPr>
        <p:spPr>
          <a:xfrm>
            <a:off x="3074796" y="4440047"/>
            <a:ext cx="5707463" cy="1477328"/>
          </a:xfrm>
          <a:prstGeom prst="rect">
            <a:avLst/>
          </a:prstGeom>
          <a:noFill/>
        </p:spPr>
        <p:txBody>
          <a:bodyPr wrap="square" rtlCol="0">
            <a:spAutoFit/>
          </a:bodyPr>
          <a:lstStyle/>
          <a:p>
            <a:r>
              <a:rPr lang="en-US" b="1" dirty="0" smtClean="0"/>
              <a:t>EIA</a:t>
            </a:r>
            <a:r>
              <a:rPr lang="en-US" dirty="0" smtClean="0"/>
              <a:t> projects $93.00/bbl for 2H 2012, and $95.55 for full year 2012; and $92.63/bbl for 2013</a:t>
            </a:r>
          </a:p>
          <a:p>
            <a:endParaRPr lang="en-US" dirty="0" smtClean="0"/>
          </a:p>
          <a:p>
            <a:r>
              <a:rPr lang="en-US" b="1" dirty="0" smtClean="0"/>
              <a:t>World Oil:</a:t>
            </a:r>
            <a:r>
              <a:rPr lang="en-US" dirty="0" smtClean="0"/>
              <a:t> $93.25/bbl for 2H and $</a:t>
            </a:r>
            <a:r>
              <a:rPr lang="en-US" dirty="0" smtClean="0"/>
              <a:t>94.95 </a:t>
            </a:r>
            <a:r>
              <a:rPr lang="en-US" dirty="0" smtClean="0"/>
              <a:t>for full year 2012; and $93.15/bbl for 2013</a:t>
            </a:r>
            <a:endParaRPr lang="en-US" dirty="0"/>
          </a:p>
        </p:txBody>
      </p:sp>
    </p:spTree>
    <p:extLst>
      <p:ext uri="{BB962C8B-B14F-4D97-AF65-F5344CB8AC3E}">
        <p14:creationId xmlns:p14="http://schemas.microsoft.com/office/powerpoint/2010/main" val="3230309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81" name="Text Box 11"/>
          <p:cNvSpPr txBox="1">
            <a:spLocks noChangeArrowheads="1"/>
          </p:cNvSpPr>
          <p:nvPr/>
        </p:nvSpPr>
        <p:spPr bwMode="auto">
          <a:xfrm>
            <a:off x="228600" y="304800"/>
            <a:ext cx="8686800" cy="1138773"/>
          </a:xfrm>
          <a:prstGeom prst="rect">
            <a:avLst/>
          </a:prstGeom>
          <a:noFill/>
          <a:ln w="25400">
            <a:solidFill>
              <a:srgbClr val="000080"/>
            </a:solidFill>
            <a:miter lim="800000"/>
            <a:headEnd/>
            <a:tailEnd/>
          </a:ln>
        </p:spPr>
        <p:txBody>
          <a:bodyPr>
            <a:spAutoFit/>
          </a:bodyPr>
          <a:lstStyle/>
          <a:p>
            <a:pPr algn="ctr">
              <a:spcBef>
                <a:spcPct val="50000"/>
              </a:spcBef>
            </a:pPr>
            <a:r>
              <a:rPr lang="en-US" sz="3200" dirty="0" smtClean="0">
                <a:latin typeface="Arial Black" pitchFamily="34" charset="0"/>
              </a:rPr>
              <a:t>Shale  Activity, 2012 </a:t>
            </a:r>
          </a:p>
          <a:p>
            <a:pPr algn="ctr">
              <a:spcBef>
                <a:spcPct val="50000"/>
              </a:spcBef>
            </a:pPr>
            <a:r>
              <a:rPr lang="en-US" sz="2400" dirty="0" smtClean="0">
                <a:latin typeface="Arial Black" pitchFamily="34" charset="0"/>
              </a:rPr>
              <a:t>Wells – PA/WV/OH</a:t>
            </a:r>
            <a:endParaRPr lang="en-US" sz="2400" b="0" dirty="0">
              <a:latin typeface="Arial Black" pitchFamily="34" charset="0"/>
            </a:endParaRPr>
          </a:p>
        </p:txBody>
      </p:sp>
      <p:pic>
        <p:nvPicPr>
          <p:cNvPr id="617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025" y="6361731"/>
            <a:ext cx="160337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4099018062"/>
              </p:ext>
            </p:extLst>
          </p:nvPr>
        </p:nvGraphicFramePr>
        <p:xfrm>
          <a:off x="153238" y="1638870"/>
          <a:ext cx="5252775" cy="2845840"/>
        </p:xfrm>
        <a:graphic>
          <a:graphicData uri="http://schemas.openxmlformats.org/drawingml/2006/table">
            <a:tbl>
              <a:tblPr firstRow="1" bandRow="1">
                <a:tableStyleId>{5C22544A-7EE6-4342-B048-85BDC9FD1C3A}</a:tableStyleId>
              </a:tblPr>
              <a:tblGrid>
                <a:gridCol w="1577592"/>
                <a:gridCol w="894303"/>
                <a:gridCol w="984739"/>
                <a:gridCol w="851596"/>
                <a:gridCol w="944545"/>
              </a:tblGrid>
              <a:tr h="0">
                <a:tc>
                  <a:txBody>
                    <a:bodyPr/>
                    <a:lstStyle/>
                    <a:p>
                      <a:pPr algn="l"/>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Total rigs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Shale rigs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Total wells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Shale wells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smtClean="0"/>
                        <a:t>Marcellus</a:t>
                      </a:r>
                      <a:endParaRPr lang="en-US" sz="1800" b="1"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2460">
                <a:tc>
                  <a:txBody>
                    <a:bodyPr/>
                    <a:lstStyle/>
                    <a:p>
                      <a:pPr algn="l"/>
                      <a:r>
                        <a:rPr lang="en-US" sz="1800" b="0" dirty="0" smtClean="0"/>
                        <a:t>  Pennsylvania</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63</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63</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1,978</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1,915</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0" dirty="0" smtClean="0"/>
                        <a:t>  West Virginia</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27</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27</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251</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245</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smtClean="0"/>
                        <a:t>Utica</a:t>
                      </a:r>
                    </a:p>
                    <a:p>
                      <a:pPr algn="l"/>
                      <a:r>
                        <a:rPr lang="en-US" sz="1800" b="0" dirty="0" smtClean="0"/>
                        <a:t>  Ohio</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smtClean="0"/>
                    </a:p>
                    <a:p>
                      <a:pPr algn="r"/>
                      <a:r>
                        <a:rPr lang="en-US" sz="1800" b="0" dirty="0" smtClean="0"/>
                        <a:t>23</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smtClean="0"/>
                    </a:p>
                    <a:p>
                      <a:pPr algn="r"/>
                      <a:r>
                        <a:rPr lang="en-US" sz="1800" b="0" dirty="0" smtClean="0"/>
                        <a:t>23</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smtClean="0"/>
                    </a:p>
                    <a:p>
                      <a:pPr algn="r"/>
                      <a:r>
                        <a:rPr lang="en-US" sz="1800" b="0" dirty="0" smtClean="0"/>
                        <a:t>594</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smtClean="0"/>
                    </a:p>
                    <a:p>
                      <a:pPr algn="r"/>
                      <a:r>
                        <a:rPr lang="en-US" sz="1800" b="0" dirty="0" smtClean="0"/>
                        <a:t>570</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0" dirty="0" smtClean="0"/>
                        <a:t>  Pennsylvania</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3</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3</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105</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95</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TextBox 1"/>
          <p:cNvSpPr txBox="1"/>
          <p:nvPr/>
        </p:nvSpPr>
        <p:spPr>
          <a:xfrm>
            <a:off x="80386" y="4841193"/>
            <a:ext cx="5546690" cy="1477328"/>
          </a:xfrm>
          <a:prstGeom prst="rect">
            <a:avLst/>
          </a:prstGeom>
          <a:noFill/>
        </p:spPr>
        <p:txBody>
          <a:bodyPr wrap="square" rtlCol="0">
            <a:spAutoFit/>
          </a:bodyPr>
          <a:lstStyle/>
          <a:p>
            <a:r>
              <a:rPr lang="en-US" dirty="0" smtClean="0"/>
              <a:t>Avg. Marcellus </a:t>
            </a:r>
            <a:r>
              <a:rPr lang="en-US" dirty="0" err="1" smtClean="0"/>
              <a:t>frac</a:t>
            </a:r>
            <a:r>
              <a:rPr lang="en-US" dirty="0" smtClean="0"/>
              <a:t> water usage; 2.5 million gal x 2,160 wells = 5.4 billion gal</a:t>
            </a:r>
          </a:p>
          <a:p>
            <a:endParaRPr lang="en-US" dirty="0" smtClean="0"/>
          </a:p>
          <a:p>
            <a:r>
              <a:rPr lang="en-US" dirty="0" smtClean="0"/>
              <a:t>Avg. Utica </a:t>
            </a:r>
            <a:r>
              <a:rPr lang="en-US" dirty="0" err="1" smtClean="0"/>
              <a:t>frac</a:t>
            </a:r>
            <a:r>
              <a:rPr lang="en-US" dirty="0" smtClean="0"/>
              <a:t> water usage; 2.5 million gal x 665 wells = 1.66 billion gal </a:t>
            </a:r>
            <a:endParaRPr lang="en-US" dirty="0"/>
          </a:p>
        </p:txBody>
      </p:sp>
      <p:pic>
        <p:nvPicPr>
          <p:cNvPr id="140290" name="Picture 2" descr="C:\Users\abrahamk\Documents\Articles 12-10\Election section\Sitter Drilling fracjobwv1.gif"/>
          <p:cNvPicPr>
            <a:picLocks noChangeAspect="1" noChangeArrowheads="1"/>
          </p:cNvPicPr>
          <p:nvPr/>
        </p:nvPicPr>
        <p:blipFill rotWithShape="1">
          <a:blip r:embed="rId4">
            <a:extLst>
              <a:ext uri="{28A0092B-C50C-407E-A947-70E740481C1C}">
                <a14:useLocalDpi xmlns:a14="http://schemas.microsoft.com/office/drawing/2010/main" val="0"/>
              </a:ext>
            </a:extLst>
          </a:blip>
          <a:srcRect l="9954" r="16397"/>
          <a:stretch/>
        </p:blipFill>
        <p:spPr bwMode="auto">
          <a:xfrm>
            <a:off x="5468815" y="1638870"/>
            <a:ext cx="3446585" cy="3468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44671"/>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4211" name="Object 4"/>
          <p:cNvGraphicFramePr>
            <a:graphicFrameLocks noChangeAspect="1"/>
          </p:cNvGraphicFramePr>
          <p:nvPr>
            <p:extLst>
              <p:ext uri="{D42A27DB-BD31-4B8C-83A1-F6EECF244321}">
                <p14:modId xmlns:p14="http://schemas.microsoft.com/office/powerpoint/2010/main" val="2244370692"/>
              </p:ext>
            </p:extLst>
          </p:nvPr>
        </p:nvGraphicFramePr>
        <p:xfrm>
          <a:off x="-65576" y="377825"/>
          <a:ext cx="4105275" cy="5800725"/>
        </p:xfrm>
        <a:graphic>
          <a:graphicData uri="http://schemas.openxmlformats.org/presentationml/2006/ole">
            <mc:AlternateContent xmlns:mc="http://schemas.openxmlformats.org/markup-compatibility/2006">
              <mc:Choice xmlns:v="urn:schemas-microsoft-com:vml" Requires="v">
                <p:oleObj spid="_x0000_s11364" name="Worksheet" r:id="rId4" imgW="4257743" imgH="6019890" progId="Excel.Sheet.8">
                  <p:embed/>
                </p:oleObj>
              </mc:Choice>
              <mc:Fallback>
                <p:oleObj name="Worksheet" r:id="rId4" imgW="4257743" imgH="6019890" progId="Excel.Sheet.8">
                  <p:embed/>
                  <p:pic>
                    <p:nvPicPr>
                      <p:cNvPr id="0" name="Object 4"/>
                      <p:cNvPicPr>
                        <a:picLocks noChangeAspect="1" noChangeArrowheads="1"/>
                      </p:cNvPicPr>
                      <p:nvPr/>
                    </p:nvPicPr>
                    <p:blipFill>
                      <a:blip r:embed="rId5"/>
                      <a:srcRect/>
                      <a:stretch>
                        <a:fillRect/>
                      </a:stretch>
                    </p:blipFill>
                    <p:spPr bwMode="auto">
                      <a:xfrm>
                        <a:off x="-65576" y="377825"/>
                        <a:ext cx="4105275" cy="5800725"/>
                      </a:xfrm>
                      <a:prstGeom prst="rect">
                        <a:avLst/>
                      </a:prstGeom>
                      <a:noFill/>
                      <a:extLst/>
                    </p:spPr>
                  </p:pic>
                </p:oleObj>
              </mc:Fallback>
            </mc:AlternateContent>
          </a:graphicData>
        </a:graphic>
      </p:graphicFrame>
      <p:sp>
        <p:nvSpPr>
          <p:cNvPr id="94213" name="Rectangle 2"/>
          <p:cNvSpPr>
            <a:spLocks noChangeArrowheads="1"/>
          </p:cNvSpPr>
          <p:nvPr/>
        </p:nvSpPr>
        <p:spPr bwMode="auto">
          <a:xfrm>
            <a:off x="572755" y="304800"/>
            <a:ext cx="7978391" cy="639763"/>
          </a:xfrm>
          <a:prstGeom prst="rect">
            <a:avLst/>
          </a:prstGeom>
          <a:noFill/>
          <a:ln w="25400">
            <a:solidFill>
              <a:srgbClr val="000080"/>
            </a:solidFill>
            <a:miter lim="800000"/>
            <a:headEnd/>
            <a:tailEnd/>
          </a:ln>
        </p:spPr>
        <p:txBody>
          <a:bodyPr anchor="ctr"/>
          <a:lstStyle/>
          <a:p>
            <a:pPr algn="ctr"/>
            <a:r>
              <a:rPr lang="en-US" sz="3200" dirty="0" smtClean="0">
                <a:latin typeface="Arial Black" pitchFamily="34" charset="0"/>
              </a:rPr>
              <a:t>California (onshore)</a:t>
            </a:r>
            <a:endParaRPr lang="en-US" sz="3200" dirty="0">
              <a:latin typeface="Arial Black" pitchFamily="34" charset="0"/>
            </a:endParaRPr>
          </a:p>
        </p:txBody>
      </p:sp>
      <p:sp>
        <p:nvSpPr>
          <p:cNvPr id="94214" name="TextBox 4"/>
          <p:cNvSpPr txBox="1">
            <a:spLocks noChangeArrowheads="1"/>
          </p:cNvSpPr>
          <p:nvPr/>
        </p:nvSpPr>
        <p:spPr bwMode="auto">
          <a:xfrm>
            <a:off x="5386755" y="5489575"/>
            <a:ext cx="2430864" cy="369332"/>
          </a:xfrm>
          <a:prstGeom prst="rect">
            <a:avLst/>
          </a:prstGeom>
          <a:noFill/>
          <a:ln w="9525">
            <a:noFill/>
            <a:miter lim="800000"/>
            <a:headEnd/>
            <a:tailEnd/>
          </a:ln>
        </p:spPr>
        <p:txBody>
          <a:bodyPr wrap="square">
            <a:spAutoFit/>
          </a:bodyPr>
          <a:lstStyle/>
          <a:p>
            <a:r>
              <a:rPr lang="en-US" sz="1800" b="1" dirty="0" smtClean="0">
                <a:latin typeface="Arial" charset="0"/>
              </a:rPr>
              <a:t>Up </a:t>
            </a:r>
            <a:r>
              <a:rPr lang="en-US" b="1" dirty="0" smtClean="0">
                <a:latin typeface="Arial" charset="0"/>
              </a:rPr>
              <a:t>22.1</a:t>
            </a:r>
            <a:r>
              <a:rPr lang="en-US" sz="1800" b="1" dirty="0" smtClean="0">
                <a:latin typeface="Arial" charset="0"/>
              </a:rPr>
              <a:t>% in 2012</a:t>
            </a:r>
            <a:endParaRPr lang="en-US" sz="1800" b="1" dirty="0">
              <a:latin typeface="Arial" charset="0"/>
            </a:endParaRPr>
          </a:p>
        </p:txBody>
      </p:sp>
      <p:pic>
        <p:nvPicPr>
          <p:cNvPr id="11287" name="Picture 23" descr="http://energytomorrow.org/images/uploads/resources/Thums091.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4039699" y="1875137"/>
            <a:ext cx="4896534" cy="3253242"/>
          </a:xfrm>
          <a:prstGeom prst="rect">
            <a:avLst/>
          </a:prstGeom>
          <a:noFill/>
          <a:ln>
            <a:solidFill>
              <a:srgbClr val="000066"/>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862" y="6255064"/>
            <a:ext cx="1600200" cy="31115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7" name="Rectangle 2"/>
          <p:cNvSpPr>
            <a:spLocks noChangeArrowheads="1"/>
          </p:cNvSpPr>
          <p:nvPr/>
        </p:nvSpPr>
        <p:spPr bwMode="auto">
          <a:xfrm>
            <a:off x="762000" y="224413"/>
            <a:ext cx="7575550" cy="931147"/>
          </a:xfrm>
          <a:prstGeom prst="rect">
            <a:avLst/>
          </a:prstGeom>
          <a:noFill/>
          <a:ln w="25400">
            <a:solidFill>
              <a:srgbClr val="000080"/>
            </a:solidFill>
            <a:miter lim="800000"/>
            <a:headEnd/>
            <a:tailEnd/>
          </a:ln>
        </p:spPr>
        <p:txBody>
          <a:bodyPr anchor="ctr"/>
          <a:lstStyle/>
          <a:p>
            <a:pPr algn="ctr"/>
            <a:r>
              <a:rPr lang="en-US" sz="3200" dirty="0" smtClean="0">
                <a:latin typeface="Arial Black" pitchFamily="34" charset="0"/>
              </a:rPr>
              <a:t>Colorado</a:t>
            </a:r>
            <a:br>
              <a:rPr lang="en-US" sz="3200" dirty="0" smtClean="0">
                <a:latin typeface="Arial Black" pitchFamily="34" charset="0"/>
              </a:rPr>
            </a:br>
            <a:r>
              <a:rPr lang="en-US" dirty="0" smtClean="0">
                <a:latin typeface="Arial Black" pitchFamily="34" charset="0"/>
              </a:rPr>
              <a:t>Including the Niobrara shale</a:t>
            </a:r>
            <a:endParaRPr lang="en-US" dirty="0">
              <a:latin typeface="Arial Black" pitchFamily="34" charset="0"/>
            </a:endParaRPr>
          </a:p>
        </p:txBody>
      </p:sp>
      <p:pic>
        <p:nvPicPr>
          <p:cNvPr id="7" name="Picture 4" descr="RockyMountain.jpg"/>
          <p:cNvPicPr>
            <a:picLocks noChangeAspect="1"/>
          </p:cNvPicPr>
          <p:nvPr/>
        </p:nvPicPr>
        <p:blipFill>
          <a:blip r:embed="rId3"/>
          <a:srcRect b="6969"/>
          <a:stretch>
            <a:fillRect/>
          </a:stretch>
        </p:blipFill>
        <p:spPr bwMode="auto">
          <a:xfrm>
            <a:off x="4549775" y="2308651"/>
            <a:ext cx="4160520" cy="2565637"/>
          </a:xfrm>
          <a:prstGeom prst="rect">
            <a:avLst/>
          </a:prstGeom>
          <a:noFill/>
          <a:ln w="38100">
            <a:solidFill>
              <a:srgbClr val="FD8B35"/>
            </a:solid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3607626226"/>
              </p:ext>
            </p:extLst>
          </p:nvPr>
        </p:nvGraphicFramePr>
        <p:xfrm>
          <a:off x="253196" y="2379974"/>
          <a:ext cx="2029417" cy="827942"/>
        </p:xfrm>
        <a:graphic>
          <a:graphicData uri="http://schemas.openxmlformats.org/drawingml/2006/table">
            <a:tbl>
              <a:tblPr firstRow="1" bandRow="1">
                <a:tableStyleId>{5C22544A-7EE6-4342-B048-85BDC9FD1C3A}</a:tableStyleId>
              </a:tblPr>
              <a:tblGrid>
                <a:gridCol w="1159667"/>
                <a:gridCol w="869750"/>
              </a:tblGrid>
              <a:tr h="418514">
                <a:tc>
                  <a:txBody>
                    <a:bodyPr/>
                    <a:lstStyle/>
                    <a:p>
                      <a:pPr algn="r"/>
                      <a:r>
                        <a:rPr lang="en-US" sz="2000" b="1" dirty="0" smtClean="0">
                          <a:solidFill>
                            <a:schemeClr val="tx1"/>
                          </a:solidFill>
                        </a:rPr>
                        <a:t>2011R</a:t>
                      </a:r>
                      <a:endParaRPr lang="en-US" sz="20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1" dirty="0" smtClean="0">
                          <a:solidFill>
                            <a:schemeClr val="tx1"/>
                          </a:solidFill>
                        </a:rPr>
                        <a:t>2012R</a:t>
                      </a:r>
                      <a:endParaRPr lang="en-US" sz="20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r"/>
                      <a:r>
                        <a:rPr lang="en-US" sz="2000" b="0" dirty="0" smtClean="0"/>
                        <a:t>3,309</a:t>
                      </a:r>
                      <a:endParaRPr lang="en-US" sz="20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2,544</a:t>
                      </a:r>
                      <a:endParaRPr lang="en-US" sz="20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extBox 4"/>
          <p:cNvSpPr txBox="1">
            <a:spLocks noChangeArrowheads="1"/>
          </p:cNvSpPr>
          <p:nvPr/>
        </p:nvSpPr>
        <p:spPr bwMode="auto">
          <a:xfrm>
            <a:off x="253196" y="3489953"/>
            <a:ext cx="2581589" cy="368300"/>
          </a:xfrm>
          <a:prstGeom prst="rect">
            <a:avLst/>
          </a:prstGeom>
          <a:noFill/>
          <a:ln w="9525">
            <a:noFill/>
            <a:miter lim="800000"/>
            <a:headEnd/>
            <a:tailEnd/>
          </a:ln>
        </p:spPr>
        <p:txBody>
          <a:bodyPr wrap="square">
            <a:spAutoFit/>
          </a:bodyPr>
          <a:lstStyle/>
          <a:p>
            <a:r>
              <a:rPr lang="en-US" sz="1800" b="1" dirty="0" smtClean="0">
                <a:latin typeface="Arial" charset="0"/>
              </a:rPr>
              <a:t>Down </a:t>
            </a:r>
            <a:r>
              <a:rPr lang="en-US" b="1" dirty="0" smtClean="0">
                <a:latin typeface="Arial" charset="0"/>
              </a:rPr>
              <a:t>23.1</a:t>
            </a:r>
            <a:r>
              <a:rPr lang="en-US" sz="1800" b="1" dirty="0" smtClean="0">
                <a:latin typeface="Arial" charset="0"/>
              </a:rPr>
              <a:t>% in 2012</a:t>
            </a:r>
            <a:endParaRPr lang="en-US" sz="1800" b="1" dirty="0">
              <a:latin typeface="Arial"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862" y="6255064"/>
            <a:ext cx="1600200" cy="311150"/>
          </a:xfrm>
          <a:prstGeom prst="rect">
            <a:avLst/>
          </a:prstGeom>
        </p:spPr>
      </p:pic>
      <p:sp>
        <p:nvSpPr>
          <p:cNvPr id="3" name="Rectangle 2"/>
          <p:cNvSpPr/>
          <p:nvPr/>
        </p:nvSpPr>
        <p:spPr>
          <a:xfrm>
            <a:off x="4414373" y="5487309"/>
            <a:ext cx="4572000" cy="923330"/>
          </a:xfrm>
          <a:prstGeom prst="rect">
            <a:avLst/>
          </a:prstGeom>
        </p:spPr>
        <p:txBody>
          <a:bodyPr>
            <a:spAutoFit/>
          </a:bodyPr>
          <a:lstStyle/>
          <a:p>
            <a:r>
              <a:rPr lang="en-US" b="1" dirty="0"/>
              <a:t>1H ‘12 vs. 2H ’12:</a:t>
            </a:r>
          </a:p>
          <a:p>
            <a:r>
              <a:rPr lang="en-US" b="1" dirty="0" smtClean="0"/>
              <a:t>Up 8.1%, </a:t>
            </a:r>
            <a:r>
              <a:rPr lang="en-US" b="1" dirty="0"/>
              <a:t>at </a:t>
            </a:r>
            <a:r>
              <a:rPr lang="en-US" b="1" dirty="0" smtClean="0"/>
              <a:t>1,222wells </a:t>
            </a:r>
            <a:r>
              <a:rPr lang="en-US" b="1" dirty="0"/>
              <a:t>in 1H</a:t>
            </a:r>
          </a:p>
          <a:p>
            <a:r>
              <a:rPr lang="en-US" b="1" dirty="0"/>
              <a:t>and </a:t>
            </a:r>
            <a:r>
              <a:rPr lang="en-US" b="1" dirty="0" smtClean="0"/>
              <a:t>1,322 </a:t>
            </a:r>
            <a:r>
              <a:rPr lang="en-US" b="1" dirty="0"/>
              <a:t>wells in 2H</a:t>
            </a:r>
          </a:p>
        </p:txBody>
      </p:sp>
    </p:spTree>
    <p:extLst>
      <p:ext uri="{BB962C8B-B14F-4D97-AF65-F5344CB8AC3E}">
        <p14:creationId xmlns:p14="http://schemas.microsoft.com/office/powerpoint/2010/main" val="2514699800"/>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7" name="Rectangle 2"/>
          <p:cNvSpPr>
            <a:spLocks noChangeArrowheads="1"/>
          </p:cNvSpPr>
          <p:nvPr/>
        </p:nvSpPr>
        <p:spPr bwMode="auto">
          <a:xfrm>
            <a:off x="762000" y="224413"/>
            <a:ext cx="7575550" cy="931147"/>
          </a:xfrm>
          <a:prstGeom prst="rect">
            <a:avLst/>
          </a:prstGeom>
          <a:noFill/>
          <a:ln w="25400">
            <a:solidFill>
              <a:srgbClr val="000080"/>
            </a:solidFill>
            <a:miter lim="800000"/>
            <a:headEnd/>
            <a:tailEnd/>
          </a:ln>
        </p:spPr>
        <p:txBody>
          <a:bodyPr anchor="ctr"/>
          <a:lstStyle/>
          <a:p>
            <a:pPr algn="ctr"/>
            <a:r>
              <a:rPr lang="en-US" sz="3200" dirty="0" smtClean="0">
                <a:latin typeface="Arial Black" pitchFamily="34" charset="0"/>
              </a:rPr>
              <a:t>Wyoming</a:t>
            </a:r>
            <a:br>
              <a:rPr lang="en-US" sz="3200" dirty="0" smtClean="0">
                <a:latin typeface="Arial Black" pitchFamily="34" charset="0"/>
              </a:rPr>
            </a:br>
            <a:r>
              <a:rPr lang="en-US" dirty="0" smtClean="0">
                <a:latin typeface="Arial Black" pitchFamily="34" charset="0"/>
              </a:rPr>
              <a:t>Including the Niobrara shale</a:t>
            </a:r>
            <a:endParaRPr lang="en-US" dirty="0">
              <a:latin typeface="Arial Black"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117420651"/>
              </p:ext>
            </p:extLst>
          </p:nvPr>
        </p:nvGraphicFramePr>
        <p:xfrm>
          <a:off x="253196" y="2379974"/>
          <a:ext cx="2029417" cy="827942"/>
        </p:xfrm>
        <a:graphic>
          <a:graphicData uri="http://schemas.openxmlformats.org/drawingml/2006/table">
            <a:tbl>
              <a:tblPr firstRow="1" bandRow="1">
                <a:tableStyleId>{5C22544A-7EE6-4342-B048-85BDC9FD1C3A}</a:tableStyleId>
              </a:tblPr>
              <a:tblGrid>
                <a:gridCol w="1159667"/>
                <a:gridCol w="869750"/>
              </a:tblGrid>
              <a:tr h="418514">
                <a:tc>
                  <a:txBody>
                    <a:bodyPr/>
                    <a:lstStyle/>
                    <a:p>
                      <a:pPr algn="r"/>
                      <a:r>
                        <a:rPr lang="en-US" sz="2000" b="1" dirty="0" smtClean="0">
                          <a:solidFill>
                            <a:schemeClr val="tx1"/>
                          </a:solidFill>
                        </a:rPr>
                        <a:t>2011R</a:t>
                      </a:r>
                      <a:endParaRPr lang="en-US" sz="20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1" dirty="0" smtClean="0">
                          <a:solidFill>
                            <a:schemeClr val="tx1"/>
                          </a:solidFill>
                        </a:rPr>
                        <a:t>2012R</a:t>
                      </a:r>
                      <a:endParaRPr lang="en-US" sz="20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r"/>
                      <a:r>
                        <a:rPr lang="en-US" sz="2000" b="0" dirty="0" smtClean="0"/>
                        <a:t>1,900</a:t>
                      </a:r>
                      <a:endParaRPr lang="en-US" sz="20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1,082</a:t>
                      </a:r>
                      <a:endParaRPr lang="en-US" sz="20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extBox 4"/>
          <p:cNvSpPr txBox="1">
            <a:spLocks noChangeArrowheads="1"/>
          </p:cNvSpPr>
          <p:nvPr/>
        </p:nvSpPr>
        <p:spPr bwMode="auto">
          <a:xfrm>
            <a:off x="253196" y="3407319"/>
            <a:ext cx="2581589" cy="368300"/>
          </a:xfrm>
          <a:prstGeom prst="rect">
            <a:avLst/>
          </a:prstGeom>
          <a:noFill/>
          <a:ln w="9525">
            <a:noFill/>
            <a:miter lim="800000"/>
            <a:headEnd/>
            <a:tailEnd/>
          </a:ln>
        </p:spPr>
        <p:txBody>
          <a:bodyPr wrap="square">
            <a:spAutoFit/>
          </a:bodyPr>
          <a:lstStyle/>
          <a:p>
            <a:r>
              <a:rPr lang="en-US" sz="1800" b="1" dirty="0" smtClean="0">
                <a:latin typeface="Arial" charset="0"/>
              </a:rPr>
              <a:t>Down </a:t>
            </a:r>
            <a:r>
              <a:rPr lang="en-US" b="1" dirty="0" smtClean="0">
                <a:latin typeface="Arial" charset="0"/>
              </a:rPr>
              <a:t>43.1</a:t>
            </a:r>
            <a:r>
              <a:rPr lang="en-US" sz="1800" b="1" dirty="0" smtClean="0">
                <a:latin typeface="Arial" charset="0"/>
              </a:rPr>
              <a:t>% in 2012</a:t>
            </a:r>
            <a:endParaRPr lang="en-US" sz="1800" b="1" dirty="0">
              <a:latin typeface="Arial"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62" y="6255064"/>
            <a:ext cx="1600200" cy="311150"/>
          </a:xfrm>
          <a:prstGeom prst="rect">
            <a:avLst/>
          </a:prstGeom>
        </p:spPr>
      </p:pic>
      <p:sp>
        <p:nvSpPr>
          <p:cNvPr id="2" name="Rectangle 1"/>
          <p:cNvSpPr/>
          <p:nvPr/>
        </p:nvSpPr>
        <p:spPr>
          <a:xfrm>
            <a:off x="4436347" y="5486091"/>
            <a:ext cx="4572000" cy="923330"/>
          </a:xfrm>
          <a:prstGeom prst="rect">
            <a:avLst/>
          </a:prstGeom>
        </p:spPr>
        <p:txBody>
          <a:bodyPr>
            <a:spAutoFit/>
          </a:bodyPr>
          <a:lstStyle/>
          <a:p>
            <a:r>
              <a:rPr lang="en-US" b="1" dirty="0"/>
              <a:t>1H ‘12 vs. 2H ’12:</a:t>
            </a:r>
          </a:p>
          <a:p>
            <a:r>
              <a:rPr lang="en-US" b="1" dirty="0"/>
              <a:t>Up </a:t>
            </a:r>
            <a:r>
              <a:rPr lang="en-US" b="1" dirty="0" smtClean="0"/>
              <a:t>24.5%, </a:t>
            </a:r>
            <a:r>
              <a:rPr lang="en-US" b="1" dirty="0"/>
              <a:t>at </a:t>
            </a:r>
            <a:r>
              <a:rPr lang="en-US" b="1" dirty="0" smtClean="0"/>
              <a:t>482 wells </a:t>
            </a:r>
            <a:r>
              <a:rPr lang="en-US" b="1" dirty="0"/>
              <a:t>in 1H</a:t>
            </a:r>
          </a:p>
          <a:p>
            <a:r>
              <a:rPr lang="en-US" b="1" dirty="0"/>
              <a:t>and </a:t>
            </a:r>
            <a:r>
              <a:rPr lang="en-US" b="1" dirty="0" smtClean="0"/>
              <a:t>600 </a:t>
            </a:r>
            <a:r>
              <a:rPr lang="en-US" b="1" dirty="0"/>
              <a:t>wells in 2H</a:t>
            </a:r>
          </a:p>
        </p:txBody>
      </p:sp>
      <p:pic>
        <p:nvPicPr>
          <p:cNvPr id="144386" name="Picture 2" descr="http://www.anadarko.com/Media/PublishingImages/PRB_4.jpg"/>
          <p:cNvPicPr>
            <a:picLocks noChangeAspect="1" noChangeArrowheads="1"/>
          </p:cNvPicPr>
          <p:nvPr/>
        </p:nvPicPr>
        <p:blipFill rotWithShape="1">
          <a:blip r:embed="rId4">
            <a:extLst>
              <a:ext uri="{28A0092B-C50C-407E-A947-70E740481C1C}">
                <a14:useLocalDpi xmlns:a14="http://schemas.microsoft.com/office/drawing/2010/main" val="0"/>
              </a:ext>
            </a:extLst>
          </a:blip>
          <a:srcRect l="4702" r="6676"/>
          <a:stretch/>
        </p:blipFill>
        <p:spPr bwMode="auto">
          <a:xfrm>
            <a:off x="3303357" y="1338455"/>
            <a:ext cx="5034193" cy="37389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81" name="Text Box 11"/>
          <p:cNvSpPr txBox="1">
            <a:spLocks noChangeArrowheads="1"/>
          </p:cNvSpPr>
          <p:nvPr/>
        </p:nvSpPr>
        <p:spPr bwMode="auto">
          <a:xfrm>
            <a:off x="228600" y="304800"/>
            <a:ext cx="8686800" cy="1138773"/>
          </a:xfrm>
          <a:prstGeom prst="rect">
            <a:avLst/>
          </a:prstGeom>
          <a:noFill/>
          <a:ln w="25400">
            <a:solidFill>
              <a:srgbClr val="000080"/>
            </a:solidFill>
            <a:miter lim="800000"/>
            <a:headEnd/>
            <a:tailEnd/>
          </a:ln>
        </p:spPr>
        <p:txBody>
          <a:bodyPr>
            <a:spAutoFit/>
          </a:bodyPr>
          <a:lstStyle/>
          <a:p>
            <a:pPr algn="ctr">
              <a:spcBef>
                <a:spcPct val="50000"/>
              </a:spcBef>
            </a:pPr>
            <a:r>
              <a:rPr lang="en-US" sz="3200" dirty="0" smtClean="0">
                <a:latin typeface="Arial Black" pitchFamily="34" charset="0"/>
              </a:rPr>
              <a:t>Shale  Activity, 2012 </a:t>
            </a:r>
          </a:p>
          <a:p>
            <a:pPr algn="ctr">
              <a:spcBef>
                <a:spcPct val="50000"/>
              </a:spcBef>
            </a:pPr>
            <a:r>
              <a:rPr lang="en-US" sz="2400" dirty="0" smtClean="0">
                <a:latin typeface="Arial Black" pitchFamily="34" charset="0"/>
              </a:rPr>
              <a:t>Wells – Colorado/Wyoming</a:t>
            </a:r>
            <a:endParaRPr lang="en-US" sz="2400" b="0" dirty="0">
              <a:latin typeface="Arial Black" pitchFamily="34" charset="0"/>
            </a:endParaRPr>
          </a:p>
        </p:txBody>
      </p:sp>
      <p:pic>
        <p:nvPicPr>
          <p:cNvPr id="617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025" y="6361731"/>
            <a:ext cx="160337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1505006584"/>
              </p:ext>
            </p:extLst>
          </p:nvPr>
        </p:nvGraphicFramePr>
        <p:xfrm>
          <a:off x="80386" y="1940321"/>
          <a:ext cx="5252775" cy="1813624"/>
        </p:xfrm>
        <a:graphic>
          <a:graphicData uri="http://schemas.openxmlformats.org/drawingml/2006/table">
            <a:tbl>
              <a:tblPr firstRow="1" bandRow="1">
                <a:tableStyleId>{5C22544A-7EE6-4342-B048-85BDC9FD1C3A}</a:tableStyleId>
              </a:tblPr>
              <a:tblGrid>
                <a:gridCol w="1577592"/>
                <a:gridCol w="894303"/>
                <a:gridCol w="984739"/>
                <a:gridCol w="851596"/>
                <a:gridCol w="944545"/>
              </a:tblGrid>
              <a:tr h="0">
                <a:tc>
                  <a:txBody>
                    <a:bodyPr/>
                    <a:lstStyle/>
                    <a:p>
                      <a:pPr algn="l"/>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Total rigs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Shale rigs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Total wells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1" dirty="0" smtClean="0">
                          <a:solidFill>
                            <a:schemeClr val="tx1"/>
                          </a:solidFill>
                        </a:rPr>
                        <a:t>Shale wells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smtClean="0"/>
                        <a:t>Niobrara</a:t>
                      </a:r>
                      <a:endParaRPr lang="en-US" sz="1800" b="1"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2460">
                <a:tc>
                  <a:txBody>
                    <a:bodyPr/>
                    <a:lstStyle/>
                    <a:p>
                      <a:pPr algn="l"/>
                      <a:r>
                        <a:rPr lang="en-US" sz="1800" b="0" dirty="0" smtClean="0"/>
                        <a:t>  Colorado</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61</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44</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2,544</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1,835</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0" dirty="0" smtClean="0"/>
                        <a:t>  Wyoming</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49</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1,082</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22</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TextBox 1"/>
          <p:cNvSpPr txBox="1"/>
          <p:nvPr/>
        </p:nvSpPr>
        <p:spPr>
          <a:xfrm>
            <a:off x="80386" y="4368354"/>
            <a:ext cx="5164854" cy="923330"/>
          </a:xfrm>
          <a:prstGeom prst="rect">
            <a:avLst/>
          </a:prstGeom>
          <a:noFill/>
        </p:spPr>
        <p:txBody>
          <a:bodyPr wrap="square" rtlCol="0">
            <a:spAutoFit/>
          </a:bodyPr>
          <a:lstStyle/>
          <a:p>
            <a:r>
              <a:rPr lang="en-US" dirty="0" smtClean="0"/>
              <a:t>Avg. Niobrara </a:t>
            </a:r>
            <a:r>
              <a:rPr lang="en-US" dirty="0" err="1" smtClean="0"/>
              <a:t>frac</a:t>
            </a:r>
            <a:r>
              <a:rPr lang="en-US" dirty="0" smtClean="0"/>
              <a:t> water usage; 4.0 million gal x 1,857 wells = 7.43 billion gal</a:t>
            </a:r>
          </a:p>
          <a:p>
            <a:endParaRPr lang="en-US" dirty="0" smtClean="0"/>
          </a:p>
        </p:txBody>
      </p:sp>
      <p:pic>
        <p:nvPicPr>
          <p:cNvPr id="143362" name="Picture 2" descr="http://www.oilslick.com/content/images/Halliburton-frac-fleet.jpg"/>
          <p:cNvPicPr>
            <a:picLocks noChangeAspect="1" noChangeArrowheads="1"/>
          </p:cNvPicPr>
          <p:nvPr/>
        </p:nvPicPr>
        <p:blipFill rotWithShape="1">
          <a:blip r:embed="rId4">
            <a:extLst>
              <a:ext uri="{28A0092B-C50C-407E-A947-70E740481C1C}">
                <a14:useLocalDpi xmlns:a14="http://schemas.microsoft.com/office/drawing/2010/main" val="0"/>
              </a:ext>
            </a:extLst>
          </a:blip>
          <a:srcRect l="23004" r="6731"/>
          <a:stretch/>
        </p:blipFill>
        <p:spPr bwMode="auto">
          <a:xfrm>
            <a:off x="5556738" y="1667804"/>
            <a:ext cx="3358662" cy="355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777351"/>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81" name="Text Box 11"/>
          <p:cNvSpPr txBox="1">
            <a:spLocks noChangeArrowheads="1"/>
          </p:cNvSpPr>
          <p:nvPr/>
        </p:nvSpPr>
        <p:spPr bwMode="auto">
          <a:xfrm>
            <a:off x="228600" y="304800"/>
            <a:ext cx="8686800" cy="1138773"/>
          </a:xfrm>
          <a:prstGeom prst="rect">
            <a:avLst/>
          </a:prstGeom>
          <a:noFill/>
          <a:ln w="25400">
            <a:solidFill>
              <a:srgbClr val="000080"/>
            </a:solidFill>
            <a:miter lim="800000"/>
            <a:headEnd/>
            <a:tailEnd/>
          </a:ln>
        </p:spPr>
        <p:txBody>
          <a:bodyPr>
            <a:spAutoFit/>
          </a:bodyPr>
          <a:lstStyle/>
          <a:p>
            <a:pPr algn="ctr">
              <a:spcBef>
                <a:spcPct val="50000"/>
              </a:spcBef>
            </a:pPr>
            <a:r>
              <a:rPr lang="en-US" sz="3200" dirty="0" smtClean="0">
                <a:latin typeface="Arial Black" pitchFamily="34" charset="0"/>
              </a:rPr>
              <a:t>U.S. Shale  Activity, 2012 </a:t>
            </a:r>
          </a:p>
          <a:p>
            <a:pPr algn="ctr">
              <a:spcBef>
                <a:spcPct val="50000"/>
              </a:spcBef>
            </a:pPr>
            <a:r>
              <a:rPr lang="en-US" sz="2400" dirty="0" smtClean="0">
                <a:latin typeface="Arial Black" pitchFamily="34" charset="0"/>
              </a:rPr>
              <a:t>Wells – Major shale plays and water usage</a:t>
            </a:r>
            <a:endParaRPr lang="en-US" sz="2400" b="0" dirty="0">
              <a:latin typeface="Arial Black" pitchFamily="34" charset="0"/>
            </a:endParaRPr>
          </a:p>
        </p:txBody>
      </p:sp>
      <p:pic>
        <p:nvPicPr>
          <p:cNvPr id="617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025" y="6361731"/>
            <a:ext cx="1603375"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p:cNvGraphicFramePr>
            <a:graphicFrameLocks noGrp="1"/>
          </p:cNvGraphicFramePr>
          <p:nvPr>
            <p:extLst>
              <p:ext uri="{D42A27DB-BD31-4B8C-83A1-F6EECF244321}">
                <p14:modId xmlns:p14="http://schemas.microsoft.com/office/powerpoint/2010/main" val="1097342755"/>
              </p:ext>
            </p:extLst>
          </p:nvPr>
        </p:nvGraphicFramePr>
        <p:xfrm>
          <a:off x="228599" y="1940321"/>
          <a:ext cx="5056834" cy="3982684"/>
        </p:xfrm>
        <a:graphic>
          <a:graphicData uri="http://schemas.openxmlformats.org/drawingml/2006/table">
            <a:tbl>
              <a:tblPr firstRow="1" bandRow="1">
                <a:tableStyleId>{5C22544A-7EE6-4342-B048-85BDC9FD1C3A}</a:tableStyleId>
              </a:tblPr>
              <a:tblGrid>
                <a:gridCol w="1971990"/>
                <a:gridCol w="1356527"/>
                <a:gridCol w="1728317"/>
              </a:tblGrid>
              <a:tr h="0">
                <a:tc>
                  <a:txBody>
                    <a:bodyPr/>
                    <a:lstStyle/>
                    <a:p>
                      <a:pPr algn="l"/>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chemeClr val="tx1"/>
                          </a:solidFill>
                        </a:rPr>
                        <a:t>Shale wells</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solidFill>
                            <a:schemeClr val="tx1"/>
                          </a:solidFill>
                        </a:rPr>
                        <a:t>Water usage,</a:t>
                      </a:r>
                    </a:p>
                    <a:p>
                      <a:pPr algn="ctr"/>
                      <a:r>
                        <a:rPr lang="en-US" sz="1800" b="1" dirty="0" smtClean="0">
                          <a:solidFill>
                            <a:schemeClr val="tx1"/>
                          </a:solidFill>
                        </a:rPr>
                        <a:t>billion gal</a:t>
                      </a:r>
                      <a:endParaRPr lang="en-US" sz="1800" b="1" dirty="0">
                        <a:solidFill>
                          <a:schemeClr val="tx1"/>
                        </a:solidFill>
                      </a:endParaRP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2460">
                <a:tc>
                  <a:txBody>
                    <a:bodyPr/>
                    <a:lstStyle/>
                    <a:p>
                      <a:pPr algn="l"/>
                      <a:r>
                        <a:rPr lang="en-US" sz="1800" b="1" dirty="0" smtClean="0"/>
                        <a:t>Eagle Ford</a:t>
                      </a:r>
                      <a:endParaRPr lang="en-US" sz="1800" b="1"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3,292</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11.50</a:t>
                      </a:r>
                      <a:endParaRPr lang="en-US" sz="1800" b="0"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smtClean="0"/>
                        <a:t>Niobrara</a:t>
                      </a:r>
                      <a:endParaRPr lang="en-US" sz="1800" b="1"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1,857</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7.43</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err="1" smtClean="0"/>
                        <a:t>Bakken</a:t>
                      </a:r>
                      <a:endParaRPr lang="en-US" sz="1800" b="1"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2,442</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6.84</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smtClean="0"/>
                        <a:t>Barnett</a:t>
                      </a:r>
                      <a:endParaRPr lang="en-US" sz="1800" b="1"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2,002</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6.01</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smtClean="0"/>
                        <a:t>Marcellus</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2,160</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5.40</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smtClean="0"/>
                        <a:t>Haynesville</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671</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3.36</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smtClean="0"/>
                        <a:t>Fayetteville</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694</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2.98</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8762">
                <a:tc>
                  <a:txBody>
                    <a:bodyPr/>
                    <a:lstStyle/>
                    <a:p>
                      <a:pPr algn="l"/>
                      <a:r>
                        <a:rPr lang="en-US" sz="1800" b="1" dirty="0" smtClean="0"/>
                        <a:t>Utica</a:t>
                      </a:r>
                    </a:p>
                    <a:p>
                      <a:pPr algn="l"/>
                      <a:r>
                        <a:rPr lang="en-US" sz="1800" b="1" dirty="0" smtClean="0"/>
                        <a:t>Total, major plays</a:t>
                      </a:r>
                      <a:endParaRPr lang="en-US" sz="1800" b="1" dirty="0"/>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665</a:t>
                      </a:r>
                    </a:p>
                    <a:p>
                      <a:pPr algn="r"/>
                      <a:r>
                        <a:rPr lang="en-US" sz="1800" b="1" dirty="0" smtClean="0"/>
                        <a:t>13,783</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smtClean="0"/>
                        <a:t>1.66</a:t>
                      </a:r>
                    </a:p>
                    <a:p>
                      <a:pPr algn="r"/>
                      <a:r>
                        <a:rPr lang="en-US" sz="1800" b="1" dirty="0" smtClean="0"/>
                        <a:t>45.18</a:t>
                      </a:r>
                    </a:p>
                  </a:txBody>
                  <a:tcPr marL="104628" marR="104628" marT="52314" marB="523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45410" name="Picture 2" descr="D:\San Antonio field visit conf and Wildcatters 12-02\DSC0557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517301"/>
            <a:ext cx="3429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496322"/>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1588293" y="2029767"/>
            <a:ext cx="5967413" cy="3195376"/>
          </a:xfrm>
          <a:prstGeom prst="rect">
            <a:avLst/>
          </a:prstGeom>
          <a:noFill/>
          <a:ln w="25400">
            <a:noFill/>
            <a:miter lim="800000"/>
            <a:headEnd/>
            <a:tailEnd/>
          </a:ln>
        </p:spPr>
        <p:txBody>
          <a:bodyPr anchor="ctr"/>
          <a:lstStyle/>
          <a:p>
            <a:pPr algn="ctr"/>
            <a:r>
              <a:rPr lang="en-US" sz="3200" dirty="0" smtClean="0"/>
              <a:t>Kurt Abraham</a:t>
            </a:r>
            <a:r>
              <a:rPr lang="en-US" b="0" dirty="0"/>
              <a:t/>
            </a:r>
            <a:br>
              <a:rPr lang="en-US" b="0" dirty="0"/>
            </a:br>
            <a:r>
              <a:rPr lang="en-US" sz="2400" b="0" dirty="0" smtClean="0"/>
              <a:t>Executive Editor</a:t>
            </a:r>
          </a:p>
          <a:p>
            <a:pPr algn="ctr"/>
            <a:r>
              <a:rPr lang="en-US" sz="2400" i="1" dirty="0" smtClean="0"/>
              <a:t>World Oil </a:t>
            </a:r>
            <a:r>
              <a:rPr lang="en-US" sz="2400" dirty="0" smtClean="0"/>
              <a:t>magazine</a:t>
            </a:r>
            <a:r>
              <a:rPr lang="en-US" sz="2400" b="0" dirty="0"/>
              <a:t/>
            </a:r>
            <a:br>
              <a:rPr lang="en-US" sz="2400" b="0" dirty="0"/>
            </a:br>
            <a:r>
              <a:rPr lang="en-US" sz="2400" b="0" dirty="0"/>
              <a:t>Gulf Publishing </a:t>
            </a:r>
            <a:r>
              <a:rPr lang="en-US" sz="2400" b="0" dirty="0" smtClean="0"/>
              <a:t>Company</a:t>
            </a:r>
          </a:p>
          <a:p>
            <a:pPr algn="ctr"/>
            <a:endParaRPr lang="en-US" sz="2400" i="1" dirty="0"/>
          </a:p>
          <a:p>
            <a:pPr algn="ctr"/>
            <a:r>
              <a:rPr lang="en-US" sz="2400" b="0" dirty="0" smtClean="0">
                <a:hlinkClick r:id="rId3"/>
              </a:rPr>
              <a:t>kurt.abraham@worldoil.com</a:t>
            </a:r>
            <a:endParaRPr lang="en-US" sz="2400" b="0" dirty="0" smtClean="0"/>
          </a:p>
          <a:p>
            <a:pPr algn="ctr"/>
            <a:endParaRPr lang="en-US" sz="2400" dirty="0"/>
          </a:p>
          <a:p>
            <a:pPr algn="ctr"/>
            <a:r>
              <a:rPr lang="en-US" sz="2400" b="0" dirty="0" smtClean="0"/>
              <a:t>www.worldoil.com</a:t>
            </a:r>
            <a:endParaRPr lang="en-US" sz="2400" b="0" dirty="0"/>
          </a:p>
        </p:txBody>
      </p:sp>
      <p:pic>
        <p:nvPicPr>
          <p:cNvPr id="15362" name="Picture 4" descr="GPC Logo &amp; text"/>
          <p:cNvPicPr>
            <a:picLocks noChangeAspect="1" noChangeArrowheads="1"/>
          </p:cNvPicPr>
          <p:nvPr/>
        </p:nvPicPr>
        <p:blipFill rotWithShape="1">
          <a:blip r:embed="rId4"/>
          <a:srcRect r="80746"/>
          <a:stretch/>
        </p:blipFill>
        <p:spPr bwMode="auto">
          <a:xfrm>
            <a:off x="7900334" y="5760660"/>
            <a:ext cx="807581" cy="970636"/>
          </a:xfrm>
          <a:prstGeom prst="rect">
            <a:avLst/>
          </a:prstGeom>
          <a:noFill/>
          <a:ln w="9525">
            <a:noFill/>
            <a:miter lim="800000"/>
            <a:headEnd/>
            <a:tailEnd/>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862" y="6099489"/>
            <a:ext cx="1828800" cy="355600"/>
          </a:xfrm>
          <a:prstGeom prst="rect">
            <a:avLst/>
          </a:prstGeom>
        </p:spPr>
      </p:pic>
      <p:sp>
        <p:nvSpPr>
          <p:cNvPr id="7" name="Rectangle 2"/>
          <p:cNvSpPr>
            <a:spLocks noChangeArrowheads="1"/>
          </p:cNvSpPr>
          <p:nvPr/>
        </p:nvSpPr>
        <p:spPr bwMode="auto">
          <a:xfrm>
            <a:off x="457200" y="227013"/>
            <a:ext cx="8229600" cy="1143000"/>
          </a:xfrm>
          <a:prstGeom prst="rect">
            <a:avLst/>
          </a:prstGeom>
          <a:noFill/>
          <a:ln w="25400">
            <a:noFill/>
            <a:miter lim="800000"/>
            <a:headEnd/>
            <a:tailEnd/>
          </a:ln>
        </p:spPr>
        <p:txBody>
          <a:bodyPr anchor="ctr"/>
          <a:lstStyle/>
          <a:p>
            <a:pPr algn="ctr"/>
            <a:r>
              <a:rPr lang="en-US" sz="3200" dirty="0" smtClean="0">
                <a:latin typeface="Arial Black" pitchFamily="34" charset="0"/>
              </a:rPr>
              <a:t>Questions? / Contact</a:t>
            </a:r>
            <a:endParaRPr lang="en-US" sz="3200" dirty="0">
              <a:latin typeface="Arial Black" pitchFamily="34" charset="0"/>
            </a:endParaRPr>
          </a:p>
        </p:txBody>
      </p:sp>
    </p:spTree>
    <p:extLst>
      <p:ext uri="{BB962C8B-B14F-4D97-AF65-F5344CB8AC3E}">
        <p14:creationId xmlns:p14="http://schemas.microsoft.com/office/powerpoint/2010/main" val="4282432198"/>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72" name="Rectangle 4"/>
          <p:cNvSpPr>
            <a:spLocks noChangeArrowheads="1"/>
          </p:cNvSpPr>
          <p:nvPr/>
        </p:nvSpPr>
        <p:spPr bwMode="auto">
          <a:xfrm>
            <a:off x="457200" y="304800"/>
            <a:ext cx="8229600" cy="700035"/>
          </a:xfrm>
          <a:prstGeom prst="rect">
            <a:avLst/>
          </a:prstGeom>
          <a:noFill/>
          <a:ln w="25400">
            <a:solidFill>
              <a:srgbClr val="000080"/>
            </a:solidFill>
            <a:miter lim="800000"/>
            <a:headEnd/>
            <a:tailEnd/>
          </a:ln>
        </p:spPr>
        <p:txBody>
          <a:bodyPr anchor="ctr"/>
          <a:lstStyle/>
          <a:p>
            <a:pPr algn="ctr"/>
            <a:r>
              <a:rPr lang="en-US" sz="3200" dirty="0" smtClean="0">
                <a:latin typeface="Arial Black" pitchFamily="34" charset="0"/>
              </a:rPr>
              <a:t>U.S. Gas Price - Henry </a:t>
            </a:r>
            <a:r>
              <a:rPr lang="en-US" sz="3200" dirty="0">
                <a:latin typeface="Arial Black" pitchFamily="34" charset="0"/>
              </a:rPr>
              <a:t>Hub</a:t>
            </a:r>
          </a:p>
        </p:txBody>
      </p:sp>
      <p:graphicFrame>
        <p:nvGraphicFramePr>
          <p:cNvPr id="62471" name="Object 5"/>
          <p:cNvGraphicFramePr>
            <a:graphicFrameLocks noChangeAspect="1"/>
          </p:cNvGraphicFramePr>
          <p:nvPr>
            <p:extLst>
              <p:ext uri="{D42A27DB-BD31-4B8C-83A1-F6EECF244321}">
                <p14:modId xmlns:p14="http://schemas.microsoft.com/office/powerpoint/2010/main" val="777732254"/>
              </p:ext>
            </p:extLst>
          </p:nvPr>
        </p:nvGraphicFramePr>
        <p:xfrm>
          <a:off x="111125" y="3033713"/>
          <a:ext cx="8780463" cy="2422525"/>
        </p:xfrm>
        <a:graphic>
          <a:graphicData uri="http://schemas.openxmlformats.org/presentationml/2006/ole">
            <mc:AlternateContent xmlns:mc="http://schemas.openxmlformats.org/markup-compatibility/2006">
              <mc:Choice xmlns:v="urn:schemas-microsoft-com:vml" Requires="v">
                <p:oleObj spid="_x0000_s133222" name="Worksheet" r:id="rId4" imgW="7905870" imgH="2133690" progId="Excel.Sheet.8">
                  <p:embed/>
                </p:oleObj>
              </mc:Choice>
              <mc:Fallback>
                <p:oleObj name="Worksheet" r:id="rId4" imgW="7905870" imgH="2133690" progId="Excel.Sheet.8">
                  <p:embed/>
                  <p:pic>
                    <p:nvPicPr>
                      <p:cNvPr id="0" name="Object 5"/>
                      <p:cNvPicPr>
                        <a:picLocks noChangeAspect="1" noChangeArrowheads="1"/>
                      </p:cNvPicPr>
                      <p:nvPr/>
                    </p:nvPicPr>
                    <p:blipFill>
                      <a:blip r:embed="rId5"/>
                      <a:srcRect l="14204" t="16327" r="2368" b="16327"/>
                      <a:stretch>
                        <a:fillRect/>
                      </a:stretch>
                    </p:blipFill>
                    <p:spPr bwMode="auto">
                      <a:xfrm>
                        <a:off x="111125" y="3033713"/>
                        <a:ext cx="8780463" cy="2422525"/>
                      </a:xfrm>
                      <a:prstGeom prst="rect">
                        <a:avLst/>
                      </a:prstGeom>
                      <a:noFill/>
                      <a:extLst/>
                    </p:spPr>
                  </p:pic>
                </p:oleObj>
              </mc:Fallback>
            </mc:AlternateContent>
          </a:graphicData>
        </a:graphic>
      </p:graphicFrame>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523" y="6410639"/>
            <a:ext cx="1600200" cy="311150"/>
          </a:xfrm>
          <a:prstGeom prst="rect">
            <a:avLst/>
          </a:prstGeom>
        </p:spPr>
      </p:pic>
      <p:sp>
        <p:nvSpPr>
          <p:cNvPr id="5" name="TextBox 4"/>
          <p:cNvSpPr txBox="1"/>
          <p:nvPr/>
        </p:nvSpPr>
        <p:spPr>
          <a:xfrm>
            <a:off x="6451893" y="6304604"/>
            <a:ext cx="2234907" cy="523220"/>
          </a:xfrm>
          <a:prstGeom prst="rect">
            <a:avLst/>
          </a:prstGeom>
          <a:noFill/>
        </p:spPr>
        <p:txBody>
          <a:bodyPr wrap="none" rtlCol="0">
            <a:spAutoFit/>
          </a:bodyPr>
          <a:lstStyle/>
          <a:p>
            <a:r>
              <a:rPr lang="en-US" sz="1400" dirty="0" smtClean="0">
                <a:latin typeface="Arial" pitchFamily="34" charset="0"/>
                <a:cs typeface="Arial" pitchFamily="34" charset="0"/>
              </a:rPr>
              <a:t>Sources:  EIA, 2006-2012</a:t>
            </a:r>
          </a:p>
          <a:p>
            <a:r>
              <a:rPr lang="en-US" sz="1400" dirty="0" smtClean="0">
                <a:latin typeface="Arial" pitchFamily="34" charset="0"/>
                <a:cs typeface="Arial" pitchFamily="34" charset="0"/>
              </a:rPr>
              <a:t>                </a:t>
            </a:r>
            <a:r>
              <a:rPr lang="en-US" sz="1400" i="1" dirty="0" smtClean="0">
                <a:latin typeface="Arial" pitchFamily="34" charset="0"/>
                <a:cs typeface="Arial" pitchFamily="34" charset="0"/>
              </a:rPr>
              <a:t>World Oil, </a:t>
            </a:r>
            <a:r>
              <a:rPr lang="en-US" sz="1400" dirty="0" smtClean="0">
                <a:latin typeface="Arial" pitchFamily="34" charset="0"/>
                <a:cs typeface="Arial" pitchFamily="34" charset="0"/>
              </a:rPr>
              <a:t>2012</a:t>
            </a:r>
            <a:endParaRPr lang="en-US" sz="1400" dirty="0">
              <a:latin typeface="Arial" pitchFamily="34" charset="0"/>
              <a:cs typeface="Arial" pitchFamily="34" charset="0"/>
            </a:endParaRPr>
          </a:p>
        </p:txBody>
      </p:sp>
      <p:pic>
        <p:nvPicPr>
          <p:cNvPr id="133150" name="Picture 30" descr="http://mnhtullis.com/sites/mnhtullis.com/files/styles/frontpage_slider/public/natural_gas_wellhead.jpg"/>
          <p:cNvPicPr>
            <a:picLocks noChangeAspect="1" noChangeArrowheads="1"/>
          </p:cNvPicPr>
          <p:nvPr/>
        </p:nvPicPr>
        <p:blipFill rotWithShape="1">
          <a:blip r:embed="rId7">
            <a:extLst>
              <a:ext uri="{28A0092B-C50C-407E-A947-70E740481C1C}">
                <a14:useLocalDpi xmlns:a14="http://schemas.microsoft.com/office/drawing/2010/main" val="0"/>
              </a:ext>
            </a:extLst>
          </a:blip>
          <a:srcRect t="8667"/>
          <a:stretch/>
        </p:blipFill>
        <p:spPr bwMode="auto">
          <a:xfrm>
            <a:off x="542925" y="1176513"/>
            <a:ext cx="8058150" cy="2192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85593" y="5466786"/>
            <a:ext cx="7112909" cy="830997"/>
          </a:xfrm>
          <a:prstGeom prst="rect">
            <a:avLst/>
          </a:prstGeom>
          <a:noFill/>
        </p:spPr>
        <p:txBody>
          <a:bodyPr wrap="none" rtlCol="0">
            <a:spAutoFit/>
          </a:bodyPr>
          <a:lstStyle/>
          <a:p>
            <a:r>
              <a:rPr lang="en-US" sz="1600" b="1" dirty="0" smtClean="0"/>
              <a:t>EIA </a:t>
            </a:r>
            <a:r>
              <a:rPr lang="en-US" sz="1600" dirty="0" smtClean="0"/>
              <a:t>orig. said $2.55 and now projects $2.71/</a:t>
            </a:r>
            <a:r>
              <a:rPr lang="en-US" sz="1600" dirty="0" err="1" smtClean="0"/>
              <a:t>Mcf</a:t>
            </a:r>
            <a:r>
              <a:rPr lang="en-US" sz="1600" dirty="0" smtClean="0"/>
              <a:t> for all of 2012, and $3.35 for 2013.</a:t>
            </a:r>
          </a:p>
          <a:p>
            <a:endParaRPr lang="en-US" sz="1600" dirty="0"/>
          </a:p>
          <a:p>
            <a:r>
              <a:rPr lang="en-US" sz="1600" b="1" i="1" dirty="0" smtClean="0"/>
              <a:t>World Oil </a:t>
            </a:r>
            <a:r>
              <a:rPr lang="en-US" sz="1600" dirty="0" smtClean="0"/>
              <a:t>projects $2.69/</a:t>
            </a:r>
            <a:r>
              <a:rPr lang="en-US" sz="1600" dirty="0" err="1" smtClean="0"/>
              <a:t>Mcf</a:t>
            </a:r>
            <a:r>
              <a:rPr lang="en-US" sz="1600" dirty="0" smtClean="0"/>
              <a:t> in ‘12 and $3.29 for 2013.</a:t>
            </a:r>
            <a:endParaRPr lang="en-US" sz="1600" dirty="0"/>
          </a:p>
        </p:txBody>
      </p:sp>
    </p:spTree>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6"/>
          <p:cNvSpPr>
            <a:spLocks noChangeArrowheads="1"/>
          </p:cNvSpPr>
          <p:nvPr/>
        </p:nvSpPr>
        <p:spPr bwMode="auto">
          <a:xfrm>
            <a:off x="457200" y="457200"/>
            <a:ext cx="8229600" cy="849086"/>
          </a:xfrm>
          <a:prstGeom prst="rect">
            <a:avLst/>
          </a:prstGeom>
          <a:noFill/>
          <a:ln w="25400">
            <a:solidFill>
              <a:srgbClr val="000080"/>
            </a:solidFill>
            <a:miter lim="800000"/>
            <a:headEnd/>
            <a:tailEnd/>
          </a:ln>
        </p:spPr>
        <p:txBody>
          <a:bodyPr anchor="ctr"/>
          <a:lstStyle/>
          <a:p>
            <a:pPr algn="ctr"/>
            <a:r>
              <a:rPr lang="en-US" sz="3200" dirty="0" smtClean="0">
                <a:latin typeface="Arial Black" pitchFamily="34" charset="0"/>
              </a:rPr>
              <a:t>U.S. </a:t>
            </a:r>
            <a:r>
              <a:rPr lang="en-US" sz="3200" dirty="0">
                <a:latin typeface="Arial Black" pitchFamily="34" charset="0"/>
              </a:rPr>
              <a:t>Domestic Crude Oil Production</a:t>
            </a:r>
          </a:p>
        </p:txBody>
      </p:sp>
      <p:graphicFrame>
        <p:nvGraphicFramePr>
          <p:cNvPr id="19458" name="Chart 3"/>
          <p:cNvGraphicFramePr>
            <a:graphicFrameLocks/>
          </p:cNvGraphicFramePr>
          <p:nvPr>
            <p:extLst>
              <p:ext uri="{D42A27DB-BD31-4B8C-83A1-F6EECF244321}">
                <p14:modId xmlns:p14="http://schemas.microsoft.com/office/powerpoint/2010/main" val="2540872873"/>
              </p:ext>
            </p:extLst>
          </p:nvPr>
        </p:nvGraphicFramePr>
        <p:xfrm>
          <a:off x="187325" y="1638300"/>
          <a:ext cx="6153150" cy="4165600"/>
        </p:xfrm>
        <a:graphic>
          <a:graphicData uri="http://schemas.openxmlformats.org/presentationml/2006/ole">
            <mc:AlternateContent xmlns:mc="http://schemas.openxmlformats.org/markup-compatibility/2006">
              <mc:Choice xmlns:v="urn:schemas-microsoft-com:vml" Requires="v">
                <p:oleObj spid="_x0000_s36967" name="Worksheet" r:id="rId4" imgW="6153285" imgH="4162515" progId="Excel.Sheet.8">
                  <p:embed/>
                </p:oleObj>
              </mc:Choice>
              <mc:Fallback>
                <p:oleObj name="Worksheet" r:id="rId4" imgW="6153285" imgH="4162515" progId="Excel.Sheet.8">
                  <p:embed/>
                  <p:pic>
                    <p:nvPicPr>
                      <p:cNvPr id="0" name="Chart 3"/>
                      <p:cNvPicPr>
                        <a:picLocks noChangeArrowheads="1"/>
                      </p:cNvPicPr>
                      <p:nvPr/>
                    </p:nvPicPr>
                    <p:blipFill>
                      <a:blip r:embed="rId5"/>
                      <a:srcRect/>
                      <a:stretch>
                        <a:fillRect/>
                      </a:stretch>
                    </p:blipFill>
                    <p:spPr bwMode="auto">
                      <a:xfrm>
                        <a:off x="187325" y="1638300"/>
                        <a:ext cx="6153150" cy="4165600"/>
                      </a:xfrm>
                      <a:prstGeom prst="rect">
                        <a:avLst/>
                      </a:prstGeom>
                      <a:noFill/>
                      <a:extLst/>
                    </p:spPr>
                  </p:pic>
                </p:oleObj>
              </mc:Fallback>
            </mc:AlternateContent>
          </a:graphicData>
        </a:graphic>
      </p:graphicFrame>
      <p:sp>
        <p:nvSpPr>
          <p:cNvPr id="6" name="Line Callout 1 (Accent Bar) 5"/>
          <p:cNvSpPr/>
          <p:nvPr/>
        </p:nvSpPr>
        <p:spPr>
          <a:xfrm>
            <a:off x="4094161" y="2757993"/>
            <a:ext cx="849313" cy="463550"/>
          </a:xfrm>
          <a:prstGeom prst="accentCallout1">
            <a:avLst>
              <a:gd name="adj1" fmla="val 201310"/>
              <a:gd name="adj2" fmla="val 160083"/>
              <a:gd name="adj3" fmla="val 106786"/>
              <a:gd name="adj4" fmla="val 99167"/>
            </a:avLst>
          </a:prstGeom>
          <a:solidFill>
            <a:schemeClr val="bg1"/>
          </a:solidFill>
          <a:ln w="15875">
            <a:solidFill>
              <a:schemeClr val="tx1">
                <a:alpha val="82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600" dirty="0" smtClean="0">
                <a:solidFill>
                  <a:schemeClr val="tx1"/>
                </a:solidFill>
                <a:latin typeface="Arial" pitchFamily="34" charset="0"/>
                <a:cs typeface="Arial" pitchFamily="34" charset="0"/>
              </a:rPr>
              <a:t>2010:</a:t>
            </a:r>
            <a:r>
              <a:rPr lang="en-US" sz="1600" dirty="0">
                <a:solidFill>
                  <a:schemeClr val="tx1"/>
                </a:solidFill>
                <a:latin typeface="Arial" pitchFamily="34" charset="0"/>
                <a:cs typeface="Arial" pitchFamily="34" charset="0"/>
              </a:rPr>
              <a:t/>
            </a:r>
            <a:br>
              <a:rPr lang="en-US" sz="1600" dirty="0">
                <a:solidFill>
                  <a:schemeClr val="tx1"/>
                </a:solidFill>
                <a:latin typeface="Arial" pitchFamily="34" charset="0"/>
                <a:cs typeface="Arial" pitchFamily="34" charset="0"/>
              </a:rPr>
            </a:br>
            <a:r>
              <a:rPr lang="en-US" sz="1600" dirty="0" smtClean="0">
                <a:solidFill>
                  <a:schemeClr val="tx1"/>
                </a:solidFill>
                <a:latin typeface="Arial" pitchFamily="34" charset="0"/>
                <a:cs typeface="Arial" pitchFamily="34" charset="0"/>
              </a:rPr>
              <a:t>5,495</a:t>
            </a:r>
            <a:endParaRPr lang="en-US" sz="1600" dirty="0">
              <a:solidFill>
                <a:schemeClr val="tx1"/>
              </a:solidFill>
              <a:latin typeface="Arial" pitchFamily="34" charset="0"/>
              <a:cs typeface="Arial" pitchFamily="34" charset="0"/>
            </a:endParaRPr>
          </a:p>
        </p:txBody>
      </p:sp>
      <p:sp>
        <p:nvSpPr>
          <p:cNvPr id="19461" name="TextBox 6"/>
          <p:cNvSpPr txBox="1">
            <a:spLocks noChangeArrowheads="1"/>
          </p:cNvSpPr>
          <p:nvPr/>
        </p:nvSpPr>
        <p:spPr bwMode="auto">
          <a:xfrm>
            <a:off x="2562015" y="5569494"/>
            <a:ext cx="2482257" cy="369332"/>
          </a:xfrm>
          <a:prstGeom prst="rect">
            <a:avLst/>
          </a:prstGeom>
          <a:noFill/>
          <a:ln w="9525">
            <a:noFill/>
            <a:miter lim="800000"/>
            <a:headEnd/>
            <a:tailEnd/>
          </a:ln>
        </p:spPr>
        <p:txBody>
          <a:bodyPr wrap="square">
            <a:spAutoFit/>
          </a:bodyPr>
          <a:lstStyle/>
          <a:p>
            <a:r>
              <a:rPr lang="en-US" b="1" dirty="0" smtClean="0">
                <a:latin typeface="Arial" charset="0"/>
              </a:rPr>
              <a:t>Up </a:t>
            </a:r>
            <a:r>
              <a:rPr lang="en-US" sz="1800" b="1" dirty="0" smtClean="0">
                <a:latin typeface="Arial" charset="0"/>
              </a:rPr>
              <a:t>12.9% since 2010</a:t>
            </a:r>
            <a:endParaRPr lang="en-US" sz="1800" b="1" dirty="0">
              <a:latin typeface="Arial" charset="0"/>
            </a:endParaRPr>
          </a:p>
        </p:txBody>
      </p:sp>
      <p:sp>
        <p:nvSpPr>
          <p:cNvPr id="2" name="Line Callout 1 (Accent Bar) 5"/>
          <p:cNvSpPr>
            <a:spLocks/>
          </p:cNvSpPr>
          <p:nvPr/>
        </p:nvSpPr>
        <p:spPr bwMode="auto">
          <a:xfrm>
            <a:off x="5219893" y="2757993"/>
            <a:ext cx="849312" cy="463550"/>
          </a:xfrm>
          <a:prstGeom prst="accentCallout1">
            <a:avLst>
              <a:gd name="adj1" fmla="val 97491"/>
              <a:gd name="adj2" fmla="val 7"/>
              <a:gd name="adj3" fmla="val 178107"/>
              <a:gd name="adj4" fmla="val 72864"/>
            </a:avLst>
          </a:prstGeom>
          <a:solidFill>
            <a:schemeClr val="bg1"/>
          </a:solidFill>
          <a:ln w="15875" algn="ctr">
            <a:solidFill>
              <a:schemeClr val="tx1">
                <a:alpha val="81960"/>
              </a:schemeClr>
            </a:solidFill>
            <a:miter lim="800000"/>
            <a:headEnd/>
            <a:tailEnd/>
          </a:ln>
          <a:effectLst>
            <a:outerShdw dist="23000" dir="5400000" rotWithShape="0">
              <a:srgbClr val="000000">
                <a:alpha val="34999"/>
              </a:srgbClr>
            </a:outerShdw>
          </a:effectLst>
        </p:spPr>
        <p:txBody>
          <a:bodyPr anchor="ctr"/>
          <a:lstStyle/>
          <a:p>
            <a:pPr algn="ctr">
              <a:defRPr/>
            </a:pPr>
            <a:r>
              <a:rPr lang="en-US" sz="1600" dirty="0" smtClean="0">
                <a:latin typeface="Arial" pitchFamily="34" charset="0"/>
                <a:cs typeface="Arial" pitchFamily="34" charset="0"/>
              </a:rPr>
              <a:t>2011:</a:t>
            </a:r>
            <a:r>
              <a:rPr lang="en-US" sz="1600" dirty="0">
                <a:latin typeface="Arial" pitchFamily="34" charset="0"/>
                <a:cs typeface="Arial" pitchFamily="34" charset="0"/>
              </a:rPr>
              <a:t/>
            </a:r>
            <a:br>
              <a:rPr lang="en-US" sz="1600" dirty="0">
                <a:latin typeface="Arial" pitchFamily="34" charset="0"/>
                <a:cs typeface="Arial" pitchFamily="34" charset="0"/>
              </a:rPr>
            </a:br>
            <a:r>
              <a:rPr lang="en-US" sz="1600" dirty="0" smtClean="0">
                <a:latin typeface="Arial" pitchFamily="34" charset="0"/>
                <a:cs typeface="Arial" pitchFamily="34" charset="0"/>
              </a:rPr>
              <a:t>5,605</a:t>
            </a:r>
            <a:endParaRPr lang="en-US" sz="1600" dirty="0">
              <a:latin typeface="Arial" pitchFamily="34" charset="0"/>
              <a:cs typeface="Arial"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910" y="6255064"/>
            <a:ext cx="1600200" cy="311150"/>
          </a:xfrm>
          <a:prstGeom prst="rect">
            <a:avLst/>
          </a:prstGeom>
        </p:spPr>
      </p:pic>
      <p:sp>
        <p:nvSpPr>
          <p:cNvPr id="8" name="TextBox 7"/>
          <p:cNvSpPr txBox="1"/>
          <p:nvPr/>
        </p:nvSpPr>
        <p:spPr>
          <a:xfrm>
            <a:off x="6167392" y="6118251"/>
            <a:ext cx="2579424" cy="584775"/>
          </a:xfrm>
          <a:prstGeom prst="rect">
            <a:avLst/>
          </a:prstGeom>
          <a:noFill/>
        </p:spPr>
        <p:txBody>
          <a:bodyPr wrap="none" rtlCol="0">
            <a:spAutoFit/>
          </a:bodyPr>
          <a:lstStyle/>
          <a:p>
            <a:r>
              <a:rPr lang="en-US" sz="1600" dirty="0" smtClean="0">
                <a:latin typeface="Arial" pitchFamily="34" charset="0"/>
                <a:cs typeface="Arial" pitchFamily="34" charset="0"/>
              </a:rPr>
              <a:t>Sources:  EIA, 1990-2011</a:t>
            </a:r>
          </a:p>
          <a:p>
            <a:r>
              <a:rPr lang="en-US" sz="1600" dirty="0">
                <a:latin typeface="Arial" pitchFamily="34" charset="0"/>
                <a:cs typeface="Arial" pitchFamily="34" charset="0"/>
              </a:rPr>
              <a:t> </a:t>
            </a:r>
            <a:r>
              <a:rPr lang="en-US" sz="1600" dirty="0" smtClean="0">
                <a:latin typeface="Arial" pitchFamily="34" charset="0"/>
                <a:cs typeface="Arial" pitchFamily="34" charset="0"/>
              </a:rPr>
              <a:t>              API &amp; EIA</a:t>
            </a:r>
            <a:r>
              <a:rPr lang="en-US" sz="1600" i="1" dirty="0" smtClean="0">
                <a:latin typeface="Arial" pitchFamily="34" charset="0"/>
                <a:cs typeface="Arial" pitchFamily="34" charset="0"/>
              </a:rPr>
              <a:t>, </a:t>
            </a:r>
            <a:r>
              <a:rPr lang="en-US" sz="1600" dirty="0" smtClean="0">
                <a:latin typeface="Arial" pitchFamily="34" charset="0"/>
                <a:cs typeface="Arial" pitchFamily="34" charset="0"/>
              </a:rPr>
              <a:t>2012</a:t>
            </a:r>
            <a:endParaRPr lang="en-US" sz="1600" dirty="0">
              <a:latin typeface="Arial" pitchFamily="34" charset="0"/>
              <a:cs typeface="Arial" pitchFamily="34" charset="0"/>
            </a:endParaRPr>
          </a:p>
        </p:txBody>
      </p:sp>
      <p:pic>
        <p:nvPicPr>
          <p:cNvPr id="36895" name="Picture 31" descr="F:\PhotosPictures\Texas oil photos\Pumpjack and Longhorns2 cropp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0703" y="2294170"/>
            <a:ext cx="2486660" cy="262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Title 1"/>
          <p:cNvSpPr>
            <a:spLocks/>
          </p:cNvSpPr>
          <p:nvPr/>
        </p:nvSpPr>
        <p:spPr bwMode="auto">
          <a:xfrm>
            <a:off x="762000" y="228600"/>
            <a:ext cx="7772400" cy="987251"/>
          </a:xfrm>
          <a:prstGeom prst="rect">
            <a:avLst/>
          </a:prstGeom>
          <a:noFill/>
          <a:ln w="25400">
            <a:solidFill>
              <a:srgbClr val="000080"/>
            </a:solidFill>
            <a:miter lim="800000"/>
            <a:headEnd/>
            <a:tailEnd/>
          </a:ln>
        </p:spPr>
        <p:txBody>
          <a:bodyPr anchor="ctr"/>
          <a:lstStyle/>
          <a:p>
            <a:pPr algn="ctr"/>
            <a:r>
              <a:rPr lang="en-US" sz="3200" dirty="0" smtClean="0">
                <a:latin typeface="Arial Black" pitchFamily="34" charset="0"/>
              </a:rPr>
              <a:t>Oil/Gas </a:t>
            </a:r>
            <a:r>
              <a:rPr lang="en-US" sz="3200" dirty="0">
                <a:latin typeface="Arial Black" pitchFamily="34" charset="0"/>
              </a:rPr>
              <a:t>Drilling Split in U.S.</a:t>
            </a:r>
          </a:p>
        </p:txBody>
      </p:sp>
      <p:sp>
        <p:nvSpPr>
          <p:cNvPr id="69635" name="TextBox 1"/>
          <p:cNvSpPr txBox="1">
            <a:spLocks noChangeArrowheads="1"/>
          </p:cNvSpPr>
          <p:nvPr/>
        </p:nvSpPr>
        <p:spPr bwMode="auto">
          <a:xfrm>
            <a:off x="7183659" y="2527300"/>
            <a:ext cx="1839762" cy="959478"/>
          </a:xfrm>
          <a:prstGeom prst="rect">
            <a:avLst/>
          </a:prstGeom>
          <a:noFill/>
          <a:ln w="9525">
            <a:noFill/>
            <a:miter lim="800000"/>
            <a:headEnd/>
            <a:tailEnd/>
          </a:ln>
        </p:spPr>
        <p:txBody>
          <a:bodyPr/>
          <a:lstStyle/>
          <a:p>
            <a:r>
              <a:rPr lang="en-US" dirty="0" smtClean="0">
                <a:latin typeface="Calibri" pitchFamily="34" charset="0"/>
              </a:rPr>
              <a:t>Oil-directed rigs</a:t>
            </a:r>
            <a:br>
              <a:rPr lang="en-US" dirty="0" smtClean="0">
                <a:latin typeface="Calibri" pitchFamily="34" charset="0"/>
              </a:rPr>
            </a:br>
            <a:r>
              <a:rPr lang="en-US" dirty="0" smtClean="0">
                <a:latin typeface="Calibri" pitchFamily="34" charset="0"/>
              </a:rPr>
              <a:t>59.4%, Dec. 2011</a:t>
            </a:r>
          </a:p>
          <a:p>
            <a:r>
              <a:rPr lang="en-US" dirty="0" smtClean="0">
                <a:latin typeface="Calibri" pitchFamily="34" charset="0"/>
              </a:rPr>
              <a:t>76.7%, Oct. 2012</a:t>
            </a:r>
            <a:endParaRPr lang="en-US" dirty="0">
              <a:latin typeface="Calibri" pitchFamily="34" charset="0"/>
            </a:endParaRPr>
          </a:p>
          <a:p>
            <a:r>
              <a:rPr lang="en-US" sz="1400" dirty="0" smtClean="0">
                <a:latin typeface="Calibri" pitchFamily="34" charset="0"/>
              </a:rPr>
              <a:t> </a:t>
            </a:r>
            <a:r>
              <a:rPr lang="en-US" sz="1400" dirty="0">
                <a:latin typeface="Calibri" pitchFamily="34" charset="0"/>
              </a:rPr>
              <a:t/>
            </a:r>
            <a:br>
              <a:rPr lang="en-US" sz="1400" dirty="0">
                <a:latin typeface="Calibri" pitchFamily="34" charset="0"/>
              </a:rPr>
            </a:br>
            <a:endParaRPr lang="en-US" sz="1400" dirty="0">
              <a:latin typeface="Calibri" pitchFamily="34" charset="0"/>
            </a:endParaRPr>
          </a:p>
        </p:txBody>
      </p:sp>
      <p:sp>
        <p:nvSpPr>
          <p:cNvPr id="69636" name="TextBox 1"/>
          <p:cNvSpPr txBox="1">
            <a:spLocks noChangeArrowheads="1"/>
          </p:cNvSpPr>
          <p:nvPr/>
        </p:nvSpPr>
        <p:spPr bwMode="auto">
          <a:xfrm>
            <a:off x="7104185" y="4229100"/>
            <a:ext cx="1919235" cy="1156816"/>
          </a:xfrm>
          <a:prstGeom prst="rect">
            <a:avLst/>
          </a:prstGeom>
          <a:noFill/>
          <a:ln w="9525">
            <a:noFill/>
            <a:miter lim="800000"/>
            <a:headEnd/>
            <a:tailEnd/>
          </a:ln>
        </p:spPr>
        <p:txBody>
          <a:bodyPr/>
          <a:lstStyle/>
          <a:p>
            <a:r>
              <a:rPr lang="en-US" dirty="0" smtClean="0">
                <a:latin typeface="Calibri" pitchFamily="34" charset="0"/>
              </a:rPr>
              <a:t>Gas-directed rigs</a:t>
            </a:r>
            <a:br>
              <a:rPr lang="en-US" dirty="0" smtClean="0">
                <a:latin typeface="Calibri" pitchFamily="34" charset="0"/>
              </a:rPr>
            </a:br>
            <a:r>
              <a:rPr lang="en-US" dirty="0" smtClean="0">
                <a:latin typeface="Calibri" pitchFamily="34" charset="0"/>
              </a:rPr>
              <a:t> 40.3%</a:t>
            </a:r>
            <a:r>
              <a:rPr lang="en-US" sz="2400" dirty="0" smtClean="0">
                <a:latin typeface="Calibri" pitchFamily="34" charset="0"/>
              </a:rPr>
              <a:t>, </a:t>
            </a:r>
            <a:r>
              <a:rPr lang="en-US" dirty="0" smtClean="0">
                <a:latin typeface="Calibri" pitchFamily="34" charset="0"/>
              </a:rPr>
              <a:t>Dec. 2011</a:t>
            </a:r>
          </a:p>
          <a:p>
            <a:r>
              <a:rPr lang="en-US" dirty="0" smtClean="0">
                <a:latin typeface="Calibri" pitchFamily="34" charset="0"/>
              </a:rPr>
              <a:t> 23.2% , Oct. 2012</a:t>
            </a:r>
          </a:p>
          <a:p>
            <a:endParaRPr lang="en-US" dirty="0" smtClean="0">
              <a:latin typeface="Calibri" pitchFamily="34" charset="0"/>
            </a:endParaRPr>
          </a:p>
          <a:p>
            <a:endParaRPr lang="en-US" sz="1400" dirty="0">
              <a:latin typeface="Calibri" pitchFamily="34" charset="0"/>
            </a:endParaRPr>
          </a:p>
          <a:p>
            <a:r>
              <a:rPr lang="en-US" sz="1400" b="0" dirty="0">
                <a:latin typeface="Calibri" pitchFamily="34" charset="0"/>
              </a:rPr>
              <a:t/>
            </a:r>
            <a:br>
              <a:rPr lang="en-US" sz="1400" b="0" dirty="0">
                <a:latin typeface="Calibri" pitchFamily="34" charset="0"/>
              </a:rPr>
            </a:br>
            <a:endParaRPr lang="en-US" sz="1400" b="0" dirty="0">
              <a:latin typeface="Calibri" pitchFamily="34" charset="0"/>
            </a:endParaRPr>
          </a:p>
        </p:txBody>
      </p:sp>
      <p:sp>
        <p:nvSpPr>
          <p:cNvPr id="6" name="Rectangle 5"/>
          <p:cNvSpPr/>
          <p:nvPr/>
        </p:nvSpPr>
        <p:spPr bwMode="auto">
          <a:xfrm>
            <a:off x="7838502" y="3645750"/>
            <a:ext cx="990600" cy="469900"/>
          </a:xfrm>
          <a:prstGeom prst="rect">
            <a:avLst/>
          </a:prstGeom>
          <a:solidFill>
            <a:srgbClr val="FF0000"/>
          </a:solidFill>
          <a:ln w="25400">
            <a:noFill/>
            <a:miter lim="800000"/>
            <a:headEnd/>
            <a:tailEnd/>
          </a:ln>
        </p:spPr>
        <p:txBody>
          <a:bodyPr rtlCol="0" anchor="ctr"/>
          <a:lstStyle/>
          <a:p>
            <a:pPr algn="ctr"/>
            <a:endParaRPr lang="en-US" dirty="0">
              <a:latin typeface="Copperplate Gothic Light" pitchFamily="34" charset="0"/>
            </a:endParaRPr>
          </a:p>
        </p:txBody>
      </p:sp>
      <p:sp>
        <p:nvSpPr>
          <p:cNvPr id="7" name="Rectangle 6"/>
          <p:cNvSpPr/>
          <p:nvPr/>
        </p:nvSpPr>
        <p:spPr bwMode="auto">
          <a:xfrm>
            <a:off x="7839296" y="2057400"/>
            <a:ext cx="990600" cy="469900"/>
          </a:xfrm>
          <a:prstGeom prst="rect">
            <a:avLst/>
          </a:prstGeom>
          <a:solidFill>
            <a:srgbClr val="00B050"/>
          </a:solidFill>
          <a:ln w="25400">
            <a:noFill/>
            <a:miter lim="800000"/>
            <a:headEnd/>
            <a:tailEnd/>
          </a:ln>
        </p:spPr>
        <p:txBody>
          <a:bodyPr rtlCol="0" anchor="ctr"/>
          <a:lstStyle/>
          <a:p>
            <a:pPr algn="ctr"/>
            <a:endParaRPr lang="en-US" dirty="0">
              <a:latin typeface="Copperplate Gothic Light"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62" y="6255064"/>
            <a:ext cx="1600200" cy="311150"/>
          </a:xfrm>
          <a:prstGeom prst="rect">
            <a:avLst/>
          </a:prstGeom>
        </p:spPr>
      </p:pic>
      <p:sp>
        <p:nvSpPr>
          <p:cNvPr id="9" name="TextBox 8"/>
          <p:cNvSpPr txBox="1"/>
          <p:nvPr/>
        </p:nvSpPr>
        <p:spPr>
          <a:xfrm>
            <a:off x="6523663" y="6227660"/>
            <a:ext cx="2305439" cy="338554"/>
          </a:xfrm>
          <a:prstGeom prst="rect">
            <a:avLst/>
          </a:prstGeom>
          <a:noFill/>
        </p:spPr>
        <p:txBody>
          <a:bodyPr wrap="none" rtlCol="0">
            <a:spAutoFit/>
          </a:bodyPr>
          <a:lstStyle/>
          <a:p>
            <a:r>
              <a:rPr lang="en-US" sz="1600" dirty="0" smtClean="0">
                <a:latin typeface="Arial" pitchFamily="34" charset="0"/>
                <a:cs typeface="Arial" pitchFamily="34" charset="0"/>
              </a:rPr>
              <a:t>Source:  Baker Hughes</a:t>
            </a:r>
            <a:endParaRPr lang="en-US" sz="1600" dirty="0">
              <a:latin typeface="Arial" pitchFamily="34" charset="0"/>
              <a:cs typeface="Arial"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4083904909"/>
              </p:ext>
            </p:extLst>
          </p:nvPr>
        </p:nvGraphicFramePr>
        <p:xfrm>
          <a:off x="762000" y="1381180"/>
          <a:ext cx="6219826" cy="45291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8609" name="Object 3"/>
          <p:cNvGraphicFramePr>
            <a:graphicFrameLocks noChangeAspect="1"/>
          </p:cNvGraphicFramePr>
          <p:nvPr>
            <p:extLst>
              <p:ext uri="{D42A27DB-BD31-4B8C-83A1-F6EECF244321}">
                <p14:modId xmlns:p14="http://schemas.microsoft.com/office/powerpoint/2010/main" val="519160835"/>
              </p:ext>
            </p:extLst>
          </p:nvPr>
        </p:nvGraphicFramePr>
        <p:xfrm>
          <a:off x="0" y="161925"/>
          <a:ext cx="4941888" cy="6256338"/>
        </p:xfrm>
        <a:graphic>
          <a:graphicData uri="http://schemas.openxmlformats.org/presentationml/2006/ole">
            <mc:AlternateContent xmlns:mc="http://schemas.openxmlformats.org/markup-compatibility/2006">
              <mc:Choice xmlns:v="urn:schemas-microsoft-com:vml" Requires="v">
                <p:oleObj spid="_x0000_s3174" name="Worksheet" r:id="rId4" imgW="4943543" imgH="6257925" progId="Excel.Sheet.8">
                  <p:embed/>
                </p:oleObj>
              </mc:Choice>
              <mc:Fallback>
                <p:oleObj name="Worksheet" r:id="rId4" imgW="4943543" imgH="6257925" progId="Excel.Sheet.8">
                  <p:embed/>
                  <p:pic>
                    <p:nvPicPr>
                      <p:cNvPr id="0" name="Object 3"/>
                      <p:cNvPicPr>
                        <a:picLocks noChangeAspect="1" noChangeArrowheads="1"/>
                      </p:cNvPicPr>
                      <p:nvPr/>
                    </p:nvPicPr>
                    <p:blipFill>
                      <a:blip r:embed="rId5"/>
                      <a:srcRect/>
                      <a:stretch>
                        <a:fillRect/>
                      </a:stretch>
                    </p:blipFill>
                    <p:spPr bwMode="auto">
                      <a:xfrm>
                        <a:off x="0" y="161925"/>
                        <a:ext cx="4941888" cy="6256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611" name="Rectangle 2"/>
          <p:cNvSpPr>
            <a:spLocks noChangeArrowheads="1"/>
          </p:cNvSpPr>
          <p:nvPr/>
        </p:nvSpPr>
        <p:spPr bwMode="auto">
          <a:xfrm>
            <a:off x="784225" y="228600"/>
            <a:ext cx="7597775" cy="639763"/>
          </a:xfrm>
          <a:prstGeom prst="rect">
            <a:avLst/>
          </a:prstGeom>
          <a:noFill/>
          <a:ln w="25400">
            <a:solidFill>
              <a:srgbClr val="000080"/>
            </a:solidFill>
            <a:miter lim="800000"/>
            <a:headEnd/>
            <a:tailEnd/>
          </a:ln>
        </p:spPr>
        <p:txBody>
          <a:bodyPr anchor="ctr"/>
          <a:lstStyle/>
          <a:p>
            <a:pPr algn="ctr"/>
            <a:r>
              <a:rPr lang="en-US" sz="3200" dirty="0" smtClean="0">
                <a:latin typeface="Arial Black" pitchFamily="34" charset="0"/>
              </a:rPr>
              <a:t>U.S. Wells </a:t>
            </a:r>
            <a:r>
              <a:rPr lang="en-US" sz="3200" dirty="0">
                <a:latin typeface="Arial Black" pitchFamily="34" charset="0"/>
              </a:rPr>
              <a:t>Forecast</a:t>
            </a:r>
          </a:p>
        </p:txBody>
      </p:sp>
      <p:sp>
        <p:nvSpPr>
          <p:cNvPr id="68612" name="TextBox 5"/>
          <p:cNvSpPr txBox="1">
            <a:spLocks noChangeArrowheads="1"/>
          </p:cNvSpPr>
          <p:nvPr/>
        </p:nvSpPr>
        <p:spPr bwMode="auto">
          <a:xfrm>
            <a:off x="1728316" y="5488982"/>
            <a:ext cx="3006132" cy="369332"/>
          </a:xfrm>
          <a:prstGeom prst="rect">
            <a:avLst/>
          </a:prstGeom>
          <a:noFill/>
          <a:ln w="9525">
            <a:noFill/>
            <a:miter lim="800000"/>
            <a:headEnd/>
            <a:tailEnd/>
          </a:ln>
        </p:spPr>
        <p:txBody>
          <a:bodyPr wrap="square">
            <a:spAutoFit/>
          </a:bodyPr>
          <a:lstStyle/>
          <a:p>
            <a:r>
              <a:rPr lang="en-US" b="1" dirty="0" smtClean="0">
                <a:latin typeface="Arial" charset="0"/>
              </a:rPr>
              <a:t>Up </a:t>
            </a:r>
            <a:r>
              <a:rPr lang="en-US" sz="1800" b="1" dirty="0" smtClean="0">
                <a:latin typeface="Arial" charset="0"/>
              </a:rPr>
              <a:t>1.5% in 2012 vs. 2011</a:t>
            </a:r>
            <a:endParaRPr lang="en-US" sz="1800" b="1" dirty="0">
              <a:latin typeface="Arial"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862" y="6255064"/>
            <a:ext cx="1600200" cy="311150"/>
          </a:xfrm>
          <a:prstGeom prst="rect">
            <a:avLst/>
          </a:prstGeom>
        </p:spPr>
      </p:pic>
      <p:pic>
        <p:nvPicPr>
          <p:cNvPr id="3121" name="Picture 49"/>
          <p:cNvPicPr>
            <a:picLocks noChangeAspect="1" noChangeArrowheads="1"/>
          </p:cNvPicPr>
          <p:nvPr/>
        </p:nvPicPr>
        <p:blipFill rotWithShape="1">
          <a:blip r:embed="rId7">
            <a:extLst>
              <a:ext uri="{28A0092B-C50C-407E-A947-70E740481C1C}">
                <a14:useLocalDpi xmlns:a14="http://schemas.microsoft.com/office/drawing/2010/main" val="0"/>
              </a:ext>
            </a:extLst>
          </a:blip>
          <a:srcRect l="5335" t="8195" r="7859" b="9897"/>
          <a:stretch/>
        </p:blipFill>
        <p:spPr bwMode="auto">
          <a:xfrm>
            <a:off x="5135185" y="1155558"/>
            <a:ext cx="3535910" cy="4175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5"/>
          <p:cNvSpPr txBox="1">
            <a:spLocks noChangeArrowheads="1"/>
          </p:cNvSpPr>
          <p:nvPr/>
        </p:nvSpPr>
        <p:spPr bwMode="auto">
          <a:xfrm>
            <a:off x="5135184" y="5488982"/>
            <a:ext cx="3535911" cy="923330"/>
          </a:xfrm>
          <a:prstGeom prst="rect">
            <a:avLst/>
          </a:prstGeom>
          <a:noFill/>
          <a:ln w="9525">
            <a:noFill/>
            <a:miter lim="800000"/>
            <a:headEnd/>
            <a:tailEnd/>
          </a:ln>
        </p:spPr>
        <p:txBody>
          <a:bodyPr wrap="square">
            <a:spAutoFit/>
          </a:bodyPr>
          <a:lstStyle/>
          <a:p>
            <a:r>
              <a:rPr lang="en-US" sz="1800" b="1" dirty="0" smtClean="0">
                <a:latin typeface="Arial" charset="0"/>
              </a:rPr>
              <a:t>23,770 wells in 2nd half 2012</a:t>
            </a:r>
          </a:p>
          <a:p>
            <a:r>
              <a:rPr lang="en-US" sz="1800" b="1" dirty="0" smtClean="0">
                <a:latin typeface="Arial" charset="0"/>
              </a:rPr>
              <a:t>vs. 22,492 wells in 1st half,</a:t>
            </a:r>
          </a:p>
          <a:p>
            <a:r>
              <a:rPr lang="en-US" b="1" dirty="0" smtClean="0">
                <a:latin typeface="Arial" charset="0"/>
              </a:rPr>
              <a:t>up 5.7%</a:t>
            </a:r>
            <a:endParaRPr lang="en-US" sz="1800" b="1" dirty="0">
              <a:latin typeface="Arial" charset="0"/>
            </a:endParaRPr>
          </a:p>
        </p:txBody>
      </p:sp>
    </p:spTree>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2" name="Rectangle 4"/>
          <p:cNvSpPr>
            <a:spLocks noChangeArrowheads="1"/>
          </p:cNvSpPr>
          <p:nvPr/>
        </p:nvSpPr>
        <p:spPr bwMode="auto">
          <a:xfrm>
            <a:off x="457200" y="198438"/>
            <a:ext cx="8229600" cy="868362"/>
          </a:xfrm>
          <a:prstGeom prst="rect">
            <a:avLst/>
          </a:prstGeom>
          <a:noFill/>
          <a:ln w="25400">
            <a:solidFill>
              <a:srgbClr val="000080"/>
            </a:solidFill>
            <a:miter lim="800000"/>
            <a:headEnd/>
            <a:tailEnd/>
          </a:ln>
        </p:spPr>
        <p:txBody>
          <a:bodyPr anchor="ctr"/>
          <a:lstStyle/>
          <a:p>
            <a:pPr algn="ctr"/>
            <a:r>
              <a:rPr lang="en-US" sz="3200" dirty="0" smtClean="0">
                <a:latin typeface="Arial Black" pitchFamily="34" charset="0"/>
              </a:rPr>
              <a:t>Canada</a:t>
            </a:r>
            <a:endParaRPr lang="en-US" sz="3200" dirty="0">
              <a:latin typeface="Arial Black" pitchFamily="34" charset="0"/>
            </a:endParaRPr>
          </a:p>
        </p:txBody>
      </p:sp>
      <p:pic>
        <p:nvPicPr>
          <p:cNvPr id="3" name="Picture 2" descr="Canada.png"/>
          <p:cNvPicPr>
            <a:picLocks noChangeAspect="1"/>
          </p:cNvPicPr>
          <p:nvPr/>
        </p:nvPicPr>
        <p:blipFill>
          <a:blip r:embed="rId4"/>
          <a:stretch>
            <a:fillRect/>
          </a:stretch>
        </p:blipFill>
        <p:spPr>
          <a:xfrm>
            <a:off x="381000" y="1676400"/>
            <a:ext cx="4325116" cy="3331293"/>
          </a:xfrm>
          <a:prstGeom prst="rect">
            <a:avLst/>
          </a:prstGeom>
        </p:spPr>
      </p:pic>
      <p:graphicFrame>
        <p:nvGraphicFramePr>
          <p:cNvPr id="84993" name="Object 3"/>
          <p:cNvGraphicFramePr>
            <a:graphicFrameLocks noChangeAspect="1"/>
          </p:cNvGraphicFramePr>
          <p:nvPr>
            <p:extLst>
              <p:ext uri="{D42A27DB-BD31-4B8C-83A1-F6EECF244321}">
                <p14:modId xmlns:p14="http://schemas.microsoft.com/office/powerpoint/2010/main" val="1436267495"/>
              </p:ext>
            </p:extLst>
          </p:nvPr>
        </p:nvGraphicFramePr>
        <p:xfrm>
          <a:off x="3275013" y="381000"/>
          <a:ext cx="5556250" cy="6062663"/>
        </p:xfrm>
        <a:graphic>
          <a:graphicData uri="http://schemas.openxmlformats.org/presentationml/2006/ole">
            <mc:AlternateContent xmlns:mc="http://schemas.openxmlformats.org/markup-compatibility/2006">
              <mc:Choice xmlns:v="urn:schemas-microsoft-com:vml" Requires="v">
                <p:oleObj spid="_x0000_s21603" name="Worksheet" r:id="rId5" imgW="5495850" imgH="6000750" progId="Excel.Sheet.8">
                  <p:embed/>
                </p:oleObj>
              </mc:Choice>
              <mc:Fallback>
                <p:oleObj name="Worksheet" r:id="rId5" imgW="5495850" imgH="6000750" progId="Excel.Sheet.8">
                  <p:embed/>
                  <p:pic>
                    <p:nvPicPr>
                      <p:cNvPr id="0" name="Object 3"/>
                      <p:cNvPicPr>
                        <a:picLocks noChangeAspect="1" noChangeArrowheads="1"/>
                      </p:cNvPicPr>
                      <p:nvPr/>
                    </p:nvPicPr>
                    <p:blipFill>
                      <a:blip r:embed="rId6"/>
                      <a:srcRect/>
                      <a:stretch>
                        <a:fillRect/>
                      </a:stretch>
                    </p:blipFill>
                    <p:spPr bwMode="auto">
                      <a:xfrm>
                        <a:off x="3275013" y="381000"/>
                        <a:ext cx="5556250" cy="6062663"/>
                      </a:xfrm>
                      <a:prstGeom prst="rect">
                        <a:avLst/>
                      </a:prstGeom>
                      <a:noFill/>
                      <a:extLst/>
                    </p:spPr>
                  </p:pic>
                </p:oleObj>
              </mc:Fallback>
            </mc:AlternateContent>
          </a:graphicData>
        </a:graphic>
      </p:graphicFrame>
      <p:sp>
        <p:nvSpPr>
          <p:cNvPr id="5" name="TextBox 4"/>
          <p:cNvSpPr txBox="1">
            <a:spLocks noChangeArrowheads="1"/>
          </p:cNvSpPr>
          <p:nvPr/>
        </p:nvSpPr>
        <p:spPr bwMode="auto">
          <a:xfrm>
            <a:off x="5867400" y="5214937"/>
            <a:ext cx="2271765" cy="369887"/>
          </a:xfrm>
          <a:prstGeom prst="rect">
            <a:avLst/>
          </a:prstGeom>
          <a:noFill/>
          <a:ln w="9525">
            <a:noFill/>
            <a:miter lim="800000"/>
            <a:headEnd/>
            <a:tailEnd/>
          </a:ln>
        </p:spPr>
        <p:txBody>
          <a:bodyPr wrap="square">
            <a:spAutoFit/>
          </a:bodyPr>
          <a:lstStyle/>
          <a:p>
            <a:r>
              <a:rPr lang="en-US" sz="1800" dirty="0" smtClean="0">
                <a:latin typeface="Arial" charset="0"/>
              </a:rPr>
              <a:t>*</a:t>
            </a:r>
            <a:r>
              <a:rPr lang="en-US" dirty="0" smtClean="0">
                <a:latin typeface="Arial" charset="0"/>
              </a:rPr>
              <a:t>Down</a:t>
            </a:r>
            <a:r>
              <a:rPr lang="en-US" sz="1800" dirty="0" smtClean="0">
                <a:latin typeface="Arial" charset="0"/>
              </a:rPr>
              <a:t> </a:t>
            </a:r>
            <a:r>
              <a:rPr lang="en-US" dirty="0" smtClean="0">
                <a:latin typeface="Arial" charset="0"/>
              </a:rPr>
              <a:t>1.5</a:t>
            </a:r>
            <a:r>
              <a:rPr lang="en-US" sz="1800" dirty="0" smtClean="0">
                <a:latin typeface="Arial" charset="0"/>
              </a:rPr>
              <a:t>% in 2012</a:t>
            </a:r>
            <a:endParaRPr lang="en-US" sz="1800" dirty="0">
              <a:latin typeface="Arial"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862" y="6255064"/>
            <a:ext cx="1600200" cy="311150"/>
          </a:xfrm>
          <a:prstGeom prst="rect">
            <a:avLst/>
          </a:prstGeom>
        </p:spPr>
      </p:pic>
    </p:spTree>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2" name="Rectangle 4"/>
          <p:cNvSpPr>
            <a:spLocks noChangeArrowheads="1"/>
          </p:cNvSpPr>
          <p:nvPr/>
        </p:nvSpPr>
        <p:spPr bwMode="auto">
          <a:xfrm>
            <a:off x="457200" y="198438"/>
            <a:ext cx="8229600" cy="868362"/>
          </a:xfrm>
          <a:prstGeom prst="rect">
            <a:avLst/>
          </a:prstGeom>
          <a:noFill/>
          <a:ln w="25400">
            <a:solidFill>
              <a:srgbClr val="000080"/>
            </a:solidFill>
            <a:miter lim="800000"/>
            <a:headEnd/>
            <a:tailEnd/>
          </a:ln>
        </p:spPr>
        <p:txBody>
          <a:bodyPr anchor="ctr"/>
          <a:lstStyle/>
          <a:p>
            <a:pPr algn="ctr"/>
            <a:r>
              <a:rPr lang="en-US" sz="3200" dirty="0" smtClean="0">
                <a:latin typeface="Arial Black" pitchFamily="34" charset="0"/>
              </a:rPr>
              <a:t>Mexico</a:t>
            </a:r>
            <a:endParaRPr lang="en-US" sz="3200" dirty="0">
              <a:latin typeface="Arial Black" pitchFamily="34" charset="0"/>
            </a:endParaRPr>
          </a:p>
        </p:txBody>
      </p:sp>
      <p:graphicFrame>
        <p:nvGraphicFramePr>
          <p:cNvPr id="87041" name="Object 3"/>
          <p:cNvGraphicFramePr>
            <a:graphicFrameLocks noChangeAspect="1"/>
          </p:cNvGraphicFramePr>
          <p:nvPr>
            <p:extLst>
              <p:ext uri="{D42A27DB-BD31-4B8C-83A1-F6EECF244321}">
                <p14:modId xmlns:p14="http://schemas.microsoft.com/office/powerpoint/2010/main" val="554080895"/>
              </p:ext>
            </p:extLst>
          </p:nvPr>
        </p:nvGraphicFramePr>
        <p:xfrm>
          <a:off x="4652963" y="1790700"/>
          <a:ext cx="5791200" cy="2867025"/>
        </p:xfrm>
        <a:graphic>
          <a:graphicData uri="http://schemas.openxmlformats.org/presentationml/2006/ole">
            <mc:AlternateContent xmlns:mc="http://schemas.openxmlformats.org/markup-compatibility/2006">
              <mc:Choice xmlns:v="urn:schemas-microsoft-com:vml" Requires="v">
                <p:oleObj spid="_x0000_s22630" name="Worksheet" r:id="rId4" imgW="4905443" imgH="2752635" progId="Excel.Sheet.8">
                  <p:embed/>
                </p:oleObj>
              </mc:Choice>
              <mc:Fallback>
                <p:oleObj name="Worksheet" r:id="rId4" imgW="4905443" imgH="2752635" progId="Excel.Sheet.8">
                  <p:embed/>
                  <p:pic>
                    <p:nvPicPr>
                      <p:cNvPr id="0" name="Object 3"/>
                      <p:cNvPicPr>
                        <a:picLocks noChangeAspect="1" noChangeArrowheads="1"/>
                      </p:cNvPicPr>
                      <p:nvPr/>
                    </p:nvPicPr>
                    <p:blipFill>
                      <a:blip r:embed="rId5"/>
                      <a:srcRect/>
                      <a:stretch>
                        <a:fillRect/>
                      </a:stretch>
                    </p:blipFill>
                    <p:spPr bwMode="auto">
                      <a:xfrm>
                        <a:off x="4652963" y="1790700"/>
                        <a:ext cx="5791200" cy="2867025"/>
                      </a:xfrm>
                      <a:prstGeom prst="rect">
                        <a:avLst/>
                      </a:prstGeom>
                      <a:noFill/>
                      <a:extLst/>
                    </p:spPr>
                  </p:pic>
                </p:oleObj>
              </mc:Fallback>
            </mc:AlternateContent>
          </a:graphicData>
        </a:graphic>
      </p:graphicFrame>
      <p:sp>
        <p:nvSpPr>
          <p:cNvPr id="5" name="TextBox 5"/>
          <p:cNvSpPr txBox="1">
            <a:spLocks noChangeArrowheads="1"/>
          </p:cNvSpPr>
          <p:nvPr/>
        </p:nvSpPr>
        <p:spPr bwMode="auto">
          <a:xfrm>
            <a:off x="6295607" y="4874514"/>
            <a:ext cx="2124912" cy="368300"/>
          </a:xfrm>
          <a:prstGeom prst="rect">
            <a:avLst/>
          </a:prstGeom>
          <a:noFill/>
          <a:ln w="9525">
            <a:noFill/>
            <a:miter lim="800000"/>
            <a:headEnd/>
            <a:tailEnd/>
          </a:ln>
        </p:spPr>
        <p:txBody>
          <a:bodyPr wrap="square">
            <a:spAutoFit/>
          </a:bodyPr>
          <a:lstStyle/>
          <a:p>
            <a:r>
              <a:rPr lang="en-US" sz="1800" dirty="0" smtClean="0">
                <a:latin typeface="Arial" charset="0"/>
              </a:rPr>
              <a:t>*</a:t>
            </a:r>
            <a:r>
              <a:rPr lang="en-US" dirty="0" smtClean="0">
                <a:latin typeface="Arial" charset="0"/>
              </a:rPr>
              <a:t>Up 3.4</a:t>
            </a:r>
            <a:r>
              <a:rPr lang="en-US" sz="1800" dirty="0" smtClean="0">
                <a:latin typeface="Arial" charset="0"/>
              </a:rPr>
              <a:t>% in 2012</a:t>
            </a:r>
            <a:endParaRPr lang="en-US" sz="1800" dirty="0">
              <a:latin typeface="Arial"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862" y="6255064"/>
            <a:ext cx="1600200" cy="311150"/>
          </a:xfrm>
          <a:prstGeom prst="rect">
            <a:avLst/>
          </a:prstGeom>
        </p:spPr>
      </p:pic>
      <p:pic>
        <p:nvPicPr>
          <p:cNvPr id="22586" name="Picture 58" descr="http://www.bloomberg.com/image/iveXYyvUupO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378" y="1623124"/>
            <a:ext cx="4625721" cy="30838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2" name="Rectangle 4"/>
          <p:cNvSpPr>
            <a:spLocks noChangeArrowheads="1"/>
          </p:cNvSpPr>
          <p:nvPr/>
        </p:nvSpPr>
        <p:spPr bwMode="auto">
          <a:xfrm>
            <a:off x="457200" y="198438"/>
            <a:ext cx="8229600" cy="868362"/>
          </a:xfrm>
          <a:prstGeom prst="rect">
            <a:avLst/>
          </a:prstGeom>
          <a:noFill/>
          <a:ln w="25400">
            <a:solidFill>
              <a:srgbClr val="000080"/>
            </a:solidFill>
            <a:miter lim="800000"/>
            <a:headEnd/>
            <a:tailEnd/>
          </a:ln>
        </p:spPr>
        <p:txBody>
          <a:bodyPr anchor="ctr"/>
          <a:lstStyle/>
          <a:p>
            <a:pPr algn="ctr"/>
            <a:r>
              <a:rPr lang="en-US" sz="3200" dirty="0" smtClean="0">
                <a:latin typeface="Arial Black" pitchFamily="34" charset="0"/>
              </a:rPr>
              <a:t>Rest of World – wells drilled</a:t>
            </a:r>
            <a:br>
              <a:rPr lang="en-US" sz="3200" dirty="0" smtClean="0">
                <a:latin typeface="Arial Black" pitchFamily="34" charset="0"/>
              </a:rPr>
            </a:br>
            <a:r>
              <a:rPr lang="en-US" dirty="0" smtClean="0">
                <a:latin typeface="Arial Black" pitchFamily="34" charset="0"/>
              </a:rPr>
              <a:t>(onshore and offshore, combined)</a:t>
            </a:r>
            <a:endParaRPr lang="en-US" dirty="0">
              <a:latin typeface="Arial Black" pitchFamily="34" charset="0"/>
            </a:endParaRPr>
          </a:p>
        </p:txBody>
      </p:sp>
      <p:sp>
        <p:nvSpPr>
          <p:cNvPr id="5" name="TextBox 4"/>
          <p:cNvSpPr txBox="1">
            <a:spLocks noChangeArrowheads="1"/>
          </p:cNvSpPr>
          <p:nvPr/>
        </p:nvSpPr>
        <p:spPr bwMode="auto">
          <a:xfrm>
            <a:off x="6355895" y="6040751"/>
            <a:ext cx="2024429" cy="369887"/>
          </a:xfrm>
          <a:prstGeom prst="rect">
            <a:avLst/>
          </a:prstGeom>
          <a:noFill/>
          <a:ln w="9525">
            <a:noFill/>
            <a:miter lim="800000"/>
            <a:headEnd/>
            <a:tailEnd/>
          </a:ln>
        </p:spPr>
        <p:txBody>
          <a:bodyPr wrap="square">
            <a:spAutoFit/>
          </a:bodyPr>
          <a:lstStyle/>
          <a:p>
            <a:r>
              <a:rPr lang="en-US" b="1" dirty="0" smtClean="0">
                <a:latin typeface="Arial" charset="0"/>
              </a:rPr>
              <a:t>Up</a:t>
            </a:r>
            <a:r>
              <a:rPr lang="en-US" sz="1800" b="1" dirty="0" smtClean="0">
                <a:latin typeface="Arial" charset="0"/>
              </a:rPr>
              <a:t> 2.9% in 2012</a:t>
            </a:r>
            <a:endParaRPr lang="en-US" sz="1800" b="1" dirty="0">
              <a:latin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98367330"/>
              </p:ext>
            </p:extLst>
          </p:nvPr>
        </p:nvGraphicFramePr>
        <p:xfrm>
          <a:off x="4168391" y="1538162"/>
          <a:ext cx="4730809" cy="3758034"/>
        </p:xfrm>
        <a:graphic>
          <a:graphicData uri="http://schemas.openxmlformats.org/drawingml/2006/table">
            <a:tbl>
              <a:tblPr firstRow="1" bandRow="1">
                <a:tableStyleId>{5C22544A-7EE6-4342-B048-85BDC9FD1C3A}</a:tableStyleId>
              </a:tblPr>
              <a:tblGrid>
                <a:gridCol w="2353369"/>
                <a:gridCol w="1188720"/>
                <a:gridCol w="1188720"/>
              </a:tblGrid>
              <a:tr h="477698">
                <a:tc>
                  <a:txBody>
                    <a:bodyPr/>
                    <a:lstStyle/>
                    <a:p>
                      <a:endParaRPr lang="en-US" sz="2000" b="0"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1" dirty="0" smtClean="0">
                          <a:solidFill>
                            <a:schemeClr val="tx1"/>
                          </a:solidFill>
                        </a:rPr>
                        <a:t>2011</a:t>
                      </a:r>
                      <a:endParaRPr lang="en-US" sz="2000" b="1" dirty="0">
                        <a:solidFill>
                          <a:schemeClr val="tx1"/>
                        </a:solidFill>
                      </a:endParaRPr>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1" dirty="0" smtClean="0">
                          <a:solidFill>
                            <a:schemeClr val="tx1"/>
                          </a:solidFill>
                        </a:rPr>
                        <a:t>2012E*</a:t>
                      </a:r>
                      <a:endParaRPr lang="en-US" sz="2000" b="1" dirty="0">
                        <a:solidFill>
                          <a:schemeClr val="tx1"/>
                        </a:solidFill>
                      </a:endParaRPr>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r>
                        <a:rPr lang="en-US" sz="2000" b="0" dirty="0" smtClean="0"/>
                        <a:t>So.</a:t>
                      </a:r>
                      <a:r>
                        <a:rPr lang="en-US" sz="2000" b="0" baseline="0" dirty="0" smtClean="0"/>
                        <a:t> America</a:t>
                      </a:r>
                      <a:endParaRPr lang="en-US" sz="2000" b="0"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3,842</a:t>
                      </a:r>
                      <a:endParaRPr lang="en-US" sz="2000" b="0"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3,974</a:t>
                      </a:r>
                      <a:endParaRPr lang="en-US" sz="2000" b="0"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r>
                        <a:rPr lang="en-US" sz="2000" b="0" dirty="0" smtClean="0"/>
                        <a:t>W. Europe</a:t>
                      </a:r>
                      <a:endParaRPr lang="en-US" sz="2000" b="0"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577</a:t>
                      </a:r>
                      <a:endParaRPr lang="en-US" sz="2000" b="0"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537</a:t>
                      </a:r>
                      <a:endParaRPr lang="en-US" sz="2000" b="0"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r>
                        <a:rPr lang="en-US" sz="2000" b="0" dirty="0" smtClean="0"/>
                        <a:t>FSU/E. Europe</a:t>
                      </a:r>
                      <a:endParaRPr lang="en-US" sz="2000" b="0"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8,801</a:t>
                      </a:r>
                      <a:endParaRPr lang="en-US" sz="2000" b="0"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9,366</a:t>
                      </a:r>
                      <a:endParaRPr lang="en-US" sz="2000" b="0"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r>
                        <a:rPr lang="en-US" sz="2000" b="0" dirty="0" smtClean="0"/>
                        <a:t>Africa</a:t>
                      </a:r>
                      <a:endParaRPr lang="en-US" sz="2000" b="0"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1,432</a:t>
                      </a:r>
                      <a:endParaRPr lang="en-US" sz="2000" b="0"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1,623</a:t>
                      </a:r>
                      <a:endParaRPr lang="en-US" sz="2000" b="0"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r>
                        <a:rPr lang="en-US" sz="2000" b="0" dirty="0" smtClean="0"/>
                        <a:t>Middle East</a:t>
                      </a:r>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2,599</a:t>
                      </a:r>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2,749</a:t>
                      </a:r>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r>
                        <a:rPr lang="en-US" sz="2000" b="0" dirty="0" smtClean="0"/>
                        <a:t>Far East / So. Asia</a:t>
                      </a:r>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26,847</a:t>
                      </a:r>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27,104</a:t>
                      </a:r>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r>
                        <a:rPr lang="en-US" sz="2000" b="0" dirty="0" smtClean="0"/>
                        <a:t>South Pacific</a:t>
                      </a:r>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257</a:t>
                      </a:r>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2000" b="0" dirty="0" smtClean="0"/>
                        <a:t>293</a:t>
                      </a:r>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94045">
                <a:tc>
                  <a:txBody>
                    <a:bodyPr/>
                    <a:lstStyle/>
                    <a:p>
                      <a:r>
                        <a:rPr lang="en-US" sz="2000" b="1" dirty="0" smtClean="0"/>
                        <a:t>Total</a:t>
                      </a:r>
                      <a:endParaRPr lang="en-US" sz="2000" b="1"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r>
                        <a:rPr lang="en-US" sz="2000" b="1" dirty="0" smtClean="0"/>
                        <a:t>44,355</a:t>
                      </a:r>
                      <a:endParaRPr lang="en-US" sz="2000" b="1"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r"/>
                      <a:r>
                        <a:rPr lang="en-US" sz="2000" b="1" dirty="0" smtClean="0"/>
                        <a:t>45,646</a:t>
                      </a:r>
                      <a:endParaRPr lang="en-US" sz="2000" b="1" dirty="0"/>
                    </a:p>
                  </a:txBody>
                  <a:tcPr marL="105242" marR="105242" marT="52621" marB="526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62" y="6255064"/>
            <a:ext cx="1600200" cy="311150"/>
          </a:xfrm>
          <a:prstGeom prst="rect">
            <a:avLst/>
          </a:prstGeom>
        </p:spPr>
      </p:pic>
      <p:pic>
        <p:nvPicPr>
          <p:cNvPr id="23612" name="Picture 60" descr="http://www.gazprom.com/f/posts/91/279421/lun-a_ice.jpg"/>
          <p:cNvPicPr>
            <a:picLocks noChangeAspect="1" noChangeArrowheads="1"/>
          </p:cNvPicPr>
          <p:nvPr/>
        </p:nvPicPr>
        <p:blipFill rotWithShape="1">
          <a:blip r:embed="rId4">
            <a:extLst>
              <a:ext uri="{28A0092B-C50C-407E-A947-70E740481C1C}">
                <a14:useLocalDpi xmlns:a14="http://schemas.microsoft.com/office/drawing/2010/main" val="0"/>
              </a:ext>
            </a:extLst>
          </a:blip>
          <a:srcRect l="14762"/>
          <a:stretch/>
        </p:blipFill>
        <p:spPr bwMode="auto">
          <a:xfrm>
            <a:off x="170822" y="2151088"/>
            <a:ext cx="3897086" cy="30460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3275763" y="6040752"/>
            <a:ext cx="2503713" cy="369332"/>
          </a:xfrm>
          <a:prstGeom prst="rect">
            <a:avLst/>
          </a:prstGeom>
          <a:noFill/>
          <a:ln w="9525">
            <a:noFill/>
            <a:miter lim="800000"/>
            <a:headEnd/>
            <a:tailEnd/>
          </a:ln>
        </p:spPr>
        <p:txBody>
          <a:bodyPr wrap="square">
            <a:spAutoFit/>
          </a:bodyPr>
          <a:lstStyle/>
          <a:p>
            <a:r>
              <a:rPr lang="en-US" b="1" dirty="0" smtClean="0">
                <a:latin typeface="Arial" charset="0"/>
              </a:rPr>
              <a:t>Revised, Sept. </a:t>
            </a:r>
            <a:r>
              <a:rPr lang="en-US" sz="1800" b="1" dirty="0" smtClean="0">
                <a:latin typeface="Arial" charset="0"/>
              </a:rPr>
              <a:t>2012</a:t>
            </a:r>
            <a:endParaRPr lang="en-US" sz="1800" b="1" dirty="0">
              <a:latin typeface="Arial" charset="0"/>
            </a:endParaRPr>
          </a:p>
        </p:txBody>
      </p:sp>
    </p:spTree>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5739</TotalTime>
  <Words>3725</Words>
  <Application>Microsoft Office PowerPoint</Application>
  <PresentationFormat>On-screen Show (4:3)</PresentationFormat>
  <Paragraphs>375</Paragraphs>
  <Slides>26</Slides>
  <Notes>25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26</vt:i4>
      </vt:variant>
    </vt:vector>
  </HeadingPairs>
  <TitlesOfParts>
    <vt:vector size="29" baseType="lpstr">
      <vt:lpstr>Office Theme</vt:lpstr>
      <vt:lpstr>Worksheet</vt:lpstr>
      <vt:lpstr>Microsoft Excel 97-2003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Gulf Publishing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Amy Heath</dc:creator>
  <cp:lastModifiedBy>AbrahamK</cp:lastModifiedBy>
  <cp:revision>276</cp:revision>
  <cp:lastPrinted>2012-08-08T17:23:43Z</cp:lastPrinted>
  <dcterms:created xsi:type="dcterms:W3CDTF">2010-01-15T17:26:05Z</dcterms:created>
  <dcterms:modified xsi:type="dcterms:W3CDTF">2012-10-25T13:48:53Z</dcterms:modified>
</cp:coreProperties>
</file>