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63" r:id="rId3"/>
    <p:sldId id="257" r:id="rId4"/>
    <p:sldId id="258" r:id="rId5"/>
    <p:sldId id="273" r:id="rId6"/>
    <p:sldId id="266" r:id="rId7"/>
    <p:sldId id="268" r:id="rId8"/>
    <p:sldId id="270" r:id="rId9"/>
    <p:sldId id="274" r:id="rId10"/>
    <p:sldId id="275" r:id="rId11"/>
    <p:sldId id="272" r:id="rId12"/>
    <p:sldId id="259" r:id="rId13"/>
    <p:sldId id="279" r:id="rId14"/>
    <p:sldId id="27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6" autoAdjust="0"/>
  </p:normalViewPr>
  <p:slideViewPr>
    <p:cSldViewPr>
      <p:cViewPr>
        <p:scale>
          <a:sx n="66" d="100"/>
          <a:sy n="66" d="100"/>
        </p:scale>
        <p:origin x="-636"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235521-53D1-4009-8ACE-87D0B8E71370}" type="datetimeFigureOut">
              <a:rPr lang="en-US" smtClean="0"/>
              <a:pPr/>
              <a:t>10/22/2012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2E77447-C490-419C-953E-D6DAA1A93DBE}" type="slidenum">
              <a:rPr lang="en-US" smtClean="0"/>
              <a:pPr/>
              <a:t>‹#›</a:t>
            </a:fld>
            <a:endParaRPr lang="en-US"/>
          </a:p>
        </p:txBody>
      </p:sp>
    </p:spTree>
    <p:extLst>
      <p:ext uri="{BB962C8B-B14F-4D97-AF65-F5344CB8AC3E}">
        <p14:creationId xmlns="" xmlns:p14="http://schemas.microsoft.com/office/powerpoint/2010/main" val="3042336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D0DC9C-4B8A-4AD4-AE56-0F7AD7A0EE13}" type="datetimeFigureOut">
              <a:rPr lang="en-US" smtClean="0"/>
              <a:pPr/>
              <a:t>10/22/2012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D9A56E-4199-4C1D-A59B-1210B83DF643}" type="slidenum">
              <a:rPr lang="en-US" smtClean="0"/>
              <a:pPr/>
              <a:t>‹#›</a:t>
            </a:fld>
            <a:endParaRPr lang="en-US" dirty="0"/>
          </a:p>
        </p:txBody>
      </p:sp>
    </p:spTree>
    <p:extLst>
      <p:ext uri="{BB962C8B-B14F-4D97-AF65-F5344CB8AC3E}">
        <p14:creationId xmlns="" xmlns:p14="http://schemas.microsoft.com/office/powerpoint/2010/main" val="246266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D9A56E-4199-4C1D-A59B-1210B83DF64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 is confusion over the interdependence of energy and water and the influence of cooling technologies on that relationship </a:t>
            </a:r>
          </a:p>
          <a:p>
            <a:endParaRPr lang="en-US" dirty="0" smtClean="0"/>
          </a:p>
          <a:p>
            <a:pPr defTabSz="931774">
              <a:defRPr/>
            </a:pPr>
            <a:r>
              <a:rPr lang="en-US" dirty="0" smtClean="0"/>
              <a:t>When</a:t>
            </a:r>
            <a:r>
              <a:rPr lang="en-US" baseline="0" dirty="0" smtClean="0"/>
              <a:t> this study was being initiated, i</a:t>
            </a:r>
            <a:r>
              <a:rPr lang="en-US" dirty="0" smtClean="0"/>
              <a:t>t was being suggested that Texas power plants be retrofitted with the “</a:t>
            </a:r>
            <a:r>
              <a:rPr lang="en-US" i="1" dirty="0" smtClean="0"/>
              <a:t>latest</a:t>
            </a:r>
            <a:r>
              <a:rPr lang="en-US" dirty="0" smtClean="0"/>
              <a:t>” cooling technology without understanding the repercussions of such actions</a:t>
            </a:r>
          </a:p>
          <a:p>
            <a:endParaRPr lang="en-US" dirty="0" smtClean="0"/>
          </a:p>
          <a:p>
            <a:pPr defTabSz="931774">
              <a:defRPr/>
            </a:pPr>
            <a:r>
              <a:rPr lang="en-US" dirty="0" smtClean="0"/>
              <a:t>There is a need to</a:t>
            </a:r>
            <a:r>
              <a:rPr lang="en-US" baseline="0" dirty="0" smtClean="0"/>
              <a:t> </a:t>
            </a:r>
            <a:r>
              <a:rPr lang="en-US" dirty="0" smtClean="0"/>
              <a:t>quantify water use and water consumption into an everyday context</a:t>
            </a:r>
          </a:p>
          <a:p>
            <a:endParaRPr lang="en-US" dirty="0"/>
          </a:p>
        </p:txBody>
      </p:sp>
      <p:sp>
        <p:nvSpPr>
          <p:cNvPr id="4" name="Slide Number Placeholder 3"/>
          <p:cNvSpPr>
            <a:spLocks noGrp="1"/>
          </p:cNvSpPr>
          <p:nvPr>
            <p:ph type="sldNum" sz="quarter" idx="10"/>
          </p:nvPr>
        </p:nvSpPr>
        <p:spPr/>
        <p:txBody>
          <a:bodyPr/>
          <a:lstStyle/>
          <a:p>
            <a:fld id="{27D9A56E-4199-4C1D-A59B-1210B83DF643}" type="slidenum">
              <a:rPr lang="en-US" smtClean="0"/>
              <a:pPr/>
              <a:t>2</a:t>
            </a:fld>
            <a:endParaRPr lang="en-US" dirty="0"/>
          </a:p>
        </p:txBody>
      </p:sp>
    </p:spTree>
    <p:extLst>
      <p:ext uri="{BB962C8B-B14F-4D97-AF65-F5344CB8AC3E}">
        <p14:creationId xmlns="" xmlns:p14="http://schemas.microsoft.com/office/powerpoint/2010/main" val="429325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objectives of this study</a:t>
            </a:r>
            <a:r>
              <a:rPr lang="en-US" baseline="0" dirty="0" smtClean="0"/>
              <a:t> were to c</a:t>
            </a:r>
            <a:r>
              <a:rPr lang="en-US" dirty="0" smtClean="0"/>
              <a:t>larify the relationship between energy and water by accurately describing the different cooling technologies in terms of water consumption.</a:t>
            </a:r>
          </a:p>
          <a:p>
            <a:pPr defTabSz="931774">
              <a:defRPr/>
            </a:pPr>
            <a:endParaRPr lang="en-US"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term </a:t>
            </a:r>
            <a:r>
              <a:rPr lang="en-US" sz="1200" i="1" kern="1200" dirty="0" smtClean="0">
                <a:solidFill>
                  <a:schemeClr val="tx1"/>
                </a:solidFill>
                <a:latin typeface="+mn-lt"/>
                <a:ea typeface="+mn-ea"/>
                <a:cs typeface="+mn-cs"/>
              </a:rPr>
              <a:t>use</a:t>
            </a:r>
            <a:r>
              <a:rPr lang="en-US" sz="1200" kern="1200" dirty="0" smtClean="0">
                <a:solidFill>
                  <a:schemeClr val="tx1"/>
                </a:solidFill>
                <a:latin typeface="+mn-lt"/>
                <a:ea typeface="+mn-ea"/>
                <a:cs typeface="+mn-cs"/>
              </a:rPr>
              <a:t> is often substituted for the more specific terms </a:t>
            </a:r>
            <a:r>
              <a:rPr lang="en-US" sz="1200" i="1" kern="1200" dirty="0" smtClean="0">
                <a:solidFill>
                  <a:schemeClr val="tx1"/>
                </a:solidFill>
                <a:latin typeface="+mn-lt"/>
                <a:ea typeface="+mn-ea"/>
                <a:cs typeface="+mn-cs"/>
              </a:rPr>
              <a:t>withdrawal or diversion</a:t>
            </a:r>
            <a:r>
              <a:rPr lang="en-US" sz="1200" kern="1200" dirty="0" smtClean="0">
                <a:solidFill>
                  <a:schemeClr val="tx1"/>
                </a:solidFill>
                <a:latin typeface="+mn-lt"/>
                <a:ea typeface="+mn-ea"/>
                <a:cs typeface="+mn-cs"/>
              </a:rPr>
              <a:t>, which can confuse matters. Water </a:t>
            </a:r>
            <a:r>
              <a:rPr lang="en-US" sz="1200" b="1" i="1" kern="1200" dirty="0" smtClean="0">
                <a:solidFill>
                  <a:schemeClr val="tx1"/>
                </a:solidFill>
                <a:latin typeface="+mn-lt"/>
                <a:ea typeface="+mn-ea"/>
                <a:cs typeface="+mn-cs"/>
              </a:rPr>
              <a:t>use</a:t>
            </a:r>
            <a:r>
              <a:rPr lang="en-US" sz="1200" kern="1200" dirty="0" smtClean="0">
                <a:solidFill>
                  <a:schemeClr val="tx1"/>
                </a:solidFill>
                <a:latin typeface="+mn-lt"/>
                <a:ea typeface="+mn-ea"/>
                <a:cs typeface="+mn-cs"/>
              </a:rPr>
              <a:t> is a general term that can refer to either consumptive </a:t>
            </a:r>
            <a:r>
              <a:rPr lang="en-US" sz="1200" u="sng" kern="1200" dirty="0" smtClean="0">
                <a:solidFill>
                  <a:schemeClr val="tx1"/>
                </a:solidFill>
                <a:latin typeface="+mn-lt"/>
                <a:ea typeface="+mn-ea"/>
                <a:cs typeface="+mn-cs"/>
              </a:rPr>
              <a:t>or</a:t>
            </a:r>
            <a:r>
              <a:rPr lang="en-US" sz="1200" kern="1200" dirty="0" smtClean="0">
                <a:solidFill>
                  <a:schemeClr val="tx1"/>
                </a:solidFill>
                <a:latin typeface="+mn-lt"/>
                <a:ea typeface="+mn-ea"/>
                <a:cs typeface="+mn-cs"/>
              </a:rPr>
              <a:t> non-consumptive use.  Water</a:t>
            </a:r>
            <a:r>
              <a:rPr lang="en-US" sz="1200" b="1"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use</a:t>
            </a:r>
            <a:r>
              <a:rPr lang="en-US" sz="1200" kern="1200" dirty="0" smtClean="0">
                <a:solidFill>
                  <a:schemeClr val="tx1"/>
                </a:solidFill>
                <a:latin typeface="+mn-lt"/>
                <a:ea typeface="+mn-ea"/>
                <a:cs typeface="+mn-cs"/>
              </a:rPr>
              <a:t> includes drinking, flushing toilets, irrigation, evaporative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cooling, boating, fishing, and many other applications.   </a:t>
            </a: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Water</a:t>
            </a:r>
            <a:r>
              <a:rPr lang="en-US" sz="1200" b="1" kern="1200" dirty="0" smtClean="0">
                <a:solidFill>
                  <a:schemeClr val="tx1"/>
                </a:solidFill>
                <a:latin typeface="+mn-lt"/>
                <a:ea typeface="+mn-ea"/>
                <a:cs typeface="+mn-cs"/>
              </a:rPr>
              <a:t> consumption</a:t>
            </a:r>
            <a:r>
              <a:rPr lang="en-US" sz="1200" kern="1200" dirty="0" smtClean="0">
                <a:solidFill>
                  <a:schemeClr val="tx1"/>
                </a:solidFill>
                <a:latin typeface="+mn-lt"/>
                <a:ea typeface="+mn-ea"/>
                <a:cs typeface="+mn-cs"/>
              </a:rPr>
              <a:t> refers to a water use that makes it no longer available for other uses.  Examples are drinking water, evaporated water, or water incorporated into a product like corn or concrete.  When water is </a:t>
            </a:r>
            <a:r>
              <a:rPr lang="en-US" sz="1200" u="sng" kern="1200" dirty="0" smtClean="0">
                <a:solidFill>
                  <a:schemeClr val="tx1"/>
                </a:solidFill>
                <a:latin typeface="+mn-lt"/>
                <a:ea typeface="+mn-ea"/>
                <a:cs typeface="+mn-cs"/>
              </a:rPr>
              <a:t>consumed</a:t>
            </a:r>
            <a:r>
              <a:rPr lang="en-US" sz="1200" kern="1200" dirty="0" smtClean="0">
                <a:solidFill>
                  <a:schemeClr val="tx1"/>
                </a:solidFill>
                <a:latin typeface="+mn-lt"/>
                <a:ea typeface="+mn-ea"/>
                <a:cs typeface="+mn-cs"/>
              </a:rPr>
              <a:t>, it is no longer available in the system.  Consumption is a truer, “big picture” measure of </a:t>
            </a:r>
            <a:r>
              <a:rPr lang="en-US" sz="1200" b="1" i="1" kern="1200" dirty="0" smtClean="0">
                <a:solidFill>
                  <a:schemeClr val="tx1"/>
                </a:solidFill>
                <a:latin typeface="+mn-lt"/>
                <a:ea typeface="+mn-ea"/>
                <a:cs typeface="+mn-cs"/>
              </a:rPr>
              <a:t>impact on water resources</a:t>
            </a:r>
            <a:r>
              <a:rPr lang="en-US" sz="1200" kern="1200" dirty="0" smtClean="0">
                <a:solidFill>
                  <a:schemeClr val="tx1"/>
                </a:solidFill>
                <a:latin typeface="+mn-lt"/>
                <a:ea typeface="+mn-ea"/>
                <a:cs typeface="+mn-cs"/>
              </a:rPr>
              <a:t>.</a:t>
            </a:r>
          </a:p>
          <a:p>
            <a:pPr defTabSz="931774">
              <a:defRPr/>
            </a:pPr>
            <a:endParaRPr lang="en-US" dirty="0" smtClean="0"/>
          </a:p>
          <a:p>
            <a:endParaRPr lang="en-US" dirty="0" smtClean="0"/>
          </a:p>
          <a:p>
            <a:r>
              <a:rPr lang="en-US" dirty="0" smtClean="0"/>
              <a:t>While performing</a:t>
            </a:r>
            <a:r>
              <a:rPr lang="en-US" baseline="0" dirty="0" smtClean="0"/>
              <a:t> an </a:t>
            </a:r>
            <a:r>
              <a:rPr lang="en-US" dirty="0" smtClean="0"/>
              <a:t>economic</a:t>
            </a:r>
            <a:r>
              <a:rPr lang="en-US" baseline="0" dirty="0" smtClean="0"/>
              <a:t> impacts analysis was outside the scope of this study, we did acknowledge </a:t>
            </a:r>
            <a:r>
              <a:rPr lang="en-US" dirty="0" smtClean="0"/>
              <a:t>the fact that there are economic impacts of mandating a single cooling technology whether </a:t>
            </a:r>
            <a:r>
              <a:rPr lang="en-US" i="1" dirty="0" smtClean="0"/>
              <a:t>Retrofitting  or with a New build</a:t>
            </a:r>
          </a:p>
          <a:p>
            <a:endParaRPr lang="en-US" dirty="0" smtClean="0"/>
          </a:p>
          <a:p>
            <a:pPr defTabSz="931774">
              <a:defRPr/>
            </a:pPr>
            <a:r>
              <a:rPr lang="en-US" dirty="0" smtClean="0"/>
              <a:t>The final, and possibly most</a:t>
            </a:r>
            <a:r>
              <a:rPr lang="en-US" baseline="0" dirty="0" smtClean="0"/>
              <a:t> significant objective was to p</a:t>
            </a:r>
            <a:r>
              <a:rPr lang="en-US" dirty="0" smtClean="0"/>
              <a:t>resent the results with proper context</a:t>
            </a:r>
          </a:p>
          <a:p>
            <a:endParaRPr lang="en-US" dirty="0"/>
          </a:p>
        </p:txBody>
      </p:sp>
      <p:sp>
        <p:nvSpPr>
          <p:cNvPr id="4" name="Slide Number Placeholder 3"/>
          <p:cNvSpPr>
            <a:spLocks noGrp="1"/>
          </p:cNvSpPr>
          <p:nvPr>
            <p:ph type="sldNum" sz="quarter" idx="10"/>
          </p:nvPr>
        </p:nvSpPr>
        <p:spPr/>
        <p:txBody>
          <a:bodyPr/>
          <a:lstStyle/>
          <a:p>
            <a:fld id="{27D9A56E-4199-4C1D-A59B-1210B83DF643}" type="slidenum">
              <a:rPr lang="en-US" smtClean="0"/>
              <a:pPr/>
              <a:t>3</a:t>
            </a:fld>
            <a:endParaRPr lang="en-US" dirty="0"/>
          </a:p>
        </p:txBody>
      </p:sp>
    </p:spTree>
    <p:extLst>
      <p:ext uri="{BB962C8B-B14F-4D97-AF65-F5344CB8AC3E}">
        <p14:creationId xmlns="" xmlns:p14="http://schemas.microsoft.com/office/powerpoint/2010/main" val="45563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In order to clarify the relationship between energy and water and to describe the different cooling technologies in terms of water consumption, </a:t>
            </a:r>
            <a:r>
              <a:rPr lang="en-US" sz="1100" u="none" dirty="0" smtClean="0"/>
              <a:t>hundreds</a:t>
            </a:r>
            <a:r>
              <a:rPr lang="en-US" sz="1100" dirty="0" smtClean="0"/>
              <a:t> of articles, reports, white papers, peer reviewed scholarly works, websites, and online databases were reviewed.</a:t>
            </a:r>
          </a:p>
          <a:p>
            <a:pPr defTabSz="931774">
              <a:defRPr/>
            </a:pPr>
            <a:r>
              <a:rPr lang="en-US" sz="1100" baseline="0" dirty="0" smtClean="0"/>
              <a:t> </a:t>
            </a:r>
          </a:p>
          <a:p>
            <a:pPr defTabSz="931774">
              <a:defRPr/>
            </a:pPr>
            <a:endParaRPr lang="en-US" sz="1100" dirty="0" smtClean="0"/>
          </a:p>
          <a:p>
            <a:pPr defTabSz="931774">
              <a:defRPr/>
            </a:pPr>
            <a:r>
              <a:rPr lang="en-US" sz="1100" dirty="0" smtClean="0"/>
              <a:t>The primary source of data for the costs of retrofits and new construction came from studies conducted by EPRI and Dr. John </a:t>
            </a:r>
            <a:r>
              <a:rPr lang="en-US" sz="1100" dirty="0" err="1" smtClean="0"/>
              <a:t>Maulbetsch</a:t>
            </a:r>
            <a:r>
              <a:rPr lang="en-US" sz="1100" dirty="0" smtClean="0"/>
              <a:t>.</a:t>
            </a:r>
          </a:p>
          <a:p>
            <a:pPr defTabSz="931774">
              <a:defRPr/>
            </a:pPr>
            <a:endParaRPr lang="en-US" sz="1100" dirty="0" smtClean="0"/>
          </a:p>
          <a:p>
            <a:pPr defTabSz="931774">
              <a:defRPr/>
            </a:pPr>
            <a:r>
              <a:rPr lang="en-US" sz="1100" dirty="0" smtClean="0"/>
              <a:t>Data for water use, water consumption, energy production, energy consumption,  and demographics came from many sources including</a:t>
            </a:r>
          </a:p>
          <a:p>
            <a:pPr defTabSz="931774">
              <a:defRPr/>
            </a:pPr>
            <a:r>
              <a:rPr lang="en-US" sz="1100" dirty="0" smtClean="0"/>
              <a:t> </a:t>
            </a:r>
          </a:p>
          <a:p>
            <a:pPr marL="0" lvl="1" defTabSz="931774">
              <a:defRPr/>
            </a:pPr>
            <a:r>
              <a:rPr lang="en-US" sz="1100" dirty="0" smtClean="0"/>
              <a:t>	A sample from</a:t>
            </a:r>
            <a:r>
              <a:rPr lang="en-US" sz="1100" baseline="0" dirty="0" smtClean="0"/>
              <a:t> several power companies that participated in this study</a:t>
            </a:r>
            <a:endParaRPr lang="en-US" sz="1100" dirty="0" smtClean="0"/>
          </a:p>
          <a:p>
            <a:pPr marL="0" lvl="1" defTabSz="931774">
              <a:defRPr/>
            </a:pPr>
            <a:r>
              <a:rPr lang="en-US" sz="1100" dirty="0" smtClean="0"/>
              <a:t>	US Department of Energy</a:t>
            </a:r>
          </a:p>
          <a:p>
            <a:pPr marL="0" lvl="1" defTabSz="931774">
              <a:defRPr/>
            </a:pPr>
            <a:r>
              <a:rPr lang="en-US" sz="1100" dirty="0" smtClean="0"/>
              <a:t>	US DOE, Energy Information Agency (EIA)	</a:t>
            </a:r>
          </a:p>
          <a:p>
            <a:pPr marL="0" lvl="1" defTabSz="931774">
              <a:defRPr/>
            </a:pPr>
            <a:r>
              <a:rPr lang="en-US" sz="1100" dirty="0" smtClean="0"/>
              <a:t>	US Geological Survey (USGS) </a:t>
            </a:r>
          </a:p>
          <a:p>
            <a:pPr marL="0" lvl="1" defTabSz="931774">
              <a:defRPr/>
            </a:pPr>
            <a:r>
              <a:rPr lang="en-US" sz="1100" dirty="0" smtClean="0"/>
              <a:t>	USGS Circular 1344</a:t>
            </a:r>
          </a:p>
          <a:p>
            <a:r>
              <a:rPr lang="en-US" sz="1100" dirty="0" smtClean="0"/>
              <a:t>	The</a:t>
            </a:r>
            <a:r>
              <a:rPr lang="en-US" sz="1100" baseline="0" dirty="0" smtClean="0"/>
              <a:t> Texas Commission on Environmental Quality (TCEQ)</a:t>
            </a:r>
          </a:p>
          <a:p>
            <a:r>
              <a:rPr lang="en-US" sz="1100" baseline="0" dirty="0" smtClean="0"/>
              <a:t>	The Texas Water Development Board</a:t>
            </a:r>
          </a:p>
          <a:p>
            <a:r>
              <a:rPr lang="en-US" sz="1100" baseline="0" dirty="0" smtClean="0"/>
              <a:t>	The Office of the Texas Comptroller of Public Accounts</a:t>
            </a:r>
          </a:p>
          <a:p>
            <a:r>
              <a:rPr lang="en-US" sz="1100" baseline="0" dirty="0" smtClean="0"/>
              <a:t>	The Texas State Historic Society</a:t>
            </a:r>
          </a:p>
          <a:p>
            <a:pPr marL="0" lvl="1" defTabSz="931774">
              <a:defRPr/>
            </a:pPr>
            <a:endParaRPr lang="en-US" sz="1100" dirty="0" smtClean="0"/>
          </a:p>
          <a:p>
            <a:pPr marL="0" lvl="1" defTabSz="931774">
              <a:defRPr/>
            </a:pPr>
            <a:r>
              <a:rPr lang="en-US" sz="1100" dirty="0" smtClean="0"/>
              <a:t>Used the most recent data (2010) possible in the study</a:t>
            </a:r>
          </a:p>
          <a:p>
            <a:pPr marL="0" lvl="1"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7D9A56E-4199-4C1D-A59B-1210B83DF643}" type="slidenum">
              <a:rPr lang="en-US" smtClean="0"/>
              <a:pPr/>
              <a:t>4</a:t>
            </a:fld>
            <a:endParaRPr lang="en-US" dirty="0"/>
          </a:p>
        </p:txBody>
      </p:sp>
    </p:spTree>
    <p:extLst>
      <p:ext uri="{BB962C8B-B14F-4D97-AF65-F5344CB8AC3E}">
        <p14:creationId xmlns="" xmlns:p14="http://schemas.microsoft.com/office/powerpoint/2010/main" val="373438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latin typeface="Arial Black" pitchFamily="34" charset="0"/>
              </a:rPr>
              <a:t>With </a:t>
            </a:r>
            <a:r>
              <a:rPr lang="en-US" b="1" dirty="0" smtClean="0">
                <a:latin typeface="Arial Black" pitchFamily="34" charset="0"/>
              </a:rPr>
              <a:t>once-through systems </a:t>
            </a:r>
            <a:r>
              <a:rPr lang="en-US" dirty="0" smtClean="0">
                <a:latin typeface="Arial" pitchFamily="34" charset="0"/>
                <a:cs typeface="Arial" pitchFamily="34" charset="0"/>
              </a:rPr>
              <a:t>cooling water is pumped through a condenser to condense the steam which is then pumped back to the boiler to complete the cycle.  Virtually </a:t>
            </a:r>
            <a:r>
              <a:rPr lang="en-US" b="1" dirty="0" smtClean="0">
                <a:latin typeface="Arial" pitchFamily="34" charset="0"/>
                <a:cs typeface="Arial" pitchFamily="34" charset="0"/>
              </a:rPr>
              <a:t>all</a:t>
            </a:r>
            <a:r>
              <a:rPr lang="en-US" dirty="0" smtClean="0">
                <a:latin typeface="Arial" pitchFamily="34" charset="0"/>
                <a:cs typeface="Arial" pitchFamily="34" charset="0"/>
              </a:rPr>
              <a:t> the </a:t>
            </a:r>
            <a:r>
              <a:rPr lang="en-US" i="1" u="sng" dirty="0" smtClean="0">
                <a:latin typeface="Arial" pitchFamily="34" charset="0"/>
                <a:cs typeface="Arial" pitchFamily="34" charset="0"/>
              </a:rPr>
              <a:t>cooling</a:t>
            </a:r>
            <a:r>
              <a:rPr lang="en-US" dirty="0" smtClean="0">
                <a:latin typeface="Arial" pitchFamily="34" charset="0"/>
                <a:cs typeface="Arial" pitchFamily="34" charset="0"/>
              </a:rPr>
              <a:t> water is returned to the cooling reservoir where it re-circulates, cools naturally, and can be pumped back to the condenser or used for other purposes (e.g. within the power plant, for recreation, or by other industrial users.)</a:t>
            </a:r>
            <a:endParaRPr lang="en-US" b="1" dirty="0" smtClean="0">
              <a:latin typeface="Arial" pitchFamily="34" charset="0"/>
              <a:cs typeface="Arial" pitchFamily="34" charset="0"/>
            </a:endParaRPr>
          </a:p>
          <a:p>
            <a:pPr defTabSz="931774"/>
            <a:endParaRPr lang="en-US" b="1" dirty="0" smtClean="0">
              <a:latin typeface="Arial Black" pitchFamily="34" charset="0"/>
            </a:endParaRPr>
          </a:p>
          <a:p>
            <a:pPr defTabSz="931774"/>
            <a:r>
              <a:rPr lang="en-US" dirty="0" smtClean="0">
                <a:latin typeface="Arial Black" pitchFamily="34" charset="0"/>
              </a:rPr>
              <a:t>Make up water can come from rain &amp; storm water runoff and/or surface water.  It may also use municipal wastewater treatment plant effluent.</a:t>
            </a:r>
          </a:p>
          <a:p>
            <a:pPr defTabSz="931774"/>
            <a:endParaRPr lang="en-US" dirty="0" smtClean="0">
              <a:latin typeface="Arial Black" pitchFamily="34" charset="0"/>
            </a:endParaRPr>
          </a:p>
          <a:p>
            <a:pPr defTabSz="931774"/>
            <a:r>
              <a:rPr lang="en-US" dirty="0" smtClean="0"/>
              <a:t>It should be noted that the term “once-through” is appropriate where water is withdrawn and returned to a river, but can be misleading for cooling ponds where the same cooling water can be re-circulated through the system repeatedly.</a:t>
            </a:r>
          </a:p>
          <a:p>
            <a:pPr defTabSz="931774"/>
            <a:endParaRPr lang="en-US" dirty="0" smtClean="0"/>
          </a:p>
          <a:p>
            <a:pPr defTabSz="931774"/>
            <a:r>
              <a:rPr lang="en-US" dirty="0" smtClean="0"/>
              <a:t>Once-through cooling systems are the simplest, least expensive, and most effective technology for condensing steam, providing the best power plant efficiency (i.e. the most electricity is produced for the amount of fuel burned)</a:t>
            </a:r>
            <a:endParaRPr lang="en-US" dirty="0" smtClean="0">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fld id="{1D3D7874-0E34-43BA-8674-FF494B71628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Thermal power plants using </a:t>
            </a:r>
            <a:r>
              <a:rPr lang="en-US" b="1" dirty="0" smtClean="0"/>
              <a:t>wet cooling tower </a:t>
            </a:r>
            <a:r>
              <a:rPr lang="en-US" dirty="0" smtClean="0"/>
              <a:t>systems pump water from a water source through a condenser and then to a cooling tower.  Large fans (forced draft) or hyperbolic designs (natural draft) provide air flow to dissipate the transferred heat from the cooling water to the air, primarily by means of evaporation.  The cooled water is then re-circulated back to the condenser. </a:t>
            </a:r>
            <a:endParaRPr lang="en-US" b="1" dirty="0" smtClean="0">
              <a:latin typeface="Arial Black" pitchFamily="34" charset="0"/>
            </a:endParaRPr>
          </a:p>
          <a:p>
            <a:pPr algn="l"/>
            <a:endParaRPr lang="en-US" b="1" dirty="0" smtClean="0">
              <a:latin typeface="Arial Black" pitchFamily="34" charset="0"/>
            </a:endParaRPr>
          </a:p>
          <a:p>
            <a:pPr algn="l"/>
            <a:r>
              <a:rPr lang="en-US" dirty="0" smtClean="0">
                <a:latin typeface="Arial Black" pitchFamily="34" charset="0"/>
              </a:rPr>
              <a:t>Make up water can come from rain &amp; storm water runoff and/or surface water.  It may also use municipal wastewater treatment plant effluent.</a:t>
            </a:r>
          </a:p>
          <a:p>
            <a:endParaRPr lang="en-US" dirty="0" smtClean="0"/>
          </a:p>
          <a:p>
            <a:r>
              <a:rPr lang="en-US" dirty="0" smtClean="0"/>
              <a:t>Wet cooling towers </a:t>
            </a:r>
            <a:r>
              <a:rPr lang="en-US" b="1" i="1" dirty="0" smtClean="0"/>
              <a:t>use</a:t>
            </a:r>
            <a:r>
              <a:rPr lang="en-US" dirty="0" smtClean="0"/>
              <a:t> less</a:t>
            </a:r>
            <a:r>
              <a:rPr lang="en-US" baseline="0" dirty="0" smtClean="0"/>
              <a:t>, but </a:t>
            </a:r>
            <a:r>
              <a:rPr lang="en-US" b="1" i="1" u="sng" baseline="0" dirty="0" smtClean="0"/>
              <a:t>consume</a:t>
            </a:r>
            <a:r>
              <a:rPr lang="en-US" baseline="0" dirty="0" smtClean="0"/>
              <a:t> more water than once-through systems.  </a:t>
            </a:r>
            <a:endParaRPr lang="en-US" dirty="0"/>
          </a:p>
        </p:txBody>
      </p:sp>
      <p:sp>
        <p:nvSpPr>
          <p:cNvPr id="4" name="Slide Number Placeholder 3"/>
          <p:cNvSpPr>
            <a:spLocks noGrp="1"/>
          </p:cNvSpPr>
          <p:nvPr>
            <p:ph type="sldNum" sz="quarter" idx="10"/>
          </p:nvPr>
        </p:nvSpPr>
        <p:spPr/>
        <p:txBody>
          <a:bodyPr/>
          <a:lstStyle/>
          <a:p>
            <a:fld id="{1D3D7874-0E34-43BA-8674-FF494B71628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With </a:t>
            </a:r>
            <a:r>
              <a:rPr lang="en-US" b="1" dirty="0" smtClean="0"/>
              <a:t>dry cooling</a:t>
            </a:r>
            <a:r>
              <a:rPr lang="en-US" dirty="0" smtClean="0"/>
              <a:t>, large fans (forced-draft) or hyperbolic towers (natural draft) generate air flow to condense the steam as it flows through finned tubes in the condensers.  Cooling water is not needed because the steam is condensed as the heat is transferred directly to the air by means of convection.</a:t>
            </a:r>
          </a:p>
          <a:p>
            <a:pPr defTabSz="931774"/>
            <a:endParaRPr lang="en-US" dirty="0" smtClean="0"/>
          </a:p>
          <a:p>
            <a:pPr defTabSz="931774"/>
            <a:r>
              <a:rPr lang="en-US" dirty="0" smtClean="0"/>
              <a:t>The heat transfer to air via convection is less efficient than the previously described heat transfer mechanisms and the heat capacity of air is lower than water,</a:t>
            </a:r>
            <a:r>
              <a:rPr lang="en-US" baseline="30000" dirty="0" smtClean="0"/>
              <a:t> </a:t>
            </a:r>
            <a:r>
              <a:rPr lang="en-US" dirty="0" smtClean="0"/>
              <a:t>so a significantly larger condenser, greater number and size of fans, and higher air flow are required than for traditional wet cooling towers. </a:t>
            </a:r>
          </a:p>
        </p:txBody>
      </p:sp>
      <p:sp>
        <p:nvSpPr>
          <p:cNvPr id="4" name="Slide Number Placeholder 3"/>
          <p:cNvSpPr>
            <a:spLocks noGrp="1"/>
          </p:cNvSpPr>
          <p:nvPr>
            <p:ph type="sldNum" sz="quarter" idx="10"/>
          </p:nvPr>
        </p:nvSpPr>
        <p:spPr/>
        <p:txBody>
          <a:bodyPr/>
          <a:lstStyle/>
          <a:p>
            <a:fld id="{1D3D7874-0E34-43BA-8674-FF494B71628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000" dirty="0" smtClean="0"/>
              <a:t>Mandating one cooling technology could have significant consequences</a:t>
            </a:r>
          </a:p>
          <a:p>
            <a:pPr marL="465887" lvl="2" defTabSz="931774">
              <a:buFont typeface="Arial" pitchFamily="34" charset="0"/>
              <a:buChar char="•"/>
              <a:defRPr/>
            </a:pPr>
            <a:r>
              <a:rPr lang="en-US" sz="1000" dirty="0" smtClean="0"/>
              <a:t> Limits investor’s ability to make a return on investment t</a:t>
            </a:r>
            <a:r>
              <a:rPr lang="en-US" sz="1000" baseline="0" dirty="0" smtClean="0"/>
              <a:t>hereby d</a:t>
            </a:r>
            <a:r>
              <a:rPr lang="en-US" sz="1000" dirty="0" smtClean="0"/>
              <a:t>iscouraging future investment</a:t>
            </a:r>
          </a:p>
          <a:p>
            <a:pPr marL="465887" lvl="2" defTabSz="931774">
              <a:buFont typeface="Arial" pitchFamily="34" charset="0"/>
              <a:buChar char="•"/>
              <a:defRPr/>
            </a:pPr>
            <a:r>
              <a:rPr lang="en-US" sz="1000" dirty="0" smtClean="0"/>
              <a:t> Cause premature retirement of multiple plants </a:t>
            </a:r>
          </a:p>
          <a:p>
            <a:pPr marL="465887" lvl="2" defTabSz="931774">
              <a:buFont typeface="Arial" pitchFamily="34" charset="0"/>
              <a:buChar char="•"/>
              <a:defRPr/>
            </a:pPr>
            <a:r>
              <a:rPr lang="en-US" sz="1000" dirty="0" smtClean="0"/>
              <a:t> Hinder power producers’ ability to meet the electric demands of the citizens of Texas </a:t>
            </a:r>
          </a:p>
          <a:p>
            <a:pPr marL="465887" lvl="2" defTabSz="931774">
              <a:buFont typeface="Arial" pitchFamily="34" charset="0"/>
              <a:buChar char="•"/>
              <a:defRPr/>
            </a:pPr>
            <a:r>
              <a:rPr lang="en-US" sz="1000" dirty="0" smtClean="0"/>
              <a:t> Cause a negative ripple effect on both the Texas economy and the national economy</a:t>
            </a:r>
          </a:p>
          <a:p>
            <a:pPr marL="0" lvl="1" defTabSz="931774">
              <a:defRPr/>
            </a:pPr>
            <a:endParaRPr lang="en-US" sz="1000" dirty="0" smtClean="0"/>
          </a:p>
          <a:p>
            <a:pPr marL="0" lvl="1" defTabSz="931774">
              <a:defRPr/>
            </a:pPr>
            <a:r>
              <a:rPr lang="en-US" sz="1000" dirty="0" smtClean="0"/>
              <a:t>Water conservation is an integral part of current  STANDARD OPERATING PROCEDURES for the Texas power industry.  As a result :</a:t>
            </a:r>
          </a:p>
          <a:p>
            <a:pPr marL="465887" lvl="2" defTabSz="931774">
              <a:buFont typeface="Arial" pitchFamily="34" charset="0"/>
              <a:buChar char="•"/>
              <a:defRPr/>
            </a:pPr>
            <a:r>
              <a:rPr lang="en-US" sz="1000" dirty="0" smtClean="0"/>
              <a:t> Texas once-through cooled power plants consume less than 10 gallons of water to produce the amount of </a:t>
            </a:r>
            <a:br>
              <a:rPr lang="en-US" sz="1000" dirty="0" smtClean="0"/>
            </a:br>
            <a:r>
              <a:rPr lang="en-US" sz="1000" dirty="0" smtClean="0"/>
              <a:t>   electricity consumed per household per day </a:t>
            </a:r>
          </a:p>
          <a:p>
            <a:pPr marL="465887" lvl="2" defTabSz="931774">
              <a:buFont typeface="Arial" pitchFamily="34" charset="0"/>
              <a:buChar char="•"/>
              <a:defRPr/>
            </a:pPr>
            <a:r>
              <a:rPr lang="en-US" sz="1000" dirty="0" smtClean="0"/>
              <a:t> Water consumption to energy production efficiency in Texas once-through cooled power plants has improved </a:t>
            </a:r>
            <a:br>
              <a:rPr lang="en-US" sz="1000" dirty="0" smtClean="0"/>
            </a:br>
            <a:r>
              <a:rPr lang="en-US" sz="1000" dirty="0" smtClean="0"/>
              <a:t>   over time and continues to do so</a:t>
            </a:r>
          </a:p>
          <a:p>
            <a:pPr marL="0" lvl="1" defTabSz="931774">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27D9A56E-4199-4C1D-A59B-1210B83DF643}" type="slidenum">
              <a:rPr lang="en-US" smtClean="0"/>
              <a:pPr/>
              <a:t>12</a:t>
            </a:fld>
            <a:endParaRPr lang="en-US" dirty="0"/>
          </a:p>
        </p:txBody>
      </p:sp>
    </p:spTree>
    <p:extLst>
      <p:ext uri="{BB962C8B-B14F-4D97-AF65-F5344CB8AC3E}">
        <p14:creationId xmlns="" xmlns:p14="http://schemas.microsoft.com/office/powerpoint/2010/main" val="25464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smtClean="0"/>
          </a:p>
        </p:txBody>
      </p:sp>
      <p:pic>
        <p:nvPicPr>
          <p:cNvPr id="10" name="Picture 9" descr="2012 PowerPoint title banner_v5.jpg"/>
          <p:cNvPicPr>
            <a:picLocks noChangeAspect="1"/>
          </p:cNvPicPr>
          <p:nvPr/>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p:nvPicPr>
        <p:blipFill>
          <a:blip r:embed="rId3" cstate="print"/>
          <a:srcRect/>
          <a:stretch>
            <a:fillRect/>
          </a:stretch>
        </p:blipFill>
        <p:spPr bwMode="auto">
          <a:xfrm>
            <a:off x="2999232" y="1629992"/>
            <a:ext cx="3145536" cy="51206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smtClean="0"/>
              <a:t>Click icon to add chart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a:solidFill>
                  <a:srgbClr val="4D4D4D"/>
                </a:solidFill>
              </a:rPr>
              <a:pPr/>
              <a:t>‹#›</a:t>
            </a:fld>
            <a:endParaRPr lang="en-US" sz="1000">
              <a:solidFill>
                <a:srgbClr val="4D4D4D"/>
              </a:solidFil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cs typeface="Arial" charset="0"/>
              </a:rPr>
              <a:t>© </a:t>
            </a:r>
            <a:r>
              <a:rPr lang="en-US" sz="700" dirty="0" smtClean="0">
                <a:solidFill>
                  <a:srgbClr val="4D4D4D"/>
                </a:solidFill>
                <a:cs typeface="Arial" charset="0"/>
              </a:rPr>
              <a:t>2012 </a:t>
            </a:r>
            <a:r>
              <a:rPr lang="en-US" sz="700" dirty="0">
                <a:solidFill>
                  <a:srgbClr val="4D4D4D"/>
                </a:solidFill>
                <a:cs typeface="Arial" charset="0"/>
              </a:rPr>
              <a:t>Electric Power Research Institute, Inc. All rights reserved.</a:t>
            </a:r>
            <a:endParaRPr lang="en-US" sz="700" dirty="0">
              <a:solidFill>
                <a:srgbClr val="4D4D4D"/>
              </a:solidFill>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media1.wav"/><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jpeg"/><Relationship Id="rId4" Type="http://schemas.microsoft.com/office/2007/relationships/media" Target="../media/media1.wav"/><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ctr"/>
            <a:r>
              <a:rPr lang="en-US" dirty="0">
                <a:solidFill>
                  <a:schemeClr val="accent2">
                    <a:lumMod val="75000"/>
                  </a:schemeClr>
                </a:solidFill>
              </a:rPr>
              <a:t> </a:t>
            </a:r>
            <a:r>
              <a:rPr lang="en-US" dirty="0" smtClean="0"/>
              <a:t>Analysis of Water Use and Consumption by Texas Power Plants</a:t>
            </a:r>
            <a:endParaRPr lang="en-US" dirty="0"/>
          </a:p>
        </p:txBody>
      </p:sp>
      <p:sp>
        <p:nvSpPr>
          <p:cNvPr id="10" name="TextBox 9"/>
          <p:cNvSpPr txBox="1"/>
          <p:nvPr/>
        </p:nvSpPr>
        <p:spPr>
          <a:xfrm>
            <a:off x="609600" y="3505200"/>
            <a:ext cx="6400800" cy="1015663"/>
          </a:xfrm>
          <a:prstGeom prst="rect">
            <a:avLst/>
          </a:prstGeom>
          <a:noFill/>
        </p:spPr>
        <p:txBody>
          <a:bodyPr wrap="square" rtlCol="0">
            <a:spAutoFit/>
          </a:bodyPr>
          <a:lstStyle/>
          <a:p>
            <a:r>
              <a:rPr lang="en-US" sz="2000" dirty="0" smtClean="0"/>
              <a:t>Gary Gibbs</a:t>
            </a:r>
          </a:p>
          <a:p>
            <a:r>
              <a:rPr lang="en-US" sz="2000" dirty="0" smtClean="0"/>
              <a:t>Government &amp; Environmental Affairs Manager, Texas</a:t>
            </a:r>
          </a:p>
          <a:p>
            <a:r>
              <a:rPr lang="en-US" sz="2000" dirty="0" smtClean="0"/>
              <a:t>American Electric Power</a:t>
            </a:r>
          </a:p>
        </p:txBody>
      </p:sp>
      <p:pic>
        <p:nvPicPr>
          <p:cNvPr id="29698" name="Picture 2" descr="http://t2.gstatic.com/images?q=tbn:ANd9GcRDnQ_hzBVfkTTN6ziB2nBkKjI9fuwvs5qpJT8zCF3EMS1JrxtPiw"/>
          <p:cNvPicPr>
            <a:picLocks noChangeAspect="1" noChangeArrowheads="1"/>
          </p:cNvPicPr>
          <p:nvPr/>
        </p:nvPicPr>
        <p:blipFill>
          <a:blip r:embed="rId3" cstate="print"/>
          <a:srcRect/>
          <a:stretch>
            <a:fillRect/>
          </a:stretch>
        </p:blipFill>
        <p:spPr bwMode="auto">
          <a:xfrm>
            <a:off x="304800" y="4800600"/>
            <a:ext cx="4062936" cy="1676399"/>
          </a:xfrm>
          <a:prstGeom prst="rect">
            <a:avLst/>
          </a:prstGeom>
          <a:noFill/>
        </p:spPr>
      </p:pic>
    </p:spTree>
    <p:extLst>
      <p:ext uri="{BB962C8B-B14F-4D97-AF65-F5344CB8AC3E}">
        <p14:creationId xmlns="" xmlns:p14="http://schemas.microsoft.com/office/powerpoint/2010/main" val="24249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for Water Consumption per Unit Energy</a:t>
            </a:r>
            <a:endParaRPr lang="en-US" dirty="0"/>
          </a:p>
        </p:txBody>
      </p:sp>
      <p:pic>
        <p:nvPicPr>
          <p:cNvPr id="4" name="Object 2"/>
          <p:cNvPicPr/>
          <p:nvPr/>
        </p:nvPicPr>
        <p:blipFill>
          <a:blip r:embed="rId2" cstate="print"/>
          <a:srcRect/>
          <a:stretch>
            <a:fillRect/>
          </a:stretch>
        </p:blipFill>
        <p:spPr bwMode="auto">
          <a:xfrm>
            <a:off x="457200" y="1295400"/>
            <a:ext cx="8229599" cy="4876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per Household in Texas</a:t>
            </a:r>
            <a:endParaRPr lang="en-US" dirty="0"/>
          </a:p>
        </p:txBody>
      </p:sp>
      <p:pic>
        <p:nvPicPr>
          <p:cNvPr id="1026" name="Picture 19"/>
          <p:cNvPicPr>
            <a:picLocks noChangeAspect="1" noChangeArrowheads="1"/>
          </p:cNvPicPr>
          <p:nvPr/>
        </p:nvPicPr>
        <p:blipFill>
          <a:blip r:embed="rId2" cstate="print"/>
          <a:srcRect/>
          <a:stretch>
            <a:fillRect/>
          </a:stretch>
        </p:blipFill>
        <p:spPr bwMode="auto">
          <a:xfrm>
            <a:off x="1295400" y="1219200"/>
            <a:ext cx="6483882" cy="2286000"/>
          </a:xfrm>
          <a:prstGeom prst="rect">
            <a:avLst/>
          </a:prstGeom>
          <a:noFill/>
          <a:ln w="9525">
            <a:noFill/>
            <a:miter lim="800000"/>
            <a:headEnd/>
            <a:tailEnd/>
          </a:ln>
        </p:spPr>
      </p:pic>
      <p:sp>
        <p:nvSpPr>
          <p:cNvPr id="1027" name="Rectangle 3"/>
          <p:cNvSpPr>
            <a:spLocks noChangeArrowheads="1"/>
          </p:cNvSpPr>
          <p:nvPr/>
        </p:nvSpPr>
        <p:spPr bwMode="auto">
          <a:xfrm>
            <a:off x="228600" y="36576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Typical American household = 4.6 people, 2,500</a:t>
            </a:r>
            <a:r>
              <a:rPr kumimoji="0" lang="en-US" sz="2000" b="0" i="0" u="none" strike="noStrike" cap="none" normalizeH="0" dirty="0" smtClean="0">
                <a:ln>
                  <a:noFill/>
                </a:ln>
                <a:solidFill>
                  <a:schemeClr val="tx1"/>
                </a:solidFill>
                <a:effectLst/>
                <a:latin typeface="Arial" pitchFamily="34" charset="0"/>
                <a:cs typeface="Arial" pitchFamily="34" charset="0"/>
              </a:rPr>
              <a:t> </a:t>
            </a:r>
            <a:r>
              <a:rPr kumimoji="0" lang="en-US" sz="2000" b="0" i="0" u="none" strike="noStrike" cap="none" normalizeH="0" dirty="0" err="1" smtClean="0">
                <a:ln>
                  <a:noFill/>
                </a:ln>
                <a:solidFill>
                  <a:schemeClr val="tx1"/>
                </a:solidFill>
                <a:effectLst/>
                <a:latin typeface="Arial" pitchFamily="34" charset="0"/>
                <a:cs typeface="Arial" pitchFamily="34" charset="0"/>
              </a:rPr>
              <a:t>sf</a:t>
            </a:r>
            <a:r>
              <a:rPr kumimoji="0" lang="en-US" sz="2000" b="0" i="0" u="none" strike="noStrike" cap="none" normalizeH="0" dirty="0" smtClean="0">
                <a:ln>
                  <a:noFill/>
                </a:ln>
                <a:solidFill>
                  <a:schemeClr val="tx1"/>
                </a:solidFill>
                <a:effectLst/>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house, uses 29 kW of electricity each day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Typical Texas once-through plant consumes 9½ gallons of water to produce that 29 kW of power:</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1"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Arial" pitchFamily="34" charset="0"/>
                <a:cs typeface="Arial" pitchFamily="34" charset="0"/>
              </a:rPr>
              <a:t>5.7 gallons / day to power a home by NGCC w/OTC</a:t>
            </a: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comparison, the typical American household consumes 300 gallons of water each day.  Therefore only 3% of the total water consumed by the typical household is used to generate the electricity.</a:t>
            </a:r>
            <a:r>
              <a:rPr kumimoji="0" lang="en-US" sz="1050" b="0" i="0" u="none" strike="noStrike" cap="none" normalizeH="0" baseline="0" dirty="0" smtClean="0">
                <a:ln>
                  <a:noFill/>
                </a:ln>
                <a:solidFill>
                  <a:schemeClr val="tx1"/>
                </a:solidFill>
                <a:effectLst/>
                <a:latin typeface="Arial"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2743200" cy="1143000"/>
          </a:xfrm>
        </p:spPr>
        <p:txBody>
          <a:bodyPr/>
          <a:lstStyle/>
          <a:p>
            <a:r>
              <a:rPr lang="en-US" dirty="0" smtClean="0"/>
              <a:t>RESULTS</a:t>
            </a:r>
            <a:endParaRPr lang="en-US" dirty="0"/>
          </a:p>
        </p:txBody>
      </p:sp>
      <p:sp>
        <p:nvSpPr>
          <p:cNvPr id="2" name="Content Placeholder 1"/>
          <p:cNvSpPr>
            <a:spLocks noGrp="1"/>
          </p:cNvSpPr>
          <p:nvPr>
            <p:ph idx="1"/>
          </p:nvPr>
        </p:nvSpPr>
        <p:spPr>
          <a:xfrm>
            <a:off x="457200" y="1066800"/>
            <a:ext cx="8534400" cy="609600"/>
          </a:xfrm>
        </p:spPr>
        <p:txBody>
          <a:bodyPr>
            <a:normAutofit fontScale="92500"/>
          </a:bodyPr>
          <a:lstStyle/>
          <a:p>
            <a:pPr>
              <a:buBlip>
                <a:blip r:embed="rId3"/>
              </a:buBlip>
            </a:pPr>
            <a:r>
              <a:rPr lang="en-US" dirty="0" smtClean="0"/>
              <a:t>MANDATING ONE TECHNOLOGY HAS CONSEQUENCES</a:t>
            </a:r>
            <a:endParaRPr lang="en-US" dirty="0"/>
          </a:p>
        </p:txBody>
      </p:sp>
      <p:sp>
        <p:nvSpPr>
          <p:cNvPr id="4" name="Content Placeholder 1"/>
          <p:cNvSpPr txBox="1">
            <a:spLocks/>
          </p:cNvSpPr>
          <p:nvPr/>
        </p:nvSpPr>
        <p:spPr>
          <a:xfrm>
            <a:off x="457200" y="1447800"/>
            <a:ext cx="47244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buBlip>
                <a:blip r:embed="rId4"/>
              </a:buBlip>
            </a:pPr>
            <a:r>
              <a:rPr lang="en-US" dirty="0" smtClean="0"/>
              <a:t>RETURN ON INVESTMENT</a:t>
            </a:r>
            <a:endParaRPr lang="en-US" dirty="0"/>
          </a:p>
        </p:txBody>
      </p:sp>
      <p:sp>
        <p:nvSpPr>
          <p:cNvPr id="5" name="Content Placeholder 1"/>
          <p:cNvSpPr txBox="1">
            <a:spLocks/>
          </p:cNvSpPr>
          <p:nvPr/>
        </p:nvSpPr>
        <p:spPr>
          <a:xfrm>
            <a:off x="457200" y="1981200"/>
            <a:ext cx="5257800" cy="4998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buBlip>
                <a:blip r:embed="rId4"/>
              </a:buBlip>
            </a:pPr>
            <a:r>
              <a:rPr lang="en-US" dirty="0" smtClean="0"/>
              <a:t>PREMATURE RETIREMENT </a:t>
            </a:r>
            <a:endParaRPr lang="en-US" dirty="0"/>
          </a:p>
        </p:txBody>
      </p:sp>
      <p:sp>
        <p:nvSpPr>
          <p:cNvPr id="6" name="Content Placeholder 1"/>
          <p:cNvSpPr txBox="1">
            <a:spLocks/>
          </p:cNvSpPr>
          <p:nvPr/>
        </p:nvSpPr>
        <p:spPr>
          <a:xfrm>
            <a:off x="457200" y="2514600"/>
            <a:ext cx="5867400" cy="6096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buBlip>
                <a:blip r:embed="rId4"/>
              </a:buBlip>
            </a:pPr>
            <a:r>
              <a:rPr lang="en-US" dirty="0" smtClean="0"/>
              <a:t>SUPPLY             DEMAND</a:t>
            </a:r>
            <a:endParaRPr lang="en-US" dirty="0"/>
          </a:p>
        </p:txBody>
      </p:sp>
      <p:sp>
        <p:nvSpPr>
          <p:cNvPr id="8" name="Content Placeholder 1"/>
          <p:cNvSpPr txBox="1">
            <a:spLocks/>
          </p:cNvSpPr>
          <p:nvPr/>
        </p:nvSpPr>
        <p:spPr>
          <a:xfrm>
            <a:off x="457200" y="3048000"/>
            <a:ext cx="66294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buBlip>
                <a:blip r:embed="rId4"/>
              </a:buBlip>
            </a:pPr>
            <a:r>
              <a:rPr lang="en-US" dirty="0" smtClean="0"/>
              <a:t>RIPPLE EFFECT OF INCREASED COSTS</a:t>
            </a:r>
            <a:endParaRPr lang="en-US" dirty="0"/>
          </a:p>
        </p:txBody>
      </p:sp>
      <p:sp>
        <p:nvSpPr>
          <p:cNvPr id="9" name="Content Placeholder 1"/>
          <p:cNvSpPr txBox="1">
            <a:spLocks/>
          </p:cNvSpPr>
          <p:nvPr/>
        </p:nvSpPr>
        <p:spPr>
          <a:xfrm>
            <a:off x="457200" y="3505200"/>
            <a:ext cx="8610600" cy="685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3"/>
              </a:buBlip>
            </a:pPr>
            <a:endParaRPr lang="en-US" dirty="0"/>
          </a:p>
        </p:txBody>
      </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438400" y="2438400"/>
            <a:ext cx="478823" cy="573239"/>
          </a:xfrm>
          <a:prstGeom prst="rect">
            <a:avLst/>
          </a:prstGeom>
        </p:spPr>
      </p:pic>
      <p:sp>
        <p:nvSpPr>
          <p:cNvPr id="16" name="Rectangle 15"/>
          <p:cNvSpPr/>
          <p:nvPr/>
        </p:nvSpPr>
        <p:spPr>
          <a:xfrm>
            <a:off x="5486400" y="1371600"/>
            <a:ext cx="609600" cy="63094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3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56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9" presetClass="entr" presetSubtype="10" fill="hold" grpId="0" nodeType="withEffect">
                                  <p:stCondLst>
                                    <p:cond delay="1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0" fill="hold"/>
                                        <p:tgtEl>
                                          <p:spTgt spid="16"/>
                                        </p:tgtEl>
                                        <p:attrNameLst>
                                          <p:attrName>ppt_w</p:attrName>
                                        </p:attrNameLst>
                                      </p:cBhvr>
                                      <p:tavLst>
                                        <p:tav tm="0" fmla="#ppt_w*sin(2.5*pi*$)">
                                          <p:val>
                                            <p:fltVal val="0"/>
                                          </p:val>
                                        </p:tav>
                                        <p:tav tm="100000">
                                          <p:val>
                                            <p:fltVal val="1"/>
                                          </p:val>
                                        </p:tav>
                                      </p:tavLst>
                                    </p:anim>
                                    <p:anim calcmode="lin" valueType="num">
                                      <p:cBhvr>
                                        <p:cTn id="15" dur="50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8000"/>
                            </p:stCondLst>
                            <p:childTnLst>
                              <p:par>
                                <p:cTn id="17" presetID="10" presetClass="entr" presetSubtype="0" fill="hold" grpId="0" nodeType="after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12000"/>
                            </p:stCondLst>
                            <p:childTnLst>
                              <p:par>
                                <p:cTn id="21" presetID="10" presetClass="entr" presetSubtype="0" fill="hold" grpId="0" nodeType="after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29" presetClass="entr" presetSubtype="0" fill="hold" nodeType="withEffect">
                                  <p:stCondLst>
                                    <p:cond delay="20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childTnLst>
                          </p:cTn>
                        </p:par>
                        <p:par>
                          <p:cTn id="29" fill="hold">
                            <p:stCondLst>
                              <p:cond delay="17000"/>
                            </p:stCondLst>
                            <p:childTnLst>
                              <p:par>
                                <p:cTn id="30" presetID="10" presetClass="entr" presetSubtype="0" fill="hold" grpId="0" nodeType="afterEffect">
                                  <p:stCondLst>
                                    <p:cond delay="2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par>
                          <p:cTn id="33" fill="hold">
                            <p:stCondLst>
                              <p:cond delay="21500"/>
                            </p:stCondLst>
                            <p:childTnLst>
                              <p:par>
                                <p:cTn id="34" presetID="10" presetClass="entr" presetSubtype="0" fill="hold" grpId="0" nodeType="afterEffect" nodePh="1">
                                  <p:stCondLst>
                                    <p:cond delay="2500"/>
                                  </p:stCondLst>
                                  <p:endCondLst>
                                    <p:cond evt="begin" delay="0">
                                      <p:tn val="34"/>
                                    </p:cond>
                                  </p:end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P spid="8"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04800" y="304800"/>
            <a:ext cx="8534400" cy="632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457200" y="1349375"/>
            <a:ext cx="8455025" cy="4935538"/>
          </a:xfrm>
        </p:spPr>
        <p:txBody>
          <a:bodyPr>
            <a:normAutofit/>
          </a:bodyPr>
          <a:lstStyle/>
          <a:p>
            <a:pPr lvl="1"/>
            <a:r>
              <a:rPr lang="en-US" dirty="0" smtClean="0"/>
              <a:t>Water </a:t>
            </a:r>
            <a:r>
              <a:rPr lang="en-US" dirty="0" smtClean="0"/>
              <a:t>consumption for utility industry typically less than 3% of </a:t>
            </a:r>
            <a:r>
              <a:rPr lang="en-US" dirty="0" smtClean="0"/>
              <a:t>state’s total consumption</a:t>
            </a:r>
            <a:r>
              <a:rPr lang="en-US" dirty="0" smtClean="0"/>
              <a:t>, and trend is </a:t>
            </a:r>
            <a:r>
              <a:rPr lang="en-US" dirty="0" smtClean="0"/>
              <a:t>decreasing</a:t>
            </a:r>
          </a:p>
          <a:p>
            <a:pPr lvl="1"/>
            <a:endParaRPr lang="en-US" dirty="0" smtClean="0"/>
          </a:p>
          <a:p>
            <a:pPr lvl="1"/>
            <a:r>
              <a:rPr lang="en-US" dirty="0" smtClean="0"/>
              <a:t>The electric utility industry has dramatically reduced water consumption over the years, such that any further significant savings will require significant cost to electric customers.</a:t>
            </a:r>
          </a:p>
          <a:p>
            <a:pPr lvl="1"/>
            <a:endParaRPr lang="en-US" dirty="0" smtClean="0"/>
          </a:p>
          <a:p>
            <a:pPr lvl="1"/>
            <a:r>
              <a:rPr lang="en-US" dirty="0" smtClean="0"/>
              <a:t>Only 3% of the electricity used daily in a typical household is required to withdraw, treat and deliver the water used -- and manage the resulting wastewater.  Only 3%, what a bargain!!</a:t>
            </a:r>
            <a:endParaRPr lang="en-US" dirty="0" smtClean="0"/>
          </a:p>
        </p:txBody>
      </p:sp>
      <p:sp>
        <p:nvSpPr>
          <p:cNvPr id="4" name="Rectangle 4"/>
          <p:cNvSpPr>
            <a:spLocks noGrp="1" noChangeArrowheads="1"/>
          </p:cNvSpPr>
          <p:nvPr>
            <p:ph type="title"/>
          </p:nvPr>
        </p:nvSpPr>
        <p:spPr>
          <a:xfrm>
            <a:off x="457200" y="182563"/>
            <a:ext cx="8499475" cy="914400"/>
          </a:xfrm>
          <a:noFill/>
          <a:ln/>
        </p:spPr>
        <p:txBody>
          <a:bodyPr/>
          <a:lstStyle/>
          <a:p>
            <a:pPr algn="ctr"/>
            <a:r>
              <a:rPr lang="en-US" sz="3000" dirty="0" smtClean="0"/>
              <a:t>Conclusions</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3276194" cy="976828"/>
          </a:xfrm>
        </p:spPr>
        <p:txBody>
          <a:bodyPr/>
          <a:lstStyle/>
          <a:p>
            <a:r>
              <a:rPr lang="en-US" sz="3100" dirty="0" smtClean="0"/>
              <a:t>THE</a:t>
            </a:r>
            <a:r>
              <a:rPr lang="en-US" dirty="0" smtClean="0"/>
              <a:t> </a:t>
            </a:r>
            <a:r>
              <a:rPr lang="en-US" sz="3100" dirty="0" smtClean="0"/>
              <a:t>ISSUES</a:t>
            </a:r>
            <a:endParaRPr lang="en-US" sz="3100" dirty="0"/>
          </a:p>
        </p:txBody>
      </p:sp>
      <p:sp>
        <p:nvSpPr>
          <p:cNvPr id="2" name="Content Placeholder 1"/>
          <p:cNvSpPr>
            <a:spLocks noGrp="1"/>
          </p:cNvSpPr>
          <p:nvPr>
            <p:ph idx="1"/>
          </p:nvPr>
        </p:nvSpPr>
        <p:spPr>
          <a:xfrm>
            <a:off x="457200" y="1481328"/>
            <a:ext cx="3048000" cy="804672"/>
          </a:xfrm>
        </p:spPr>
        <p:txBody>
          <a:bodyPr>
            <a:normAutofit/>
          </a:bodyPr>
          <a:lstStyle/>
          <a:p>
            <a:pPr>
              <a:buBlip>
                <a:blip r:embed="rId3"/>
              </a:buBlip>
            </a:pPr>
            <a:r>
              <a:rPr lang="en-US" dirty="0" smtClean="0"/>
              <a:t>CONFUSION </a:t>
            </a:r>
            <a:endParaRPr lang="en-US" dirty="0"/>
          </a:p>
        </p:txBody>
      </p:sp>
      <p:sp>
        <p:nvSpPr>
          <p:cNvPr id="4" name="Content Placeholder 1"/>
          <p:cNvSpPr txBox="1">
            <a:spLocks/>
          </p:cNvSpPr>
          <p:nvPr/>
        </p:nvSpPr>
        <p:spPr>
          <a:xfrm>
            <a:off x="457200" y="3081528"/>
            <a:ext cx="3505200" cy="10332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3"/>
              </a:buBlip>
            </a:pPr>
            <a:r>
              <a:rPr lang="en-US" dirty="0" smtClean="0"/>
              <a:t>RETRO-FIT</a:t>
            </a:r>
            <a:endParaRPr lang="en-US" dirty="0"/>
          </a:p>
        </p:txBody>
      </p:sp>
      <p:sp>
        <p:nvSpPr>
          <p:cNvPr id="5" name="Content Placeholder 1"/>
          <p:cNvSpPr txBox="1">
            <a:spLocks/>
          </p:cNvSpPr>
          <p:nvPr/>
        </p:nvSpPr>
        <p:spPr>
          <a:xfrm>
            <a:off x="457200" y="4681728"/>
            <a:ext cx="4876800" cy="8046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3"/>
              </a:buBlip>
            </a:pPr>
            <a:r>
              <a:rPr lang="en-US" dirty="0" smtClean="0"/>
              <a:t>USE VS CONSUMPTION</a:t>
            </a:r>
            <a:endParaRPr lang="en-US" dirty="0"/>
          </a:p>
        </p:txBody>
      </p:sp>
      <p:grpSp>
        <p:nvGrpSpPr>
          <p:cNvPr id="21" name="Group 20"/>
          <p:cNvGrpSpPr/>
          <p:nvPr/>
        </p:nvGrpSpPr>
        <p:grpSpPr>
          <a:xfrm>
            <a:off x="5562600" y="4114800"/>
            <a:ext cx="2993276" cy="1905000"/>
            <a:chOff x="3581400" y="990600"/>
            <a:chExt cx="2993276" cy="1905000"/>
          </a:xfrm>
        </p:grpSpPr>
        <p:sp>
          <p:nvSpPr>
            <p:cNvPr id="7" name="Block Arc 6"/>
            <p:cNvSpPr/>
            <p:nvPr/>
          </p:nvSpPr>
          <p:spPr>
            <a:xfrm>
              <a:off x="3602876" y="990600"/>
              <a:ext cx="2971800" cy="17526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Block Arc 12"/>
            <p:cNvSpPr/>
            <p:nvPr/>
          </p:nvSpPr>
          <p:spPr>
            <a:xfrm rot="10800000">
              <a:off x="3581400" y="1143000"/>
              <a:ext cx="2971800" cy="175260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419600" y="1066800"/>
              <a:ext cx="1383925" cy="369332"/>
            </a:xfrm>
            <a:prstGeom prst="rect">
              <a:avLst/>
            </a:prstGeom>
            <a:noFill/>
          </p:spPr>
          <p:txBody>
            <a:bodyPr wrap="square" rtlCol="0">
              <a:spAutoFit/>
            </a:bodyPr>
            <a:lstStyle/>
            <a:p>
              <a:pPr algn="ctr"/>
              <a:r>
                <a:rPr lang="en-US" dirty="0" smtClean="0"/>
                <a:t>WATER</a:t>
              </a:r>
              <a:endParaRPr lang="en-US" dirty="0"/>
            </a:p>
          </p:txBody>
        </p:sp>
        <p:sp>
          <p:nvSpPr>
            <p:cNvPr id="14" name="TextBox 13"/>
            <p:cNvSpPr txBox="1"/>
            <p:nvPr/>
          </p:nvSpPr>
          <p:spPr>
            <a:xfrm>
              <a:off x="4419600" y="2526268"/>
              <a:ext cx="1383925" cy="369332"/>
            </a:xfrm>
            <a:prstGeom prst="rect">
              <a:avLst/>
            </a:prstGeom>
            <a:noFill/>
          </p:spPr>
          <p:txBody>
            <a:bodyPr wrap="square" rtlCol="0">
              <a:spAutoFit/>
            </a:bodyPr>
            <a:lstStyle/>
            <a:p>
              <a:pPr algn="ctr"/>
              <a:r>
                <a:rPr lang="en-US" dirty="0" smtClean="0"/>
                <a:t>ENERGY</a:t>
              </a:r>
              <a:endParaRPr lang="en-US" dirty="0"/>
            </a:p>
          </p:txBody>
        </p:sp>
      </p:grpSp>
      <p:sp>
        <p:nvSpPr>
          <p:cNvPr id="15" name="TextBox 14"/>
          <p:cNvSpPr txBox="1"/>
          <p:nvPr/>
        </p:nvSpPr>
        <p:spPr>
          <a:xfrm>
            <a:off x="6248400" y="4876800"/>
            <a:ext cx="1600200" cy="400110"/>
          </a:xfrm>
          <a:prstGeom prst="rect">
            <a:avLst/>
          </a:prstGeom>
          <a:noFill/>
        </p:spPr>
        <p:txBody>
          <a:bodyPr wrap="square" rtlCol="0">
            <a:spAutoFit/>
          </a:bodyPr>
          <a:lstStyle/>
          <a:p>
            <a:pPr algn="ctr"/>
            <a:r>
              <a:rPr lang="en-US" sz="2000" b="1" dirty="0" smtClean="0">
                <a:solidFill>
                  <a:srgbClr val="0070C0"/>
                </a:solidFill>
              </a:rPr>
              <a:t>COOLING</a:t>
            </a:r>
            <a:endParaRPr lang="en-US" sz="2000" b="1" dirty="0">
              <a:solidFill>
                <a:srgbClr val="0070C0"/>
              </a:solidFill>
            </a:endParaRPr>
          </a:p>
        </p:txBody>
      </p:sp>
      <p:sp>
        <p:nvSpPr>
          <p:cNvPr id="18" name="TextBox 17"/>
          <p:cNvSpPr txBox="1"/>
          <p:nvPr/>
        </p:nvSpPr>
        <p:spPr>
          <a:xfrm>
            <a:off x="1219200" y="3496270"/>
            <a:ext cx="3200400" cy="400110"/>
          </a:xfrm>
          <a:prstGeom prst="rect">
            <a:avLst/>
          </a:prstGeom>
          <a:noFill/>
        </p:spPr>
        <p:txBody>
          <a:bodyPr wrap="square" rtlCol="0">
            <a:spAutoFit/>
          </a:bodyPr>
          <a:lstStyle/>
          <a:p>
            <a:pPr algn="ctr"/>
            <a:r>
              <a:rPr lang="en-US" sz="2000" b="1" dirty="0" smtClean="0">
                <a:solidFill>
                  <a:schemeClr val="accent2">
                    <a:lumMod val="75000"/>
                  </a:schemeClr>
                </a:solidFill>
              </a:rPr>
              <a:t>REPERCUSSIONS</a:t>
            </a:r>
            <a:endParaRPr lang="en-US" sz="2000" b="1" dirty="0">
              <a:solidFill>
                <a:schemeClr val="accent2">
                  <a:lumMod val="75000"/>
                </a:schemeClr>
              </a:solidFill>
            </a:endParaRPr>
          </a:p>
        </p:txBody>
      </p:sp>
      <p:sp>
        <p:nvSpPr>
          <p:cNvPr id="19" name="Rectangle 18"/>
          <p:cNvSpPr/>
          <p:nvPr/>
        </p:nvSpPr>
        <p:spPr>
          <a:xfrm>
            <a:off x="4019480" y="3191470"/>
            <a:ext cx="400120"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a:t>
            </a:r>
            <a:endParaRPr lang="en-US" sz="5400" b="1" cap="none" spc="0" dirty="0">
              <a:ln w="50800"/>
              <a:solidFill>
                <a:schemeClr val="bg1">
                  <a:shade val="50000"/>
                </a:schemeClr>
              </a:solidFill>
              <a:effectLst/>
            </a:endParaRPr>
          </a:p>
        </p:txBody>
      </p:sp>
      <p:sp>
        <p:nvSpPr>
          <p:cNvPr id="20" name="Rectangle 19"/>
          <p:cNvSpPr/>
          <p:nvPr/>
        </p:nvSpPr>
        <p:spPr>
          <a:xfrm>
            <a:off x="381000" y="5638800"/>
            <a:ext cx="4572000" cy="830997"/>
          </a:xfrm>
          <a:prstGeom prst="rect">
            <a:avLst/>
          </a:prstGeom>
        </p:spPr>
        <p:txBody>
          <a:bodyPr>
            <a:spAutoFit/>
          </a:bodyPr>
          <a:lstStyle/>
          <a:p>
            <a:pPr algn="ctr"/>
            <a:r>
              <a:rPr lang="en-US" sz="1600" b="1" dirty="0" smtClean="0"/>
              <a:t>Texas </a:t>
            </a:r>
            <a:r>
              <a:rPr lang="en-US" sz="1600" b="1" dirty="0"/>
              <a:t>Center for Applied </a:t>
            </a:r>
            <a:r>
              <a:rPr lang="en-US" sz="1600" b="1" dirty="0" smtClean="0"/>
              <a:t>Technology</a:t>
            </a:r>
          </a:p>
          <a:p>
            <a:pPr algn="ctr"/>
            <a:r>
              <a:rPr lang="en-US" sz="1600" b="1" dirty="0" smtClean="0"/>
              <a:t>Texas Engineering Experiment Station </a:t>
            </a:r>
            <a:endParaRPr lang="en-US" sz="1600" dirty="0"/>
          </a:p>
          <a:p>
            <a:pPr algn="ctr"/>
            <a:r>
              <a:rPr lang="en-US" sz="1600" b="1" dirty="0" smtClean="0"/>
              <a:t>Texas </a:t>
            </a:r>
            <a:r>
              <a:rPr lang="en-US" sz="1600" b="1" dirty="0"/>
              <a:t>A&amp;M University System </a:t>
            </a:r>
            <a:endParaRPr lang="en-US" sz="1600" dirty="0"/>
          </a:p>
        </p:txBody>
      </p:sp>
    </p:spTree>
    <p:extLst>
      <p:ext uri="{BB962C8B-B14F-4D97-AF65-F5344CB8AC3E}">
        <p14:creationId xmlns="" xmlns:p14="http://schemas.microsoft.com/office/powerpoint/2010/main" val="49621120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2000"/>
                            </p:stCondLst>
                            <p:childTnLst>
                              <p:par>
                                <p:cTn id="9" presetID="35" presetClass="entr" presetSubtype="0" fill="hold" nodeType="afterEffect">
                                  <p:stCondLst>
                                    <p:cond delay="3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anim calcmode="lin" valueType="num">
                                      <p:cBhvr>
                                        <p:cTn id="12" dur="2000" fill="hold"/>
                                        <p:tgtEl>
                                          <p:spTgt spid="21"/>
                                        </p:tgtEl>
                                        <p:attrNameLst>
                                          <p:attrName>style.rotation</p:attrName>
                                        </p:attrNameLst>
                                      </p:cBhvr>
                                      <p:tavLst>
                                        <p:tav tm="0">
                                          <p:val>
                                            <p:fltVal val="720"/>
                                          </p:val>
                                        </p:tav>
                                        <p:tav tm="100000">
                                          <p:val>
                                            <p:fltVal val="0"/>
                                          </p:val>
                                        </p:tav>
                                      </p:tavLst>
                                    </p:anim>
                                    <p:anim calcmode="lin" valueType="num">
                                      <p:cBhvr>
                                        <p:cTn id="13" dur="2000" fill="hold"/>
                                        <p:tgtEl>
                                          <p:spTgt spid="21"/>
                                        </p:tgtEl>
                                        <p:attrNameLst>
                                          <p:attrName>ppt_h</p:attrName>
                                        </p:attrNameLst>
                                      </p:cBhvr>
                                      <p:tavLst>
                                        <p:tav tm="0">
                                          <p:val>
                                            <p:fltVal val="0"/>
                                          </p:val>
                                        </p:tav>
                                        <p:tav tm="100000">
                                          <p:val>
                                            <p:strVal val="#ppt_h"/>
                                          </p:val>
                                        </p:tav>
                                      </p:tavLst>
                                    </p:anim>
                                    <p:anim calcmode="lin" valueType="num">
                                      <p:cBhvr>
                                        <p:cTn id="14" dur="2000" fill="hold"/>
                                        <p:tgtEl>
                                          <p:spTgt spid="21"/>
                                        </p:tgtEl>
                                        <p:attrNameLst>
                                          <p:attrName>ppt_w</p:attrName>
                                        </p:attrNameLst>
                                      </p:cBhvr>
                                      <p:tavLst>
                                        <p:tav tm="0">
                                          <p:val>
                                            <p:fltVal val="0"/>
                                          </p:val>
                                        </p:tav>
                                        <p:tav tm="100000">
                                          <p:val>
                                            <p:strVal val="#ppt_w"/>
                                          </p:val>
                                        </p:tav>
                                      </p:tavLst>
                                    </p:anim>
                                  </p:childTnLst>
                                </p:cTn>
                              </p:par>
                            </p:childTnLst>
                          </p:cTn>
                        </p:par>
                        <p:par>
                          <p:cTn id="15" fill="hold">
                            <p:stCondLst>
                              <p:cond delay="7000"/>
                            </p:stCondLst>
                            <p:childTnLst>
                              <p:par>
                                <p:cTn id="16" presetID="34" presetClass="entr" presetSubtype="0"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 from="(-#ppt_w/2)" to="(#ppt_x)" calcmode="lin" valueType="num">
                                      <p:cBhvr>
                                        <p:cTn id="18" dur="600" fill="hold">
                                          <p:stCondLst>
                                            <p:cond delay="0"/>
                                          </p:stCondLst>
                                        </p:cTn>
                                        <p:tgtEl>
                                          <p:spTgt spid="15"/>
                                        </p:tgtEl>
                                        <p:attrNameLst>
                                          <p:attrName>ppt_x</p:attrName>
                                        </p:attrNameLst>
                                      </p:cBhvr>
                                    </p:anim>
                                    <p:anim from="0" to="-1.0" calcmode="lin" valueType="num">
                                      <p:cBhvr>
                                        <p:cTn id="19" dur="200" decel="50000" autoRev="1" fill="hold">
                                          <p:stCondLst>
                                            <p:cond delay="600"/>
                                          </p:stCondLst>
                                        </p:cTn>
                                        <p:tgtEl>
                                          <p:spTgt spid="15"/>
                                        </p:tgtEl>
                                        <p:attrNameLst>
                                          <p:attrName>xshear</p:attrName>
                                        </p:attrNameLst>
                                      </p:cBhvr>
                                    </p:anim>
                                    <p:animScale>
                                      <p:cBhvr>
                                        <p:cTn id="20" dur="200" decel="100000" autoRev="1" fill="hold">
                                          <p:stCondLst>
                                            <p:cond delay="600"/>
                                          </p:stCondLst>
                                        </p:cTn>
                                        <p:tgtEl>
                                          <p:spTgt spid="15"/>
                                        </p:tgtEl>
                                      </p:cBhvr>
                                      <p:from x="100000" y="100000"/>
                                      <p:to x="80000" y="100000"/>
                                    </p:animScale>
                                    <p:anim by="(#ppt_h/3+#ppt_w*0.1)" calcmode="lin" valueType="num">
                                      <p:cBhvr additive="sum">
                                        <p:cTn id="21" dur="200" decel="100000" autoRev="1" fill="hold">
                                          <p:stCondLst>
                                            <p:cond delay="600"/>
                                          </p:stCondLst>
                                        </p:cTn>
                                        <p:tgtEl>
                                          <p:spTgt spid="15"/>
                                        </p:tgtEl>
                                        <p:attrNameLst>
                                          <p:attrName>ppt_x</p:attrName>
                                        </p:attrNameLst>
                                      </p:cBhvr>
                                    </p:anim>
                                  </p:childTnLst>
                                </p:cTn>
                              </p:par>
                            </p:childTnLst>
                          </p:cTn>
                        </p:par>
                        <p:par>
                          <p:cTn id="22" fill="hold">
                            <p:stCondLst>
                              <p:cond delay="9000"/>
                            </p:stCondLst>
                            <p:childTnLst>
                              <p:par>
                                <p:cTn id="23" presetID="10" presetClass="entr" presetSubtype="0" fill="hold" grpId="0" nodeType="after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par>
                          <p:cTn id="26" fill="hold">
                            <p:stCondLst>
                              <p:cond delay="12000"/>
                            </p:stCondLst>
                            <p:childTnLst>
                              <p:par>
                                <p:cTn id="27" presetID="54" presetClass="entr" presetSubtype="0" accel="100000" fill="hold" grpId="0" nodeType="afterEffect">
                                  <p:stCondLst>
                                    <p:cond delay="10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05"/>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 calcmode="lin" valueType="num">
                                      <p:cBhvr>
                                        <p:cTn id="31" dur="500" fill="hold"/>
                                        <p:tgtEl>
                                          <p:spTgt spid="18"/>
                                        </p:tgtEl>
                                        <p:attrNameLst>
                                          <p:attrName>ppt_x</p:attrName>
                                        </p:attrNameLst>
                                      </p:cBhvr>
                                      <p:tavLst>
                                        <p:tav tm="0">
                                          <p:val>
                                            <p:strVal val="#ppt_x-.2"/>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Effect transition="in" filter="fade">
                                      <p:cBhvr>
                                        <p:cTn id="33" dur="500"/>
                                        <p:tgtEl>
                                          <p:spTgt spid="18"/>
                                        </p:tgtEl>
                                      </p:cBhvr>
                                    </p:animEffect>
                                  </p:childTnLst>
                                </p:cTn>
                              </p:par>
                              <p:par>
                                <p:cTn id="34" presetID="19" presetClass="entr" presetSubtype="10"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0" fill="hold"/>
                                        <p:tgtEl>
                                          <p:spTgt spid="19"/>
                                        </p:tgtEl>
                                        <p:attrNameLst>
                                          <p:attrName>ppt_w</p:attrName>
                                        </p:attrNameLst>
                                      </p:cBhvr>
                                      <p:tavLst>
                                        <p:tav tm="0" fmla="#ppt_w*sin(2.5*pi*$)">
                                          <p:val>
                                            <p:fltVal val="0"/>
                                          </p:val>
                                        </p:tav>
                                        <p:tav tm="100000">
                                          <p:val>
                                            <p:fltVal val="1"/>
                                          </p:val>
                                        </p:tav>
                                      </p:tavLst>
                                    </p:anim>
                                    <p:anim calcmode="lin" valueType="num">
                                      <p:cBhvr>
                                        <p:cTn id="37" dur="5000" fill="hold"/>
                                        <p:tgtEl>
                                          <p:spTgt spid="19"/>
                                        </p:tgtEl>
                                        <p:attrNameLst>
                                          <p:attrName>ppt_h</p:attrName>
                                        </p:attrNameLst>
                                      </p:cBhvr>
                                      <p:tavLst>
                                        <p:tav tm="0">
                                          <p:val>
                                            <p:strVal val="#ppt_h"/>
                                          </p:val>
                                        </p:tav>
                                        <p:tav tm="100000">
                                          <p:val>
                                            <p:strVal val="#ppt_h"/>
                                          </p:val>
                                        </p:tav>
                                      </p:tavLst>
                                    </p:anim>
                                  </p:childTnLst>
                                </p:cTn>
                              </p:par>
                            </p:childTnLst>
                          </p:cTn>
                        </p:par>
                        <p:par>
                          <p:cTn id="38" fill="hold">
                            <p:stCondLst>
                              <p:cond delay="17500"/>
                            </p:stCondLst>
                            <p:childTnLst>
                              <p:par>
                                <p:cTn id="39" presetID="10" presetClass="entr" presetSubtype="0" fill="hold" grpId="0" nodeType="afterEffect">
                                  <p:stCondLst>
                                    <p:cond delay="20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15"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ater-droplet-2.wav">
            <a:hlinkClick r:id="" action="ppaction://media"/>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flipH="1">
            <a:off x="8596884" y="6617203"/>
            <a:ext cx="228600" cy="228600"/>
          </a:xfrm>
          <a:prstGeom prst="rect">
            <a:avLst/>
          </a:prstGeom>
        </p:spPr>
      </p:pic>
      <p:sp>
        <p:nvSpPr>
          <p:cNvPr id="3" name="Title 2"/>
          <p:cNvSpPr>
            <a:spLocks noGrp="1"/>
          </p:cNvSpPr>
          <p:nvPr>
            <p:ph type="title"/>
          </p:nvPr>
        </p:nvSpPr>
        <p:spPr>
          <a:xfrm>
            <a:off x="457200" y="274638"/>
            <a:ext cx="5337800" cy="1020762"/>
          </a:xfrm>
        </p:spPr>
        <p:txBody>
          <a:bodyPr>
            <a:normAutofit fontScale="90000"/>
          </a:bodyPr>
          <a:lstStyle/>
          <a:p>
            <a:r>
              <a:rPr lang="en-US" sz="3100" dirty="0" smtClean="0">
                <a:solidFill>
                  <a:schemeClr val="tx1"/>
                </a:solidFill>
              </a:rPr>
              <a:t>OBJECTIVES OF THE STUDY</a:t>
            </a:r>
            <a:endParaRPr lang="en-US" sz="3100" dirty="0">
              <a:solidFill>
                <a:schemeClr val="tx1"/>
              </a:solidFill>
            </a:endParaRPr>
          </a:p>
        </p:txBody>
      </p:sp>
      <p:sp>
        <p:nvSpPr>
          <p:cNvPr id="2" name="Content Placeholder 1"/>
          <p:cNvSpPr>
            <a:spLocks noGrp="1"/>
          </p:cNvSpPr>
          <p:nvPr>
            <p:ph idx="1"/>
          </p:nvPr>
        </p:nvSpPr>
        <p:spPr>
          <a:xfrm>
            <a:off x="228600" y="1371601"/>
            <a:ext cx="2057400" cy="685800"/>
          </a:xfrm>
        </p:spPr>
        <p:txBody>
          <a:bodyPr>
            <a:normAutofit/>
          </a:bodyPr>
          <a:lstStyle/>
          <a:p>
            <a:pPr>
              <a:buBlip>
                <a:blip r:embed="rId6"/>
              </a:buBlip>
            </a:pPr>
            <a:r>
              <a:rPr lang="en-US" b="1" dirty="0" smtClean="0"/>
              <a:t>CLARIFY</a:t>
            </a:r>
          </a:p>
          <a:p>
            <a:pPr marL="109728" indent="0">
              <a:buNone/>
            </a:pPr>
            <a:endParaRPr lang="en-US" dirty="0" smtClean="0"/>
          </a:p>
          <a:p>
            <a:pPr marL="109728" indent="0">
              <a:buNone/>
            </a:pPr>
            <a:endParaRPr lang="en-US" dirty="0"/>
          </a:p>
        </p:txBody>
      </p:sp>
      <p:sp>
        <p:nvSpPr>
          <p:cNvPr id="9" name="Content Placeholder 1"/>
          <p:cNvSpPr txBox="1">
            <a:spLocks/>
          </p:cNvSpPr>
          <p:nvPr/>
        </p:nvSpPr>
        <p:spPr>
          <a:xfrm>
            <a:off x="228599" y="3429000"/>
            <a:ext cx="8577263" cy="1143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6"/>
              </a:buBlip>
            </a:pPr>
            <a:r>
              <a:rPr lang="en-US" sz="2400" b="1" dirty="0" smtClean="0"/>
              <a:t>ECONOMIC IMPACTS OF MANDATING A SINGLE COOLING TECHNOLOGY </a:t>
            </a:r>
            <a:endParaRPr lang="en-US" sz="2400" b="1" dirty="0"/>
          </a:p>
        </p:txBody>
      </p:sp>
      <p:sp>
        <p:nvSpPr>
          <p:cNvPr id="10" name="Content Placeholder 1"/>
          <p:cNvSpPr txBox="1">
            <a:spLocks/>
          </p:cNvSpPr>
          <p:nvPr/>
        </p:nvSpPr>
        <p:spPr>
          <a:xfrm>
            <a:off x="152400" y="4953000"/>
            <a:ext cx="2819400" cy="762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6"/>
              </a:buBlip>
            </a:pPr>
            <a:r>
              <a:rPr lang="en-US" sz="2400" b="1" dirty="0" smtClean="0"/>
              <a:t>CONTEXT</a:t>
            </a:r>
          </a:p>
          <a:p>
            <a:pPr marL="109728" indent="0">
              <a:buFont typeface="Wingdings 3"/>
              <a:buNone/>
            </a:pPr>
            <a:endParaRPr lang="en-US" dirty="0"/>
          </a:p>
        </p:txBody>
      </p:sp>
      <p:sp>
        <p:nvSpPr>
          <p:cNvPr id="4" name="TextBox 3"/>
          <p:cNvSpPr txBox="1"/>
          <p:nvPr/>
        </p:nvSpPr>
        <p:spPr>
          <a:xfrm>
            <a:off x="533400" y="1790581"/>
            <a:ext cx="3124200" cy="400110"/>
          </a:xfrm>
          <a:prstGeom prst="rect">
            <a:avLst/>
          </a:prstGeom>
          <a:noFill/>
        </p:spPr>
        <p:txBody>
          <a:bodyPr wrap="square" rtlCol="0">
            <a:spAutoFit/>
          </a:bodyPr>
          <a:lstStyle/>
          <a:p>
            <a:pPr marL="342900" indent="-342900">
              <a:buBlip>
                <a:blip r:embed="rId7"/>
              </a:buBlip>
            </a:pPr>
            <a:r>
              <a:rPr lang="en-US" sz="2000" b="1" i="1" dirty="0" smtClean="0">
                <a:solidFill>
                  <a:schemeClr val="tx2"/>
                </a:solidFill>
              </a:rPr>
              <a:t>ONCE-THROUGH</a:t>
            </a:r>
            <a:endParaRPr lang="en-US" sz="2000" b="1" i="1" dirty="0">
              <a:solidFill>
                <a:schemeClr val="tx2"/>
              </a:solidFill>
            </a:endParaRPr>
          </a:p>
        </p:txBody>
      </p:sp>
      <p:sp>
        <p:nvSpPr>
          <p:cNvPr id="11" name="TextBox 10"/>
          <p:cNvSpPr txBox="1"/>
          <p:nvPr/>
        </p:nvSpPr>
        <p:spPr>
          <a:xfrm>
            <a:off x="533400" y="2171581"/>
            <a:ext cx="2743200" cy="400110"/>
          </a:xfrm>
          <a:prstGeom prst="rect">
            <a:avLst/>
          </a:prstGeom>
          <a:noFill/>
        </p:spPr>
        <p:txBody>
          <a:bodyPr wrap="square" rtlCol="0">
            <a:spAutoFit/>
          </a:bodyPr>
          <a:lstStyle/>
          <a:p>
            <a:pPr marL="342900" indent="-342900">
              <a:buBlip>
                <a:blip r:embed="rId7"/>
              </a:buBlip>
            </a:pPr>
            <a:r>
              <a:rPr lang="en-US" sz="2000" b="1" i="1" dirty="0" smtClean="0">
                <a:solidFill>
                  <a:schemeClr val="tx2"/>
                </a:solidFill>
              </a:rPr>
              <a:t>WET TOWERS</a:t>
            </a:r>
            <a:endParaRPr lang="en-US" sz="2000" b="1" i="1" dirty="0">
              <a:solidFill>
                <a:schemeClr val="tx2"/>
              </a:solidFill>
            </a:endParaRPr>
          </a:p>
        </p:txBody>
      </p:sp>
      <p:sp>
        <p:nvSpPr>
          <p:cNvPr id="12" name="TextBox 11"/>
          <p:cNvSpPr txBox="1"/>
          <p:nvPr/>
        </p:nvSpPr>
        <p:spPr>
          <a:xfrm>
            <a:off x="533400" y="2552581"/>
            <a:ext cx="2895600" cy="707886"/>
          </a:xfrm>
          <a:prstGeom prst="rect">
            <a:avLst/>
          </a:prstGeom>
          <a:noFill/>
        </p:spPr>
        <p:txBody>
          <a:bodyPr wrap="square" rtlCol="0">
            <a:spAutoFit/>
          </a:bodyPr>
          <a:lstStyle/>
          <a:p>
            <a:pPr marL="342900" indent="-342900">
              <a:buBlip>
                <a:blip r:embed="rId7"/>
              </a:buBlip>
            </a:pPr>
            <a:r>
              <a:rPr lang="en-US" sz="2000" b="1" i="1" dirty="0" smtClean="0">
                <a:solidFill>
                  <a:schemeClr val="tx2"/>
                </a:solidFill>
              </a:rPr>
              <a:t>AIR COOLED CONDENSERS</a:t>
            </a:r>
            <a:endParaRPr lang="en-US" sz="2000" b="1" i="1" dirty="0">
              <a:solidFill>
                <a:schemeClr val="tx2"/>
              </a:solidFill>
            </a:endParaRPr>
          </a:p>
        </p:txBody>
      </p:sp>
      <p:pic>
        <p:nvPicPr>
          <p:cNvPr id="13" name="Picture 12" descr="orange bucke.jpg"/>
          <p:cNvPicPr>
            <a:picLocks noChangeAspect="1"/>
          </p:cNvPicPr>
          <p:nvPr/>
        </p:nvPicPr>
        <p:blipFill>
          <a:blip r:embed="rId8" cstate="print"/>
          <a:stretch>
            <a:fillRect/>
          </a:stretch>
        </p:blipFill>
        <p:spPr>
          <a:xfrm>
            <a:off x="2590800" y="4572000"/>
            <a:ext cx="1371600" cy="1371600"/>
          </a:xfrm>
          <a:prstGeom prst="rect">
            <a:avLst/>
          </a:prstGeom>
        </p:spPr>
      </p:pic>
      <p:pic>
        <p:nvPicPr>
          <p:cNvPr id="14" name="Picture 13" descr="orange bucke.jpg"/>
          <p:cNvPicPr>
            <a:picLocks noChangeAspect="1"/>
          </p:cNvPicPr>
          <p:nvPr/>
        </p:nvPicPr>
        <p:blipFill>
          <a:blip r:embed="rId8" cstate="print"/>
          <a:stretch>
            <a:fillRect/>
          </a:stretch>
        </p:blipFill>
        <p:spPr>
          <a:xfrm>
            <a:off x="4343400" y="4572000"/>
            <a:ext cx="1371600" cy="1371600"/>
          </a:xfrm>
          <a:prstGeom prst="rect">
            <a:avLst/>
          </a:prstGeom>
        </p:spPr>
      </p:pic>
      <p:sp>
        <p:nvSpPr>
          <p:cNvPr id="15" name="Rectangle 14"/>
          <p:cNvSpPr/>
          <p:nvPr/>
        </p:nvSpPr>
        <p:spPr>
          <a:xfrm>
            <a:off x="3810000" y="4944070"/>
            <a:ext cx="7360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15"/>
          <p:cNvSpPr/>
          <p:nvPr/>
        </p:nvSpPr>
        <p:spPr>
          <a:xfrm>
            <a:off x="5588501" y="4944070"/>
            <a:ext cx="73610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9" name="Picture 5" descr="C:\Documents and Settings\darrengabriel\Local Settings\Temporary Internet Files\Content.IE5\F9UTUKC0\MC900310802[1].wmf"/>
          <p:cNvPicPr>
            <a:picLocks noChangeAspect="1" noChangeArrowheads="1"/>
          </p:cNvPicPr>
          <p:nvPr/>
        </p:nvPicPr>
        <p:blipFill>
          <a:blip r:embed="rId9" cstate="print"/>
          <a:srcRect/>
          <a:stretch>
            <a:fillRect/>
          </a:stretch>
        </p:blipFill>
        <p:spPr bwMode="auto">
          <a:xfrm>
            <a:off x="6172200" y="4495800"/>
            <a:ext cx="2424684" cy="1800496"/>
          </a:xfrm>
          <a:prstGeom prst="rect">
            <a:avLst/>
          </a:prstGeom>
          <a:noFill/>
        </p:spPr>
      </p:pic>
      <p:sp>
        <p:nvSpPr>
          <p:cNvPr id="17" name="TextBox 16"/>
          <p:cNvSpPr txBox="1"/>
          <p:nvPr/>
        </p:nvSpPr>
        <p:spPr>
          <a:xfrm>
            <a:off x="4267200" y="1295400"/>
            <a:ext cx="914400" cy="507831"/>
          </a:xfrm>
          <a:prstGeom prst="rect">
            <a:avLst/>
          </a:prstGeom>
          <a:noFill/>
        </p:spPr>
        <p:txBody>
          <a:bodyPr wrap="square" rtlCol="0">
            <a:spAutoFit/>
          </a:bodyPr>
          <a:lstStyle/>
          <a:p>
            <a:r>
              <a:rPr lang="en-US" sz="2700" b="1" i="1" dirty="0" smtClean="0"/>
              <a:t>USE</a:t>
            </a:r>
            <a:endParaRPr lang="en-US" sz="2700" b="1" i="1" dirty="0"/>
          </a:p>
        </p:txBody>
      </p:sp>
      <p:sp>
        <p:nvSpPr>
          <p:cNvPr id="18" name="TextBox 17"/>
          <p:cNvSpPr txBox="1"/>
          <p:nvPr/>
        </p:nvSpPr>
        <p:spPr>
          <a:xfrm>
            <a:off x="6172200" y="1320969"/>
            <a:ext cx="2971800" cy="507831"/>
          </a:xfrm>
          <a:prstGeom prst="rect">
            <a:avLst/>
          </a:prstGeom>
          <a:noFill/>
        </p:spPr>
        <p:txBody>
          <a:bodyPr wrap="square" rtlCol="0">
            <a:spAutoFit/>
          </a:bodyPr>
          <a:lstStyle/>
          <a:p>
            <a:r>
              <a:rPr lang="en-US" sz="2700" b="1" dirty="0" smtClean="0"/>
              <a:t>CONSUMPTION</a:t>
            </a:r>
            <a:endParaRPr lang="en-US" sz="2700" b="1" dirty="0"/>
          </a:p>
        </p:txBody>
      </p:sp>
      <p:pic>
        <p:nvPicPr>
          <p:cNvPr id="20" name="Picture 19" descr="2571_large.jpg"/>
          <p:cNvPicPr>
            <a:picLocks noChangeAspect="1"/>
          </p:cNvPicPr>
          <p:nvPr/>
        </p:nvPicPr>
        <p:blipFill>
          <a:blip r:embed="rId10" cstate="print"/>
          <a:stretch>
            <a:fillRect/>
          </a:stretch>
        </p:blipFill>
        <p:spPr>
          <a:xfrm>
            <a:off x="7097486" y="1676400"/>
            <a:ext cx="827314" cy="1524000"/>
          </a:xfrm>
          <a:prstGeom prst="rect">
            <a:avLst/>
          </a:prstGeom>
        </p:spPr>
      </p:pic>
      <p:pic>
        <p:nvPicPr>
          <p:cNvPr id="21" name="Picture 20" descr="sailboats.bmp"/>
          <p:cNvPicPr>
            <a:picLocks noChangeAspect="1"/>
          </p:cNvPicPr>
          <p:nvPr/>
        </p:nvPicPr>
        <p:blipFill>
          <a:blip r:embed="rId11" cstate="print"/>
          <a:stretch>
            <a:fillRect/>
          </a:stretch>
        </p:blipFill>
        <p:spPr>
          <a:xfrm>
            <a:off x="3581400" y="1828800"/>
            <a:ext cx="2213600" cy="1512107"/>
          </a:xfrm>
          <a:prstGeom prst="rect">
            <a:avLst/>
          </a:prstGeom>
        </p:spPr>
      </p:pic>
    </p:spTree>
    <p:extLst>
      <p:ext uri="{BB962C8B-B14F-4D97-AF65-F5344CB8AC3E}">
        <p14:creationId xmlns="" xmlns:p14="http://schemas.microsoft.com/office/powerpoint/2010/main" val="20075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500"/>
                            </p:stCondLst>
                            <p:childTnLst>
                              <p:par>
                                <p:cTn id="21" presetID="10" presetClass="entr" presetSubtype="0" fill="hold" grpId="0" nodeType="afterEffect">
                                  <p:stCondLst>
                                    <p:cond delay="2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childTnLst>
                          </p:cTn>
                        </p:par>
                        <p:par>
                          <p:cTn id="24" fill="hold">
                            <p:stCondLst>
                              <p:cond delay="130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par>
                          <p:cTn id="28" fill="hold">
                            <p:stCondLst>
                              <p:cond delay="13500"/>
                            </p:stCondLst>
                            <p:childTnLst>
                              <p:par>
                                <p:cTn id="29" presetID="10" presetClass="entr" presetSubtype="0" fill="hold" grpId="0" nodeType="afterEffect">
                                  <p:stCondLst>
                                    <p:cond delay="1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par>
                          <p:cTn id="32" fill="hold">
                            <p:stCondLst>
                              <p:cond delay="17000"/>
                            </p:stCondLst>
                            <p:childTnLst>
                              <p:par>
                                <p:cTn id="33" presetID="47"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1" presetClass="mediacall" presetSubtype="0" fill="hold" nodeType="withEffect">
                                  <p:stCondLst>
                                    <p:cond delay="1000"/>
                                  </p:stCondLst>
                                  <p:childTnLst>
                                    <p:cmd type="call" cmd="playFrom(0.0)">
                                      <p:cBhvr>
                                        <p:cTn id="39" dur="554" fill="hold"/>
                                        <p:tgtEl>
                                          <p:spTgt spid="8"/>
                                        </p:tgtEl>
                                      </p:cBhvr>
                                    </p:cmd>
                                  </p:childTnLst>
                                </p:cTn>
                              </p:par>
                            </p:childTnLst>
                          </p:cTn>
                        </p:par>
                        <p:par>
                          <p:cTn id="40" fill="hold">
                            <p:stCondLst>
                              <p:cond delay="18554"/>
                            </p:stCondLst>
                            <p:childTnLst>
                              <p:par>
                                <p:cTn id="41" presetID="10" presetClass="entr" presetSubtype="0" fill="hold" grpId="0" nodeType="afterEffect">
                                  <p:stCondLst>
                                    <p:cond delay="45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childTnLst>
                          </p:cTn>
                        </p:par>
                        <p:par>
                          <p:cTn id="44" fill="hold">
                            <p:stCondLst>
                              <p:cond delay="25054"/>
                            </p:stCondLst>
                            <p:childTnLst>
                              <p:par>
                                <p:cTn id="45" presetID="10" presetClass="entr" presetSubtype="0" fill="hold" grpId="0" nodeType="afterEffect">
                                  <p:stCondLst>
                                    <p:cond delay="65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childTnLst>
                          </p:cTn>
                        </p:par>
                        <p:par>
                          <p:cTn id="48" fill="hold">
                            <p:stCondLst>
                              <p:cond delay="33554"/>
                            </p:stCondLst>
                            <p:childTnLst>
                              <p:par>
                                <p:cTn id="49" presetID="31" presetClass="entr" presetSubtype="0" fill="hold" nodeType="afterEffect">
                                  <p:stCondLst>
                                    <p:cond delay="500"/>
                                  </p:stCondLst>
                                  <p:iterate type="lt">
                                    <p:tmPct val="5000"/>
                                  </p:iterate>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par>
                          <p:cTn id="55" fill="hold">
                            <p:stCondLst>
                              <p:cond delay="35054"/>
                            </p:stCondLst>
                            <p:childTnLst>
                              <p:par>
                                <p:cTn id="56" presetID="23" presetClass="entr" presetSubtype="16"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childTnLst>
                                </p:cTn>
                              </p:par>
                            </p:childTnLst>
                          </p:cTn>
                        </p:par>
                        <p:par>
                          <p:cTn id="60" fill="hold">
                            <p:stCondLst>
                              <p:cond delay="35554"/>
                            </p:stCondLst>
                            <p:childTnLst>
                              <p:par>
                                <p:cTn id="61" presetID="31" presetClass="entr" presetSubtype="0" fill="hold" nodeType="afterEffect">
                                  <p:stCondLst>
                                    <p:cond delay="1000"/>
                                  </p:stCondLst>
                                  <p:iterate type="lt">
                                    <p:tmPct val="5000"/>
                                  </p:iterate>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childTnLst>
                          </p:cTn>
                        </p:par>
                        <p:par>
                          <p:cTn id="67" fill="hold">
                            <p:stCondLst>
                              <p:cond delay="37554"/>
                            </p:stCondLst>
                            <p:childTnLst>
                              <p:par>
                                <p:cTn id="68" presetID="23" presetClass="entr" presetSubtype="16" fill="hold" grpId="0" nodeType="afterEffect">
                                  <p:stCondLst>
                                    <p:cond delay="50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childTnLst>
                                </p:cTn>
                              </p:par>
                            </p:childTnLst>
                          </p:cTn>
                        </p:par>
                        <p:par>
                          <p:cTn id="72" fill="hold">
                            <p:stCondLst>
                              <p:cond delay="38554"/>
                            </p:stCondLst>
                            <p:childTnLst>
                              <p:par>
                                <p:cTn id="73" presetID="34" presetClass="entr" presetSubtype="0" fill="hold" nodeType="afterEffect">
                                  <p:stCondLst>
                                    <p:cond delay="0"/>
                                  </p:stCondLst>
                                  <p:childTnLst>
                                    <p:set>
                                      <p:cBhvr>
                                        <p:cTn id="74" dur="1" fill="hold">
                                          <p:stCondLst>
                                            <p:cond delay="0"/>
                                          </p:stCondLst>
                                        </p:cTn>
                                        <p:tgtEl>
                                          <p:spTgt spid="1029"/>
                                        </p:tgtEl>
                                        <p:attrNameLst>
                                          <p:attrName>style.visibility</p:attrName>
                                        </p:attrNameLst>
                                      </p:cBhvr>
                                      <p:to>
                                        <p:strVal val="visible"/>
                                      </p:to>
                                    </p:set>
                                    <p:anim from="(-#ppt_w/2)" to="(#ppt_x)" calcmode="lin" valueType="num">
                                      <p:cBhvr>
                                        <p:cTn id="75" dur="600" fill="hold">
                                          <p:stCondLst>
                                            <p:cond delay="0"/>
                                          </p:stCondLst>
                                        </p:cTn>
                                        <p:tgtEl>
                                          <p:spTgt spid="1029"/>
                                        </p:tgtEl>
                                        <p:attrNameLst>
                                          <p:attrName>ppt_x</p:attrName>
                                        </p:attrNameLst>
                                      </p:cBhvr>
                                    </p:anim>
                                    <p:anim from="0" to="-1.0" calcmode="lin" valueType="num">
                                      <p:cBhvr>
                                        <p:cTn id="76" dur="200" decel="50000" autoRev="1" fill="hold">
                                          <p:stCondLst>
                                            <p:cond delay="600"/>
                                          </p:stCondLst>
                                        </p:cTn>
                                        <p:tgtEl>
                                          <p:spTgt spid="1029"/>
                                        </p:tgtEl>
                                        <p:attrNameLst>
                                          <p:attrName>xshear</p:attrName>
                                        </p:attrNameLst>
                                      </p:cBhvr>
                                    </p:anim>
                                    <p:animScale>
                                      <p:cBhvr>
                                        <p:cTn id="77" dur="200" decel="100000" autoRev="1" fill="hold">
                                          <p:stCondLst>
                                            <p:cond delay="600"/>
                                          </p:stCondLst>
                                        </p:cTn>
                                        <p:tgtEl>
                                          <p:spTgt spid="1029"/>
                                        </p:tgtEl>
                                      </p:cBhvr>
                                      <p:from x="100000" y="100000"/>
                                      <p:to x="80000" y="100000"/>
                                    </p:animScale>
                                    <p:anim by="(#ppt_h/3+#ppt_w*0.1)" calcmode="lin" valueType="num">
                                      <p:cBhvr additive="sum">
                                        <p:cTn id="78" dur="200" decel="100000" autoRev="1" fill="hold">
                                          <p:stCondLst>
                                            <p:cond delay="600"/>
                                          </p:stCondLst>
                                        </p:cTn>
                                        <p:tgtEl>
                                          <p:spTgt spid="10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fill="hold" display="0">
                  <p:stCondLst>
                    <p:cond delay="indefinite"/>
                  </p:stCondLst>
                  <p:endCondLst>
                    <p:cond evt="onStopAudio" delay="0">
                      <p:tgtEl>
                        <p:sldTgt/>
                      </p:tgtEl>
                    </p:cond>
                  </p:endCondLst>
                </p:cTn>
                <p:tgtEl>
                  <p:spTgt spid="8"/>
                </p:tgtEl>
              </p:cMediaNode>
            </p:audio>
          </p:childTnLst>
        </p:cTn>
      </p:par>
    </p:tnLst>
    <p:bldLst>
      <p:bldP spid="2" grpId="0" build="p"/>
      <p:bldP spid="9" grpId="0"/>
      <p:bldP spid="10" grpId="0"/>
      <p:bldP spid="4" grpId="0"/>
      <p:bldP spid="11" grpId="0"/>
      <p:bldP spid="12"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2667000" cy="944562"/>
          </a:xfrm>
        </p:spPr>
        <p:txBody>
          <a:bodyPr>
            <a:normAutofit/>
          </a:bodyPr>
          <a:lstStyle/>
          <a:p>
            <a:r>
              <a:rPr lang="en-US" sz="3100" dirty="0" smtClean="0"/>
              <a:t>METHODS </a:t>
            </a:r>
            <a:endParaRPr lang="en-US" sz="3100" dirty="0"/>
          </a:p>
        </p:txBody>
      </p:sp>
      <p:sp>
        <p:nvSpPr>
          <p:cNvPr id="2" name="Content Placeholder 1"/>
          <p:cNvSpPr>
            <a:spLocks noGrp="1"/>
          </p:cNvSpPr>
          <p:nvPr>
            <p:ph idx="1"/>
          </p:nvPr>
        </p:nvSpPr>
        <p:spPr>
          <a:xfrm>
            <a:off x="446102" y="4191000"/>
            <a:ext cx="8545497" cy="1371600"/>
          </a:xfrm>
        </p:spPr>
        <p:txBody>
          <a:bodyPr>
            <a:normAutofit/>
          </a:bodyPr>
          <a:lstStyle/>
          <a:p>
            <a:pPr>
              <a:buBlip>
                <a:blip r:embed="rId3"/>
              </a:buBlip>
            </a:pPr>
            <a:r>
              <a:rPr lang="en-US" dirty="0" smtClean="0"/>
              <a:t>ANALYZED MULTIPLE DATASETS TO QUANTIFY WATER USE-CONSUMPTION, &amp; ENERGY USE-CONSUMPTION</a:t>
            </a:r>
            <a:endParaRPr lang="en-US" dirty="0"/>
          </a:p>
        </p:txBody>
      </p:sp>
      <p:sp>
        <p:nvSpPr>
          <p:cNvPr id="4" name="Content Placeholder 1"/>
          <p:cNvSpPr txBox="1">
            <a:spLocks/>
          </p:cNvSpPr>
          <p:nvPr/>
        </p:nvSpPr>
        <p:spPr>
          <a:xfrm>
            <a:off x="457200" y="1447801"/>
            <a:ext cx="2133600" cy="60959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3"/>
              </a:buBlip>
            </a:pPr>
            <a:r>
              <a:rPr lang="en-US" dirty="0" smtClean="0"/>
              <a:t>REVIEW:</a:t>
            </a:r>
          </a:p>
          <a:p>
            <a:endParaRPr lang="en-US" dirty="0" smtClean="0"/>
          </a:p>
          <a:p>
            <a:pPr marL="109728" indent="0">
              <a:buFont typeface="Wingdings 3"/>
              <a:buNone/>
            </a:pPr>
            <a:endParaRPr lang="en-US" dirty="0"/>
          </a:p>
        </p:txBody>
      </p:sp>
      <p:sp>
        <p:nvSpPr>
          <p:cNvPr id="10" name="Rectangle 9"/>
          <p:cNvSpPr/>
          <p:nvPr/>
        </p:nvSpPr>
        <p:spPr>
          <a:xfrm>
            <a:off x="2671032" y="1371600"/>
            <a:ext cx="1670650"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 ARTICLES</a:t>
            </a:r>
            <a:endParaRPr lang="en-US" dirty="0"/>
          </a:p>
        </p:txBody>
      </p:sp>
      <p:sp>
        <p:nvSpPr>
          <p:cNvPr id="11" name="Rectangle 10"/>
          <p:cNvSpPr/>
          <p:nvPr/>
        </p:nvSpPr>
        <p:spPr>
          <a:xfrm>
            <a:off x="2667000" y="1676400"/>
            <a:ext cx="1616148"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REPORTS</a:t>
            </a:r>
            <a:endParaRPr lang="en-US" dirty="0"/>
          </a:p>
        </p:txBody>
      </p:sp>
      <p:sp>
        <p:nvSpPr>
          <p:cNvPr id="12" name="Rectangle 11"/>
          <p:cNvSpPr/>
          <p:nvPr/>
        </p:nvSpPr>
        <p:spPr>
          <a:xfrm>
            <a:off x="4343400" y="1371600"/>
            <a:ext cx="2209259"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 WHITE PAPERS</a:t>
            </a:r>
            <a:endParaRPr lang="en-US" dirty="0"/>
          </a:p>
        </p:txBody>
      </p:sp>
      <p:sp>
        <p:nvSpPr>
          <p:cNvPr id="13" name="Rectangle 12"/>
          <p:cNvSpPr/>
          <p:nvPr/>
        </p:nvSpPr>
        <p:spPr>
          <a:xfrm>
            <a:off x="4344577" y="1676400"/>
            <a:ext cx="2823209"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 SCHOLARLY WORKS</a:t>
            </a:r>
            <a:endParaRPr lang="en-US" dirty="0"/>
          </a:p>
        </p:txBody>
      </p:sp>
      <p:sp>
        <p:nvSpPr>
          <p:cNvPr id="14" name="Rectangle 13"/>
          <p:cNvSpPr/>
          <p:nvPr/>
        </p:nvSpPr>
        <p:spPr>
          <a:xfrm>
            <a:off x="7098648" y="1383268"/>
            <a:ext cx="1662635"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 WEBSITES</a:t>
            </a:r>
            <a:endParaRPr lang="en-US" dirty="0"/>
          </a:p>
        </p:txBody>
      </p:sp>
      <p:sp>
        <p:nvSpPr>
          <p:cNvPr id="15" name="Rectangle 14"/>
          <p:cNvSpPr/>
          <p:nvPr/>
        </p:nvSpPr>
        <p:spPr>
          <a:xfrm>
            <a:off x="7086600" y="1688068"/>
            <a:ext cx="1997663" cy="369332"/>
          </a:xfrm>
          <a:prstGeom prst="rect">
            <a:avLst/>
          </a:prstGeom>
        </p:spPr>
        <p:txBody>
          <a:bodyPr wrap="none">
            <a:spAutoFit/>
          </a:bodyPr>
          <a:lstStyle/>
          <a:p>
            <a:pPr marL="285750" indent="-285750">
              <a:buBlip>
                <a:blip r:embed="rId4"/>
              </a:buBlip>
            </a:pPr>
            <a:r>
              <a:rPr lang="en-US" dirty="0" smtClean="0">
                <a:solidFill>
                  <a:schemeClr val="bg2">
                    <a:lumMod val="50000"/>
                  </a:schemeClr>
                </a:solidFill>
              </a:rPr>
              <a:t> </a:t>
            </a:r>
            <a:r>
              <a:rPr lang="en-US" dirty="0" smtClean="0"/>
              <a:t> DATABASES </a:t>
            </a:r>
            <a:endParaRPr lang="en-US" dirty="0"/>
          </a:p>
        </p:txBody>
      </p:sp>
      <p:sp>
        <p:nvSpPr>
          <p:cNvPr id="17" name="Content Placeholder 1"/>
          <p:cNvSpPr txBox="1">
            <a:spLocks/>
          </p:cNvSpPr>
          <p:nvPr/>
        </p:nvSpPr>
        <p:spPr>
          <a:xfrm>
            <a:off x="457200" y="2971801"/>
            <a:ext cx="1981200" cy="60959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Blip>
                <a:blip r:embed="rId3"/>
              </a:buBlip>
            </a:pPr>
            <a:r>
              <a:rPr lang="en-US" dirty="0" smtClean="0"/>
              <a:t>COSTS</a:t>
            </a:r>
          </a:p>
          <a:p>
            <a:endParaRPr lang="en-US" dirty="0" smtClean="0"/>
          </a:p>
          <a:p>
            <a:pPr marL="109728" indent="0">
              <a:buFont typeface="Wingdings 3"/>
              <a:buNone/>
            </a:pPr>
            <a:endParaRPr lang="en-US" dirty="0"/>
          </a:p>
        </p:txBody>
      </p:sp>
    </p:spTree>
    <p:extLst>
      <p:ext uri="{BB962C8B-B14F-4D97-AF65-F5344CB8AC3E}">
        <p14:creationId xmlns="" xmlns:p14="http://schemas.microsoft.com/office/powerpoint/2010/main" val="29388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10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par>
                          <p:cTn id="24" fill="hold">
                            <p:stCondLst>
                              <p:cond delay="1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14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par>
                          <p:cTn id="32" fill="hold">
                            <p:stCondLst>
                              <p:cond delay="16000"/>
                            </p:stCondLst>
                            <p:childTnLst>
                              <p:par>
                                <p:cTn id="33" presetID="10" presetClass="entr" presetSubtype="0" fill="hold" grpId="0" nodeType="afterEffect">
                                  <p:stCondLst>
                                    <p:cond delay="2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par>
                          <p:cTn id="36" fill="hold">
                            <p:stCondLst>
                              <p:cond delay="20500"/>
                            </p:stCondLst>
                            <p:childTnLst>
                              <p:par>
                                <p:cTn id="37" presetID="10" presetClass="entr" presetSubtype="0" fill="hold" grpId="0" nodeType="afterEffect">
                                  <p:stCondLst>
                                    <p:cond delay="250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10" grpId="0"/>
      <p:bldP spid="11" grpId="0"/>
      <p:bldP spid="12" grpId="0"/>
      <p:bldP spid="13" grpId="0"/>
      <p:bldP spid="14"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Water Consumption in Texas by Sector</a:t>
            </a:r>
            <a:endParaRPr lang="en-US" dirty="0"/>
          </a:p>
        </p:txBody>
      </p:sp>
      <p:pic>
        <p:nvPicPr>
          <p:cNvPr id="33794" name="Picture 25"/>
          <p:cNvPicPr>
            <a:picLocks noChangeAspect="1" noChangeArrowheads="1"/>
          </p:cNvPicPr>
          <p:nvPr/>
        </p:nvPicPr>
        <p:blipFill>
          <a:blip r:embed="rId2" cstate="print"/>
          <a:srcRect/>
          <a:stretch>
            <a:fillRect/>
          </a:stretch>
        </p:blipFill>
        <p:spPr bwMode="auto">
          <a:xfrm>
            <a:off x="762000" y="1447800"/>
            <a:ext cx="8259134" cy="4343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p:nvPr/>
        </p:nvGrpSpPr>
        <p:grpSpPr>
          <a:xfrm>
            <a:off x="4459867" y="1486114"/>
            <a:ext cx="4984844" cy="3930729"/>
            <a:chOff x="4459867" y="1486114"/>
            <a:chExt cx="4984844" cy="3930729"/>
          </a:xfrm>
        </p:grpSpPr>
        <p:sp>
          <p:nvSpPr>
            <p:cNvPr id="71" name="TextBox 70"/>
            <p:cNvSpPr txBox="1"/>
            <p:nvPr/>
          </p:nvSpPr>
          <p:spPr>
            <a:xfrm>
              <a:off x="5705820" y="3693707"/>
              <a:ext cx="1154483" cy="292388"/>
            </a:xfrm>
            <a:prstGeom prst="rect">
              <a:avLst/>
            </a:prstGeom>
            <a:noFill/>
          </p:spPr>
          <p:txBody>
            <a:bodyPr wrap="none" rtlCol="0">
              <a:spAutoFit/>
            </a:bodyPr>
            <a:lstStyle/>
            <a:p>
              <a:r>
                <a:rPr lang="en-US" sz="1300" dirty="0" smtClean="0">
                  <a:latin typeface="Arial Black" pitchFamily="34" charset="0"/>
                </a:rPr>
                <a:t>Condenser</a:t>
              </a:r>
              <a:endParaRPr lang="en-US" sz="1300" dirty="0">
                <a:latin typeface="Arial Black" pitchFamily="34" charset="0"/>
              </a:endParaRPr>
            </a:p>
          </p:txBody>
        </p:sp>
        <p:pic>
          <p:nvPicPr>
            <p:cNvPr id="67" name="Picture 66"/>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0000" b="90000" l="37398" r="93044">
                          <a14:foregroundMark x1="61595" y1="19310" x2="61595" y2="19310"/>
                          <a14:foregroundMark x1="85276" y1="24138" x2="85276" y2="24138"/>
                          <a14:foregroundMark x1="83681" y1="14023" x2="83681" y2="14023"/>
                          <a14:foregroundMark x1="43558" y1="23448" x2="43558" y2="23448"/>
                          <a14:foregroundMark x1="67607" y1="23908" x2="67607" y2="23908"/>
                          <a14:backgroundMark x1="48221" y1="83448" x2="48221" y2="83448"/>
                          <a14:backgroundMark x1="48589" y1="88276" x2="48589" y2="88276"/>
                          <a14:backgroundMark x1="48344" y1="77701" x2="48344" y2="77701"/>
                          <a14:backgroundMark x1="39755" y1="71494" x2="39755" y2="71494"/>
                          <a14:backgroundMark x1="42209" y1="71724" x2="42209" y2="71724"/>
                          <a14:backgroundMark x1="41718" y1="54023" x2="41718" y2="54023"/>
                          <a14:backgroundMark x1="42699" y1="54483" x2="42699" y2="54483"/>
                          <a14:backgroundMark x1="63067" y1="48506" x2="63067" y2="48506"/>
                          <a14:backgroundMark x1="73497" y1="24138" x2="73497" y2="24138"/>
                          <a14:backgroundMark x1="48466" y1="16322" x2="48466" y2="16322"/>
                          <a14:backgroundMark x1="48221" y1="75402" x2="48221" y2="75402"/>
                          <a14:backgroundMark x1="83804" y1="42069" x2="83804" y2="42069"/>
                        </a14:backgroundRemoval>
                      </a14:imgEffect>
                    </a14:imgLayer>
                  </a14:imgProps>
                </a:ext>
                <a:ext uri="{28A0092B-C50C-407E-A947-70E740481C1C}">
                  <a14:useLocalDpi xmlns="" xmlns:a14="http://schemas.microsoft.com/office/drawing/2010/main" val="0"/>
                </a:ext>
              </a:extLst>
            </a:blip>
            <a:srcRect l="30443"/>
            <a:stretch/>
          </p:blipFill>
          <p:spPr>
            <a:xfrm>
              <a:off x="4459867" y="1486114"/>
              <a:ext cx="4984844" cy="3930729"/>
            </a:xfrm>
            <a:prstGeom prst="rect">
              <a:avLst/>
            </a:prstGeom>
          </p:spPr>
        </p:pic>
      </p:grpSp>
      <p:sp>
        <p:nvSpPr>
          <p:cNvPr id="49" name="Curved Left Arrow 48"/>
          <p:cNvSpPr/>
          <p:nvPr/>
        </p:nvSpPr>
        <p:spPr>
          <a:xfrm rot="10646789">
            <a:off x="4386502" y="1081366"/>
            <a:ext cx="511048" cy="4635004"/>
          </a:xfrm>
          <a:prstGeom prst="curvedLef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urved Left Arrow 47"/>
          <p:cNvSpPr/>
          <p:nvPr/>
        </p:nvSpPr>
        <p:spPr>
          <a:xfrm>
            <a:off x="7161302" y="2209801"/>
            <a:ext cx="332652" cy="1983246"/>
          </a:xfrm>
          <a:prstGeom prst="curvedLeftArrow">
            <a:avLst/>
          </a:prstGeom>
          <a:gradFill flip="none" rotWithShape="1">
            <a:gsLst>
              <a:gs pos="0">
                <a:srgbClr val="000082"/>
              </a:gs>
              <a:gs pos="30000">
                <a:srgbClr val="66008F"/>
              </a:gs>
              <a:gs pos="64999">
                <a:srgbClr val="BA0066"/>
              </a:gs>
              <a:gs pos="89999">
                <a:srgbClr val="FF0000"/>
              </a:gs>
              <a:gs pos="100000">
                <a:srgbClr val="FF8200"/>
              </a:gs>
            </a:gsLst>
            <a:lin ang="16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p:cNvSpPr/>
          <p:nvPr/>
        </p:nvSpPr>
        <p:spPr>
          <a:xfrm rot="5400000">
            <a:off x="7434481" y="2083952"/>
            <a:ext cx="104043" cy="740456"/>
          </a:xfrm>
          <a:prstGeom prst="rect">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704101" y="4409444"/>
            <a:ext cx="104043" cy="740456"/>
          </a:xfrm>
          <a:prstGeom prst="rect">
            <a:avLst/>
          </a:prstGeom>
          <a:solidFill>
            <a:schemeClr val="accent1">
              <a:lumMod val="75000"/>
            </a:schemeClr>
          </a:solidFill>
          <a:ln w="158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726910" y="2768083"/>
            <a:ext cx="104043" cy="740456"/>
          </a:xfrm>
          <a:prstGeom prst="rect">
            <a:avLst/>
          </a:prstGeom>
          <a:solidFill>
            <a:schemeClr val="bg1">
              <a:lumMod val="7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661605" y="1661702"/>
            <a:ext cx="104043" cy="740456"/>
          </a:xfrm>
          <a:prstGeom prst="rect">
            <a:avLst/>
          </a:prstGeom>
          <a:solidFill>
            <a:schemeClr val="bg1">
              <a:lumMod val="7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57600" y="3591135"/>
            <a:ext cx="1752600" cy="111271"/>
          </a:xfrm>
          <a:prstGeom prst="rect">
            <a:avLst/>
          </a:prstGeom>
          <a:solidFill>
            <a:srgbClr val="4F81D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81400" y="4212183"/>
            <a:ext cx="1828800" cy="111271"/>
          </a:xfrm>
          <a:prstGeom prst="rect">
            <a:avLst/>
          </a:prstGeom>
          <a:solidFill>
            <a:srgbClr val="4F81D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p:cNvSpPr txBox="1">
            <a:spLocks/>
          </p:cNvSpPr>
          <p:nvPr/>
        </p:nvSpPr>
        <p:spPr>
          <a:xfrm>
            <a:off x="0" y="76200"/>
            <a:ext cx="9143999"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100" b="1" dirty="0" smtClean="0"/>
              <a:t> “Once-Through” Reservoir Cooling System</a:t>
            </a:r>
            <a:endParaRPr lang="en-US" sz="3100" b="1" dirty="0"/>
          </a:p>
        </p:txBody>
      </p:sp>
      <p:grpSp>
        <p:nvGrpSpPr>
          <p:cNvPr id="4" name="Group 31"/>
          <p:cNvGrpSpPr/>
          <p:nvPr/>
        </p:nvGrpSpPr>
        <p:grpSpPr>
          <a:xfrm>
            <a:off x="1798098" y="2037933"/>
            <a:ext cx="329245" cy="1140890"/>
            <a:chOff x="6565220" y="1963407"/>
            <a:chExt cx="445895" cy="1550922"/>
          </a:xfrm>
        </p:grpSpPr>
        <p:pic>
          <p:nvPicPr>
            <p:cNvPr id="33" name="Picture 32"/>
            <p:cNvPicPr>
              <a:picLocks noChangeAspect="1"/>
            </p:cNvPicPr>
            <p:nvPr/>
          </p:nvPicPr>
          <p:blipFill rotWithShape="1">
            <a:blip r:embed="rId5" cstate="print">
              <a:extLst>
                <a:ext uri="{28A0092B-C50C-407E-A947-70E740481C1C}">
                  <a14:useLocalDpi xmlns="" xmlns:a14="http://schemas.microsoft.com/office/drawing/2010/main" val="0"/>
                </a:ext>
              </a:extLst>
            </a:blip>
            <a:srcRect l="67170" t="3341" r="24656" b="71455"/>
            <a:stretch/>
          </p:blipFill>
          <p:spPr>
            <a:xfrm>
              <a:off x="6565220" y="2427870"/>
              <a:ext cx="233301" cy="1086459"/>
            </a:xfrm>
            <a:prstGeom prst="rect">
              <a:avLst/>
            </a:prstGeom>
          </p:spPr>
        </p:pic>
        <p:pic>
          <p:nvPicPr>
            <p:cNvPr id="34" name="Picture 33"/>
            <p:cNvPicPr>
              <a:picLocks noChangeAspect="1"/>
            </p:cNvPicPr>
            <p:nvPr/>
          </p:nvPicPr>
          <p:blipFill rotWithShape="1">
            <a:blip r:embed="rId5" cstate="print">
              <a:extLst>
                <a:ext uri="{28A0092B-C50C-407E-A947-70E740481C1C}">
                  <a14:useLocalDpi xmlns="" xmlns:a14="http://schemas.microsoft.com/office/drawing/2010/main" val="0"/>
                </a:ext>
              </a:extLst>
            </a:blip>
            <a:srcRect l="67170" t="3341" r="24656" b="71455"/>
            <a:stretch/>
          </p:blipFill>
          <p:spPr>
            <a:xfrm>
              <a:off x="6777814" y="1963407"/>
              <a:ext cx="233301" cy="1086459"/>
            </a:xfrm>
            <a:prstGeom prst="rect">
              <a:avLst/>
            </a:prstGeom>
          </p:spPr>
        </p:pic>
      </p:grpSp>
      <p:sp>
        <p:nvSpPr>
          <p:cNvPr id="56" name="Flowchart: Magnetic Disk 55"/>
          <p:cNvSpPr/>
          <p:nvPr/>
        </p:nvSpPr>
        <p:spPr>
          <a:xfrm>
            <a:off x="239462" y="3336628"/>
            <a:ext cx="3505200" cy="1219200"/>
          </a:xfrm>
          <a:prstGeom prst="flowChartMagneticDisk">
            <a:avLst/>
          </a:prstGeom>
          <a:solidFill>
            <a:srgbClr val="4F81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Black" pitchFamily="34" charset="0"/>
            </a:endParaRPr>
          </a:p>
        </p:txBody>
      </p:sp>
      <p:sp>
        <p:nvSpPr>
          <p:cNvPr id="57" name="Curved Left Arrow 56"/>
          <p:cNvSpPr/>
          <p:nvPr/>
        </p:nvSpPr>
        <p:spPr>
          <a:xfrm rot="10800000" flipV="1">
            <a:off x="391765" y="3548496"/>
            <a:ext cx="3157202" cy="876476"/>
          </a:xfrm>
          <a:prstGeom prst="curvedLeftArrow">
            <a:avLst/>
          </a:prstGeom>
          <a:solidFill>
            <a:schemeClr val="accent2">
              <a:lumMod val="60000"/>
              <a:lumOff val="40000"/>
            </a:schemeClr>
          </a:solidFill>
          <a:scene3d>
            <a:camera prst="orthographicFront">
              <a:rot lat="108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465322" y="3354383"/>
            <a:ext cx="1796902" cy="292388"/>
          </a:xfrm>
          <a:prstGeom prst="rect">
            <a:avLst/>
          </a:prstGeom>
          <a:noFill/>
        </p:spPr>
        <p:txBody>
          <a:bodyPr wrap="none" rtlCol="0">
            <a:spAutoFit/>
          </a:bodyPr>
          <a:lstStyle/>
          <a:p>
            <a:r>
              <a:rPr lang="en-US" sz="1300" dirty="0" smtClean="0">
                <a:latin typeface="Arial Black" pitchFamily="34" charset="0"/>
              </a:rPr>
              <a:t>Cooling Reservoir</a:t>
            </a:r>
            <a:endParaRPr lang="en-US" sz="1300" dirty="0">
              <a:latin typeface="Arial Black" pitchFamily="34" charset="0"/>
            </a:endParaRPr>
          </a:p>
        </p:txBody>
      </p:sp>
      <p:sp>
        <p:nvSpPr>
          <p:cNvPr id="59" name="TextBox 58"/>
          <p:cNvSpPr txBox="1"/>
          <p:nvPr/>
        </p:nvSpPr>
        <p:spPr>
          <a:xfrm>
            <a:off x="866512" y="4026059"/>
            <a:ext cx="2487091" cy="276999"/>
          </a:xfrm>
          <a:prstGeom prst="rect">
            <a:avLst/>
          </a:prstGeom>
          <a:noFill/>
        </p:spPr>
        <p:txBody>
          <a:bodyPr wrap="none" rtlCol="0">
            <a:spAutoFit/>
          </a:bodyPr>
          <a:lstStyle/>
          <a:p>
            <a:r>
              <a:rPr lang="en-US" sz="1200" dirty="0" smtClean="0">
                <a:latin typeface="Arial Black" pitchFamily="34" charset="0"/>
              </a:rPr>
              <a:t>Recirculated Cooling Water</a:t>
            </a:r>
          </a:p>
        </p:txBody>
      </p:sp>
      <p:cxnSp>
        <p:nvCxnSpPr>
          <p:cNvPr id="60" name="Straight Arrow Connector 59"/>
          <p:cNvCxnSpPr/>
          <p:nvPr/>
        </p:nvCxnSpPr>
        <p:spPr>
          <a:xfrm flipV="1">
            <a:off x="1936941" y="4595240"/>
            <a:ext cx="6927" cy="990599"/>
          </a:xfrm>
          <a:prstGeom prst="straightConnector1">
            <a:avLst/>
          </a:prstGeom>
          <a:ln w="444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101853" y="5755957"/>
            <a:ext cx="1717547" cy="492443"/>
          </a:xfrm>
          <a:prstGeom prst="rect">
            <a:avLst/>
          </a:prstGeom>
          <a:noFill/>
        </p:spPr>
        <p:txBody>
          <a:bodyPr wrap="square" rtlCol="0">
            <a:spAutoFit/>
          </a:bodyPr>
          <a:lstStyle/>
          <a:p>
            <a:pPr algn="ctr"/>
            <a:r>
              <a:rPr lang="en-US" sz="1300" dirty="0" smtClean="0">
                <a:latin typeface="Arial Black" pitchFamily="34" charset="0"/>
              </a:rPr>
              <a:t>As Needed</a:t>
            </a:r>
          </a:p>
          <a:p>
            <a:pPr algn="ctr"/>
            <a:r>
              <a:rPr lang="en-US" sz="1300" dirty="0" smtClean="0">
                <a:latin typeface="Arial Black" pitchFamily="34" charset="0"/>
              </a:rPr>
              <a:t>Makeup Water</a:t>
            </a:r>
          </a:p>
        </p:txBody>
      </p:sp>
      <p:sp>
        <p:nvSpPr>
          <p:cNvPr id="70" name="TextBox 69"/>
          <p:cNvSpPr txBox="1"/>
          <p:nvPr/>
        </p:nvSpPr>
        <p:spPr>
          <a:xfrm>
            <a:off x="491484" y="1479359"/>
            <a:ext cx="3049577" cy="584775"/>
          </a:xfrm>
          <a:prstGeom prst="rect">
            <a:avLst/>
          </a:prstGeom>
          <a:noFill/>
        </p:spPr>
        <p:txBody>
          <a:bodyPr wrap="square" rtlCol="0">
            <a:spAutoFit/>
          </a:bodyPr>
          <a:lstStyle/>
          <a:p>
            <a:pPr algn="ctr"/>
            <a:r>
              <a:rPr lang="en-US" sz="1600" dirty="0" smtClean="0">
                <a:solidFill>
                  <a:srgbClr val="4F81D0"/>
                </a:solidFill>
                <a:latin typeface="Arial Black" pitchFamily="34" charset="0"/>
              </a:rPr>
              <a:t>Evaporation, Radiation,</a:t>
            </a:r>
            <a:r>
              <a:rPr lang="en-US" sz="1600" dirty="0">
                <a:solidFill>
                  <a:srgbClr val="4F81D0"/>
                </a:solidFill>
                <a:latin typeface="Arial Black" pitchFamily="34" charset="0"/>
              </a:rPr>
              <a:t> </a:t>
            </a:r>
            <a:r>
              <a:rPr lang="en-US" sz="1600" dirty="0" smtClean="0">
                <a:solidFill>
                  <a:srgbClr val="4F81D0"/>
                </a:solidFill>
                <a:latin typeface="Arial Black" pitchFamily="34" charset="0"/>
              </a:rPr>
              <a:t>&amp; Convection Cool Water</a:t>
            </a:r>
            <a:endParaRPr lang="en-US" sz="1600" dirty="0">
              <a:solidFill>
                <a:srgbClr val="4F81D0"/>
              </a:solidFill>
              <a:latin typeface="Arial Black" pitchFamily="34" charset="0"/>
            </a:endParaRPr>
          </a:p>
        </p:txBody>
      </p:sp>
      <p:sp>
        <p:nvSpPr>
          <p:cNvPr id="5" name="Rectangle 4"/>
          <p:cNvSpPr/>
          <p:nvPr/>
        </p:nvSpPr>
        <p:spPr>
          <a:xfrm>
            <a:off x="1600200" y="2037933"/>
            <a:ext cx="762000" cy="112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4"/>
          <p:cNvGrpSpPr/>
          <p:nvPr/>
        </p:nvGrpSpPr>
        <p:grpSpPr>
          <a:xfrm>
            <a:off x="1815437" y="2184604"/>
            <a:ext cx="353249" cy="1057684"/>
            <a:chOff x="2701924" y="1482026"/>
            <a:chExt cx="353249" cy="920132"/>
          </a:xfrm>
        </p:grpSpPr>
        <p:pic>
          <p:nvPicPr>
            <p:cNvPr id="46" name="Picture 4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01924" y="1773489"/>
              <a:ext cx="195104" cy="628669"/>
            </a:xfrm>
            <a:prstGeom prst="rect">
              <a:avLst/>
            </a:prstGeom>
          </p:spPr>
        </p:pic>
        <p:pic>
          <p:nvPicPr>
            <p:cNvPr id="47" name="Picture 4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860069" y="1482026"/>
              <a:ext cx="195104" cy="628669"/>
            </a:xfrm>
            <a:prstGeom prst="rect">
              <a:avLst/>
            </a:prstGeom>
          </p:spPr>
        </p:pic>
      </p:grpSp>
      <p:cxnSp>
        <p:nvCxnSpPr>
          <p:cNvPr id="73" name="Straight Arrow Connector 72"/>
          <p:cNvCxnSpPr/>
          <p:nvPr/>
        </p:nvCxnSpPr>
        <p:spPr>
          <a:xfrm>
            <a:off x="8278041" y="2824802"/>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707630" y="1805555"/>
            <a:ext cx="1098378" cy="199705"/>
          </a:xfrm>
          <a:prstGeom prst="rect">
            <a:avLst/>
          </a:prstGeom>
          <a:noFill/>
        </p:spPr>
        <p:txBody>
          <a:bodyPr wrap="none" rtlCol="0">
            <a:spAutoFit/>
          </a:bodyPr>
          <a:lstStyle/>
          <a:p>
            <a:r>
              <a:rPr lang="en-US" sz="1300" dirty="0" smtClean="0">
                <a:latin typeface="Arial Black" pitchFamily="34" charset="0"/>
              </a:rPr>
              <a:t>Generator</a:t>
            </a:r>
            <a:endParaRPr lang="en-US" sz="1300" dirty="0">
              <a:latin typeface="Arial Black" pitchFamily="34" charset="0"/>
            </a:endParaRPr>
          </a:p>
        </p:txBody>
      </p:sp>
      <p:sp>
        <p:nvSpPr>
          <p:cNvPr id="75" name="TextBox 74"/>
          <p:cNvSpPr txBox="1"/>
          <p:nvPr/>
        </p:nvSpPr>
        <p:spPr>
          <a:xfrm>
            <a:off x="7495395" y="3151068"/>
            <a:ext cx="1617751" cy="391030"/>
          </a:xfrm>
          <a:prstGeom prst="rect">
            <a:avLst/>
          </a:prstGeom>
          <a:noFill/>
        </p:spPr>
        <p:txBody>
          <a:bodyPr wrap="none" rtlCol="0">
            <a:spAutoFit/>
          </a:bodyPr>
          <a:lstStyle/>
          <a:p>
            <a:r>
              <a:rPr lang="en-US" sz="1500" dirty="0" smtClean="0">
                <a:latin typeface="Arial Black" pitchFamily="34" charset="0"/>
              </a:rPr>
              <a:t>ELECTRICITY</a:t>
            </a:r>
            <a:endParaRPr lang="en-US" sz="1500" dirty="0">
              <a:latin typeface="Arial Black" pitchFamily="34" charset="0"/>
            </a:endParaRPr>
          </a:p>
        </p:txBody>
      </p:sp>
      <p:sp>
        <p:nvSpPr>
          <p:cNvPr id="76" name="TextBox 75"/>
          <p:cNvSpPr txBox="1"/>
          <p:nvPr/>
        </p:nvSpPr>
        <p:spPr>
          <a:xfrm>
            <a:off x="5908950" y="2308197"/>
            <a:ext cx="869982" cy="321627"/>
          </a:xfrm>
          <a:prstGeom prst="rect">
            <a:avLst/>
          </a:prstGeom>
          <a:solidFill>
            <a:schemeClr val="bg1">
              <a:lumMod val="75000"/>
            </a:schemeClr>
          </a:solidFill>
        </p:spPr>
        <p:txBody>
          <a:bodyPr wrap="none" rtlCol="0">
            <a:spAutoFit/>
          </a:bodyPr>
          <a:lstStyle/>
          <a:p>
            <a:r>
              <a:rPr lang="en-US" sz="1300" dirty="0" smtClean="0">
                <a:latin typeface="Arial Black" pitchFamily="34" charset="0"/>
              </a:rPr>
              <a:t>Turbine</a:t>
            </a:r>
            <a:endParaRPr lang="en-US" sz="1300" dirty="0">
              <a:latin typeface="Arial Black" pitchFamily="34" charset="0"/>
            </a:endParaRPr>
          </a:p>
        </p:txBody>
      </p:sp>
      <p:sp>
        <p:nvSpPr>
          <p:cNvPr id="77" name="TextBox 76"/>
          <p:cNvSpPr txBox="1"/>
          <p:nvPr/>
        </p:nvSpPr>
        <p:spPr>
          <a:xfrm>
            <a:off x="5629716" y="2813989"/>
            <a:ext cx="918328" cy="492443"/>
          </a:xfrm>
          <a:prstGeom prst="rect">
            <a:avLst/>
          </a:prstGeom>
          <a:noFill/>
        </p:spPr>
        <p:txBody>
          <a:bodyPr wrap="none" rtlCol="0">
            <a:spAutoFit/>
          </a:bodyPr>
          <a:lstStyle/>
          <a:p>
            <a:pPr algn="ctr"/>
            <a:r>
              <a:rPr lang="en-US" sz="1300" dirty="0" smtClean="0">
                <a:latin typeface="Arial Black" pitchFamily="34" charset="0"/>
              </a:rPr>
              <a:t>Process</a:t>
            </a:r>
          </a:p>
          <a:p>
            <a:pPr algn="ctr"/>
            <a:r>
              <a:rPr lang="en-US" sz="1300" dirty="0" smtClean="0">
                <a:latin typeface="Arial Black" pitchFamily="34" charset="0"/>
              </a:rPr>
              <a:t>Steam</a:t>
            </a:r>
            <a:endParaRPr lang="en-US" sz="1300" dirty="0">
              <a:latin typeface="Arial Black" pitchFamily="34" charset="0"/>
            </a:endParaRPr>
          </a:p>
        </p:txBody>
      </p:sp>
      <p:cxnSp>
        <p:nvCxnSpPr>
          <p:cNvPr id="78" name="Straight Arrow Connector 77"/>
          <p:cNvCxnSpPr/>
          <p:nvPr/>
        </p:nvCxnSpPr>
        <p:spPr>
          <a:xfrm>
            <a:off x="6586144" y="2933529"/>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700319" y="1307803"/>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821990" y="852031"/>
            <a:ext cx="1756658" cy="492443"/>
          </a:xfrm>
          <a:prstGeom prst="rect">
            <a:avLst/>
          </a:prstGeom>
          <a:noFill/>
        </p:spPr>
        <p:txBody>
          <a:bodyPr wrap="square" rtlCol="0">
            <a:spAutoFit/>
          </a:bodyPr>
          <a:lstStyle/>
          <a:p>
            <a:pPr algn="ctr"/>
            <a:r>
              <a:rPr lang="en-US" sz="1300" dirty="0" smtClean="0">
                <a:latin typeface="Arial Black" pitchFamily="34" charset="0"/>
              </a:rPr>
              <a:t>Process Steam</a:t>
            </a:r>
          </a:p>
          <a:p>
            <a:pPr algn="ctr"/>
            <a:r>
              <a:rPr lang="en-US" sz="1300" dirty="0" smtClean="0">
                <a:latin typeface="Arial Black" pitchFamily="34" charset="0"/>
              </a:rPr>
              <a:t>from Boiler</a:t>
            </a:r>
            <a:endParaRPr lang="en-US" sz="1300" dirty="0">
              <a:latin typeface="Arial Black" pitchFamily="34" charset="0"/>
            </a:endParaRPr>
          </a:p>
        </p:txBody>
      </p:sp>
      <p:sp>
        <p:nvSpPr>
          <p:cNvPr id="81" name="TextBox 80"/>
          <p:cNvSpPr txBox="1"/>
          <p:nvPr/>
        </p:nvSpPr>
        <p:spPr>
          <a:xfrm>
            <a:off x="5009005" y="5476354"/>
            <a:ext cx="1540563" cy="492443"/>
          </a:xfrm>
          <a:prstGeom prst="rect">
            <a:avLst/>
          </a:prstGeom>
          <a:noFill/>
        </p:spPr>
        <p:txBody>
          <a:bodyPr wrap="square" rtlCol="0">
            <a:spAutoFit/>
          </a:bodyPr>
          <a:lstStyle/>
          <a:p>
            <a:pPr algn="ctr"/>
            <a:r>
              <a:rPr lang="en-US" sz="1300" dirty="0" smtClean="0">
                <a:latin typeface="Arial Black" pitchFamily="34" charset="0"/>
              </a:rPr>
              <a:t>Process Water </a:t>
            </a:r>
          </a:p>
          <a:p>
            <a:pPr algn="ctr"/>
            <a:r>
              <a:rPr lang="en-US" sz="1300" dirty="0" smtClean="0">
                <a:latin typeface="Arial Black" pitchFamily="34" charset="0"/>
              </a:rPr>
              <a:t>to Boiler</a:t>
            </a:r>
            <a:endParaRPr lang="en-US" sz="1300" dirty="0">
              <a:latin typeface="Arial Black" pitchFamily="34" charset="0"/>
            </a:endParaRPr>
          </a:p>
        </p:txBody>
      </p:sp>
      <p:cxnSp>
        <p:nvCxnSpPr>
          <p:cNvPr id="82" name="Straight Arrow Connector 81"/>
          <p:cNvCxnSpPr/>
          <p:nvPr/>
        </p:nvCxnSpPr>
        <p:spPr>
          <a:xfrm>
            <a:off x="5752034" y="5199186"/>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031988" y="3338890"/>
            <a:ext cx="1417183" cy="276999"/>
          </a:xfrm>
          <a:prstGeom prst="rect">
            <a:avLst/>
          </a:prstGeom>
          <a:noFill/>
        </p:spPr>
        <p:txBody>
          <a:bodyPr wrap="none" rtlCol="0">
            <a:spAutoFit/>
          </a:bodyPr>
          <a:lstStyle/>
          <a:p>
            <a:r>
              <a:rPr lang="en-US" sz="1200" dirty="0" smtClean="0">
                <a:solidFill>
                  <a:schemeClr val="accent2">
                    <a:lumMod val="75000"/>
                  </a:schemeClr>
                </a:solidFill>
                <a:latin typeface="Arial Black" pitchFamily="34" charset="0"/>
              </a:rPr>
              <a:t>Warmed</a:t>
            </a:r>
            <a:r>
              <a:rPr lang="en-US" sz="1200" dirty="0" smtClean="0">
                <a:latin typeface="Arial Black" pitchFamily="34" charset="0"/>
              </a:rPr>
              <a:t> </a:t>
            </a:r>
            <a:r>
              <a:rPr lang="en-US" sz="1200" dirty="0" smtClean="0">
                <a:solidFill>
                  <a:schemeClr val="accent2">
                    <a:lumMod val="75000"/>
                  </a:schemeClr>
                </a:solidFill>
                <a:latin typeface="Arial Black" pitchFamily="34" charset="0"/>
              </a:rPr>
              <a:t>Water</a:t>
            </a:r>
          </a:p>
        </p:txBody>
      </p:sp>
      <p:cxnSp>
        <p:nvCxnSpPr>
          <p:cNvPr id="88" name="Straight Arrow Connector 87"/>
          <p:cNvCxnSpPr/>
          <p:nvPr/>
        </p:nvCxnSpPr>
        <p:spPr>
          <a:xfrm flipH="1">
            <a:off x="3766412" y="3472109"/>
            <a:ext cx="331534" cy="0"/>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705820" y="3694207"/>
            <a:ext cx="1154483" cy="292388"/>
          </a:xfrm>
          <a:prstGeom prst="rect">
            <a:avLst/>
          </a:prstGeom>
          <a:noFill/>
        </p:spPr>
        <p:txBody>
          <a:bodyPr wrap="none" rtlCol="0">
            <a:spAutoFit/>
          </a:bodyPr>
          <a:lstStyle/>
          <a:p>
            <a:r>
              <a:rPr lang="en-US" sz="1300" dirty="0" smtClean="0">
                <a:latin typeface="Arial Black" pitchFamily="34" charset="0"/>
              </a:rPr>
              <a:t>Condenser</a:t>
            </a:r>
            <a:endParaRPr lang="en-US" sz="1300" dirty="0">
              <a:latin typeface="Arial Black" pitchFamily="34" charset="0"/>
            </a:endParaRPr>
          </a:p>
        </p:txBody>
      </p:sp>
      <p:sp>
        <p:nvSpPr>
          <p:cNvPr id="64" name="TextBox 63"/>
          <p:cNvSpPr txBox="1"/>
          <p:nvPr/>
        </p:nvSpPr>
        <p:spPr>
          <a:xfrm>
            <a:off x="3743325" y="3957124"/>
            <a:ext cx="1453735" cy="276999"/>
          </a:xfrm>
          <a:prstGeom prst="rect">
            <a:avLst/>
          </a:prstGeom>
          <a:noFill/>
        </p:spPr>
        <p:txBody>
          <a:bodyPr wrap="square" rtlCol="0">
            <a:spAutoFit/>
          </a:bodyPr>
          <a:lstStyle/>
          <a:p>
            <a:r>
              <a:rPr lang="en-US" sz="1200" dirty="0" smtClean="0">
                <a:solidFill>
                  <a:schemeClr val="bg2">
                    <a:lumMod val="25000"/>
                  </a:schemeClr>
                </a:solidFill>
                <a:latin typeface="Arial Black" pitchFamily="34" charset="0"/>
              </a:rPr>
              <a:t>Cooled Water</a:t>
            </a:r>
          </a:p>
        </p:txBody>
      </p:sp>
      <p:cxnSp>
        <p:nvCxnSpPr>
          <p:cNvPr id="65" name="Straight Arrow Connector 64"/>
          <p:cNvCxnSpPr/>
          <p:nvPr/>
        </p:nvCxnSpPr>
        <p:spPr>
          <a:xfrm>
            <a:off x="5009715" y="4085703"/>
            <a:ext cx="341818" cy="9236"/>
          </a:xfrm>
          <a:prstGeom prst="straightConnector1">
            <a:avLst/>
          </a:prstGeom>
          <a:ln w="444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33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45" presetClass="entr" presetSubtype="0" fill="hold" grpId="0" nodeType="afterEffect">
                                  <p:stCondLst>
                                    <p:cond delay="2000"/>
                                  </p:stCondLst>
                                  <p:iterate type="lt">
                                    <p:tmPct val="10000"/>
                                  </p:iterate>
                                  <p:childTnLst>
                                    <p:set>
                                      <p:cBhvr>
                                        <p:cTn id="10" dur="1" fill="hold">
                                          <p:stCondLst>
                                            <p:cond delay="0"/>
                                          </p:stCondLst>
                                        </p:cTn>
                                        <p:tgtEl>
                                          <p:spTgt spid="87"/>
                                        </p:tgtEl>
                                        <p:attrNameLst>
                                          <p:attrName>style.visibility</p:attrName>
                                        </p:attrNameLst>
                                      </p:cBhvr>
                                      <p:to>
                                        <p:strVal val="visible"/>
                                      </p:to>
                                    </p:set>
                                    <p:animEffect transition="in" filter="fade">
                                      <p:cBhvr>
                                        <p:cTn id="11" dur="2000"/>
                                        <p:tgtEl>
                                          <p:spTgt spid="87"/>
                                        </p:tgtEl>
                                      </p:cBhvr>
                                    </p:animEffect>
                                    <p:anim calcmode="lin" valueType="num">
                                      <p:cBhvr>
                                        <p:cTn id="12" dur="2000" fill="hold"/>
                                        <p:tgtEl>
                                          <p:spTgt spid="87"/>
                                        </p:tgtEl>
                                        <p:attrNameLst>
                                          <p:attrName>ppt_w</p:attrName>
                                        </p:attrNameLst>
                                      </p:cBhvr>
                                      <p:tavLst>
                                        <p:tav tm="0" fmla="#ppt_w*sin(2.5*pi*$)">
                                          <p:val>
                                            <p:fltVal val="0"/>
                                          </p:val>
                                        </p:tav>
                                        <p:tav tm="100000">
                                          <p:val>
                                            <p:fltVal val="1"/>
                                          </p:val>
                                        </p:tav>
                                      </p:tavLst>
                                    </p:anim>
                                    <p:anim calcmode="lin" valueType="num">
                                      <p:cBhvr>
                                        <p:cTn id="13" dur="2000" fill="hold"/>
                                        <p:tgtEl>
                                          <p:spTgt spid="87"/>
                                        </p:tgtEl>
                                        <p:attrNameLst>
                                          <p:attrName>ppt_h</p:attrName>
                                        </p:attrNameLst>
                                      </p:cBhvr>
                                      <p:tavLst>
                                        <p:tav tm="0">
                                          <p:val>
                                            <p:strVal val="#ppt_h"/>
                                          </p:val>
                                        </p:tav>
                                        <p:tav tm="100000">
                                          <p:val>
                                            <p:strVal val="#ppt_h"/>
                                          </p:val>
                                        </p:tav>
                                      </p:tavLst>
                                    </p:anim>
                                  </p:childTnLst>
                                </p:cTn>
                              </p:par>
                            </p:childTnLst>
                          </p:cTn>
                        </p:par>
                        <p:par>
                          <p:cTn id="14" fill="hold">
                            <p:stCondLst>
                              <p:cond delay="6500"/>
                            </p:stCondLst>
                            <p:childTnLst>
                              <p:par>
                                <p:cTn id="15" presetID="53" presetClass="entr" presetSubtype="0"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7000"/>
                            </p:stCondLst>
                            <p:childTnLst>
                              <p:par>
                                <p:cTn id="21" presetID="19" presetClass="entr" presetSubtype="10" fill="hold" grpId="0" nodeType="afterEffect">
                                  <p:stCondLst>
                                    <p:cond delay="150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0" fill="hold"/>
                                        <p:tgtEl>
                                          <p:spTgt spid="57"/>
                                        </p:tgtEl>
                                        <p:attrNameLst>
                                          <p:attrName>ppt_w</p:attrName>
                                        </p:attrNameLst>
                                      </p:cBhvr>
                                      <p:tavLst>
                                        <p:tav tm="0" fmla="#ppt_w*sin(2.5*pi*$)">
                                          <p:val>
                                            <p:fltVal val="0"/>
                                          </p:val>
                                        </p:tav>
                                        <p:tav tm="100000">
                                          <p:val>
                                            <p:fltVal val="1"/>
                                          </p:val>
                                        </p:tav>
                                      </p:tavLst>
                                    </p:anim>
                                    <p:anim calcmode="lin" valueType="num">
                                      <p:cBhvr>
                                        <p:cTn id="24" dur="5000" fill="hold"/>
                                        <p:tgtEl>
                                          <p:spTgt spid="57"/>
                                        </p:tgtEl>
                                        <p:attrNameLst>
                                          <p:attrName>ppt_h</p:attrName>
                                        </p:attrNameLst>
                                      </p:cBhvr>
                                      <p:tavLst>
                                        <p:tav tm="0">
                                          <p:val>
                                            <p:strVal val="#ppt_h"/>
                                          </p:val>
                                        </p:tav>
                                        <p:tav tm="100000">
                                          <p:val>
                                            <p:strVal val="#ppt_h"/>
                                          </p:val>
                                        </p:tav>
                                      </p:tavLst>
                                    </p:anim>
                                  </p:childTnLst>
                                </p:cTn>
                              </p:par>
                              <p:par>
                                <p:cTn id="25" presetID="1" presetClass="emph" presetSubtype="2" fill="hold" nodeType="withEffect">
                                  <p:stCondLst>
                                    <p:cond delay="1500"/>
                                  </p:stCondLst>
                                  <p:childTnLst>
                                    <p:animClr clrSpc="rgb" dir="cw">
                                      <p:cBhvr>
                                        <p:cTn id="26" dur="3000" fill="hold"/>
                                        <p:tgtEl>
                                          <p:spTgt spid="57"/>
                                        </p:tgtEl>
                                        <p:attrNameLst>
                                          <p:attrName>fillcolor</p:attrName>
                                        </p:attrNameLst>
                                      </p:cBhvr>
                                      <p:to>
                                        <a:schemeClr val="accent1"/>
                                      </p:to>
                                    </p:animClr>
                                    <p:set>
                                      <p:cBhvr>
                                        <p:cTn id="27" dur="3000" fill="hold"/>
                                        <p:tgtEl>
                                          <p:spTgt spid="57"/>
                                        </p:tgtEl>
                                        <p:attrNameLst>
                                          <p:attrName>fill.type</p:attrName>
                                        </p:attrNameLst>
                                      </p:cBhvr>
                                      <p:to>
                                        <p:strVal val="solid"/>
                                      </p:to>
                                    </p:set>
                                    <p:set>
                                      <p:cBhvr>
                                        <p:cTn id="28" dur="3000" fill="hold"/>
                                        <p:tgtEl>
                                          <p:spTgt spid="57"/>
                                        </p:tgtEl>
                                        <p:attrNameLst>
                                          <p:attrName>fill.on</p:attrName>
                                        </p:attrNameLst>
                                      </p:cBhvr>
                                      <p:to>
                                        <p:strVal val="true"/>
                                      </p:to>
                                    </p:set>
                                  </p:childTnLst>
                                </p:cTn>
                              </p:par>
                            </p:childTnLst>
                          </p:cTn>
                        </p:par>
                        <p:par>
                          <p:cTn id="29" fill="hold">
                            <p:stCondLst>
                              <p:cond delay="13500"/>
                            </p:stCondLst>
                            <p:childTnLst>
                              <p:par>
                                <p:cTn id="30" presetID="22" presetClass="entr" presetSubtype="4" fill="hold" nodeType="afterEffect">
                                  <p:stCondLst>
                                    <p:cond delay="150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par>
                          <p:cTn id="33" fill="hold">
                            <p:stCondLst>
                              <p:cond delay="15500"/>
                            </p:stCondLst>
                            <p:childTnLst>
                              <p:par>
                                <p:cTn id="34" presetID="26" presetClass="emph" presetSubtype="0" fill="hold" nodeType="afterEffect">
                                  <p:stCondLst>
                                    <p:cond delay="100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par>
                                <p:cTn id="37" presetID="42" presetClass="entr" presetSubtype="0" fill="hold" grpId="0" nodeType="withEffect">
                                  <p:stCondLst>
                                    <p:cond delay="10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childTnLst>
                          </p:cTn>
                        </p:par>
                        <p:par>
                          <p:cTn id="42" fill="hold">
                            <p:stCondLst>
                              <p:cond delay="17500"/>
                            </p:stCondLst>
                            <p:childTnLst>
                              <p:par>
                                <p:cTn id="43" presetID="45" presetClass="entr" presetSubtype="0" fill="hold" grpId="0" nodeType="afterEffect">
                                  <p:stCondLst>
                                    <p:cond delay="0"/>
                                  </p:stCondLst>
                                  <p:iterate type="lt">
                                    <p:tmPct val="10000"/>
                                  </p:iterate>
                                  <p:childTnLst>
                                    <p:set>
                                      <p:cBhvr>
                                        <p:cTn id="44" dur="1" fill="hold">
                                          <p:stCondLst>
                                            <p:cond delay="0"/>
                                          </p:stCondLst>
                                        </p:cTn>
                                        <p:tgtEl>
                                          <p:spTgt spid="64"/>
                                        </p:tgtEl>
                                        <p:attrNameLst>
                                          <p:attrName>style.visibility</p:attrName>
                                        </p:attrNameLst>
                                      </p:cBhvr>
                                      <p:to>
                                        <p:strVal val="visible"/>
                                      </p:to>
                                    </p:set>
                                    <p:animEffect transition="in" filter="fade">
                                      <p:cBhvr>
                                        <p:cTn id="45" dur="2000"/>
                                        <p:tgtEl>
                                          <p:spTgt spid="64"/>
                                        </p:tgtEl>
                                      </p:cBhvr>
                                    </p:animEffect>
                                    <p:anim calcmode="lin" valueType="num">
                                      <p:cBhvr>
                                        <p:cTn id="46" dur="2000" fill="hold"/>
                                        <p:tgtEl>
                                          <p:spTgt spid="64"/>
                                        </p:tgtEl>
                                        <p:attrNameLst>
                                          <p:attrName>ppt_w</p:attrName>
                                        </p:attrNameLst>
                                      </p:cBhvr>
                                      <p:tavLst>
                                        <p:tav tm="0" fmla="#ppt_w*sin(2.5*pi*$)">
                                          <p:val>
                                            <p:fltVal val="0"/>
                                          </p:val>
                                        </p:tav>
                                        <p:tav tm="100000">
                                          <p:val>
                                            <p:fltVal val="1"/>
                                          </p:val>
                                        </p:tav>
                                      </p:tavLst>
                                    </p:anim>
                                    <p:anim calcmode="lin" valueType="num">
                                      <p:cBhvr>
                                        <p:cTn id="47" dur="2000" fill="hold"/>
                                        <p:tgtEl>
                                          <p:spTgt spid="64"/>
                                        </p:tgtEl>
                                        <p:attrNameLst>
                                          <p:attrName>ppt_h</p:attrName>
                                        </p:attrNameLst>
                                      </p:cBhvr>
                                      <p:tavLst>
                                        <p:tav tm="0">
                                          <p:val>
                                            <p:strVal val="#ppt_h"/>
                                          </p:val>
                                        </p:tav>
                                        <p:tav tm="100000">
                                          <p:val>
                                            <p:strVal val="#ppt_h"/>
                                          </p:val>
                                        </p:tav>
                                      </p:tavLst>
                                    </p:anim>
                                  </p:childTnLst>
                                </p:cTn>
                              </p:par>
                            </p:childTnLst>
                          </p:cTn>
                        </p:par>
                        <p:par>
                          <p:cTn id="48" fill="hold">
                            <p:stCondLst>
                              <p:cond delay="21500"/>
                            </p:stCondLst>
                            <p:childTnLst>
                              <p:par>
                                <p:cTn id="49" presetID="34" presetClass="entr" presetSubtype="0"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 from="(-#ppt_w/2)" to="(#ppt_x)" calcmode="lin" valueType="num">
                                      <p:cBhvr>
                                        <p:cTn id="51" dur="600" fill="hold">
                                          <p:stCondLst>
                                            <p:cond delay="0"/>
                                          </p:stCondLst>
                                        </p:cTn>
                                        <p:tgtEl>
                                          <p:spTgt spid="65"/>
                                        </p:tgtEl>
                                        <p:attrNameLst>
                                          <p:attrName>ppt_x</p:attrName>
                                        </p:attrNameLst>
                                      </p:cBhvr>
                                    </p:anim>
                                    <p:anim from="0" to="-1.0" calcmode="lin" valueType="num">
                                      <p:cBhvr>
                                        <p:cTn id="52" dur="200" decel="50000" autoRev="1" fill="hold">
                                          <p:stCondLst>
                                            <p:cond delay="600"/>
                                          </p:stCondLst>
                                        </p:cTn>
                                        <p:tgtEl>
                                          <p:spTgt spid="65"/>
                                        </p:tgtEl>
                                        <p:attrNameLst>
                                          <p:attrName>xshear</p:attrName>
                                        </p:attrNameLst>
                                      </p:cBhvr>
                                    </p:anim>
                                    <p:animScale>
                                      <p:cBhvr>
                                        <p:cTn id="53" dur="200" decel="100000" autoRev="1" fill="hold">
                                          <p:stCondLst>
                                            <p:cond delay="600"/>
                                          </p:stCondLst>
                                        </p:cTn>
                                        <p:tgtEl>
                                          <p:spTgt spid="65"/>
                                        </p:tgtEl>
                                      </p:cBhvr>
                                      <p:from x="100000" y="100000"/>
                                      <p:to x="80000" y="100000"/>
                                    </p:animScale>
                                    <p:anim by="(#ppt_h/3+#ppt_w*0.1)" calcmode="lin" valueType="num">
                                      <p:cBhvr additive="sum">
                                        <p:cTn id="54" dur="200" decel="100000" autoRev="1" fill="hold">
                                          <p:stCondLst>
                                            <p:cond delay="600"/>
                                          </p:stCondLst>
                                        </p:cTn>
                                        <p:tgtEl>
                                          <p:spTgt spid="65"/>
                                        </p:tgtEl>
                                        <p:attrNameLst>
                                          <p:attrName>ppt_x</p:attrName>
                                        </p:attrNameLst>
                                      </p:cBhvr>
                                    </p:anim>
                                  </p:childTnLst>
                                </p:cTn>
                              </p:par>
                            </p:childTnLst>
                          </p:cTn>
                        </p:par>
                        <p:par>
                          <p:cTn id="55" fill="hold">
                            <p:stCondLst>
                              <p:cond delay="2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57" grpId="0" animBg="1"/>
      <p:bldP spid="70" grpId="0"/>
      <p:bldP spid="87"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4459867" y="1486114"/>
            <a:ext cx="4984844" cy="3930729"/>
            <a:chOff x="4459867" y="1486114"/>
            <a:chExt cx="4984844" cy="3930729"/>
          </a:xfrm>
        </p:grpSpPr>
        <p:pic>
          <p:nvPicPr>
            <p:cNvPr id="4" name="Picture 3"/>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0000" b="90000" l="37398" r="93044">
                          <a14:foregroundMark x1="61595" y1="19310" x2="61595" y2="19310"/>
                          <a14:foregroundMark x1="85276" y1="24138" x2="85276" y2="24138"/>
                          <a14:foregroundMark x1="83681" y1="14023" x2="83681" y2="14023"/>
                          <a14:foregroundMark x1="43558" y1="23448" x2="43558" y2="23448"/>
                          <a14:foregroundMark x1="67607" y1="23908" x2="67607" y2="23908"/>
                          <a14:backgroundMark x1="48221" y1="83448" x2="48221" y2="83448"/>
                          <a14:backgroundMark x1="48589" y1="88276" x2="48589" y2="88276"/>
                          <a14:backgroundMark x1="48344" y1="77701" x2="48344" y2="77701"/>
                          <a14:backgroundMark x1="39755" y1="71494" x2="39755" y2="71494"/>
                          <a14:backgroundMark x1="42209" y1="71724" x2="42209" y2="71724"/>
                          <a14:backgroundMark x1="41718" y1="54023" x2="41718" y2="54023"/>
                          <a14:backgroundMark x1="42699" y1="54483" x2="42699" y2="54483"/>
                          <a14:backgroundMark x1="63067" y1="48506" x2="63067" y2="48506"/>
                          <a14:backgroundMark x1="73497" y1="24138" x2="73497" y2="24138"/>
                          <a14:backgroundMark x1="48466" y1="16322" x2="48466" y2="16322"/>
                          <a14:backgroundMark x1="48221" y1="75402" x2="48221" y2="75402"/>
                          <a14:backgroundMark x1="83804" y1="42069" x2="83804" y2="42069"/>
                        </a14:backgroundRemoval>
                      </a14:imgEffect>
                    </a14:imgLayer>
                  </a14:imgProps>
                </a:ext>
                <a:ext uri="{28A0092B-C50C-407E-A947-70E740481C1C}">
                  <a14:useLocalDpi xmlns="" xmlns:a14="http://schemas.microsoft.com/office/drawing/2010/main" val="0"/>
                </a:ext>
              </a:extLst>
            </a:blip>
            <a:srcRect l="30443"/>
            <a:stretch/>
          </p:blipFill>
          <p:spPr>
            <a:xfrm>
              <a:off x="4459867" y="1486114"/>
              <a:ext cx="4984844" cy="3930729"/>
            </a:xfrm>
            <a:prstGeom prst="rect">
              <a:avLst/>
            </a:prstGeom>
          </p:spPr>
        </p:pic>
        <p:sp>
          <p:nvSpPr>
            <p:cNvPr id="20" name="TextBox 19"/>
            <p:cNvSpPr txBox="1"/>
            <p:nvPr/>
          </p:nvSpPr>
          <p:spPr>
            <a:xfrm>
              <a:off x="5705820" y="3693707"/>
              <a:ext cx="1154483" cy="292388"/>
            </a:xfrm>
            <a:prstGeom prst="rect">
              <a:avLst/>
            </a:prstGeom>
            <a:noFill/>
          </p:spPr>
          <p:txBody>
            <a:bodyPr wrap="none" rtlCol="0">
              <a:spAutoFit/>
            </a:bodyPr>
            <a:lstStyle/>
            <a:p>
              <a:r>
                <a:rPr lang="en-US" sz="1300" dirty="0" smtClean="0">
                  <a:latin typeface="Arial Black" pitchFamily="34" charset="0"/>
                </a:rPr>
                <a:t>Condenser</a:t>
              </a:r>
              <a:endParaRPr lang="en-US" sz="1300" dirty="0">
                <a:latin typeface="Arial Black" pitchFamily="34" charset="0"/>
              </a:endParaRPr>
            </a:p>
          </p:txBody>
        </p:sp>
      </p:grpSp>
      <p:sp>
        <p:nvSpPr>
          <p:cNvPr id="67" name="Curved Left Arrow 66"/>
          <p:cNvSpPr/>
          <p:nvPr/>
        </p:nvSpPr>
        <p:spPr>
          <a:xfrm rot="21418410">
            <a:off x="7232238" y="2222406"/>
            <a:ext cx="337990" cy="1894297"/>
          </a:xfrm>
          <a:prstGeom prst="curvedLeftArrow">
            <a:avLst/>
          </a:prstGeom>
          <a:gradFill>
            <a:gsLst>
              <a:gs pos="0">
                <a:srgbClr val="FF0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urved Left Arrow 67"/>
          <p:cNvSpPr/>
          <p:nvPr/>
        </p:nvSpPr>
        <p:spPr>
          <a:xfrm rot="10800000">
            <a:off x="4339563" y="986761"/>
            <a:ext cx="689636" cy="4735694"/>
          </a:xfrm>
          <a:prstGeom prst="curvedLef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p:cNvSpPr/>
          <p:nvPr/>
        </p:nvSpPr>
        <p:spPr>
          <a:xfrm>
            <a:off x="3581400" y="4212183"/>
            <a:ext cx="1828800" cy="111271"/>
          </a:xfrm>
          <a:prstGeom prst="rect">
            <a:avLst/>
          </a:prstGeom>
          <a:solidFill>
            <a:srgbClr val="4F81D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57600" y="3591135"/>
            <a:ext cx="1752600" cy="111271"/>
          </a:xfrm>
          <a:prstGeom prst="rect">
            <a:avLst/>
          </a:prstGeom>
          <a:solidFill>
            <a:srgbClr val="4F81D0"/>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04101" y="4409444"/>
            <a:ext cx="104043" cy="740456"/>
          </a:xfrm>
          <a:prstGeom prst="rect">
            <a:avLst/>
          </a:prstGeom>
          <a:solidFill>
            <a:schemeClr val="accent1">
              <a:lumMod val="75000"/>
            </a:schemeClr>
          </a:solidFill>
          <a:ln w="158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61605" y="1661702"/>
            <a:ext cx="104043" cy="740456"/>
          </a:xfrm>
          <a:prstGeom prst="rect">
            <a:avLst/>
          </a:prstGeom>
          <a:solidFill>
            <a:schemeClr val="bg1">
              <a:lumMod val="7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7434481" y="2083952"/>
            <a:ext cx="104043" cy="740456"/>
          </a:xfrm>
          <a:prstGeom prst="rect">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26910" y="2768083"/>
            <a:ext cx="104043" cy="740456"/>
          </a:xfrm>
          <a:prstGeom prst="rect">
            <a:avLst/>
          </a:prstGeom>
          <a:solidFill>
            <a:schemeClr val="bg1">
              <a:lumMod val="7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p:nvPr>
        </p:nvSpPr>
        <p:spPr>
          <a:xfrm>
            <a:off x="152400" y="76200"/>
            <a:ext cx="8763000" cy="914400"/>
          </a:xfrm>
        </p:spPr>
        <p:txBody>
          <a:bodyPr>
            <a:normAutofit/>
          </a:bodyPr>
          <a:lstStyle/>
          <a:p>
            <a:r>
              <a:rPr lang="en-US" sz="3100" dirty="0" smtClean="0"/>
              <a:t>EVAPORATIVE COOLING TOWER SYSTEM</a:t>
            </a:r>
            <a:endParaRPr lang="en-US" dirty="0"/>
          </a:p>
        </p:txBody>
      </p:sp>
      <p:sp>
        <p:nvSpPr>
          <p:cNvPr id="2" name="TextBox 1"/>
          <p:cNvSpPr txBox="1"/>
          <p:nvPr/>
        </p:nvSpPr>
        <p:spPr>
          <a:xfrm>
            <a:off x="5908950" y="2308197"/>
            <a:ext cx="869982" cy="321627"/>
          </a:xfrm>
          <a:prstGeom prst="rect">
            <a:avLst/>
          </a:prstGeom>
          <a:solidFill>
            <a:schemeClr val="bg1">
              <a:lumMod val="75000"/>
            </a:schemeClr>
          </a:solidFill>
        </p:spPr>
        <p:txBody>
          <a:bodyPr wrap="none" rtlCol="0">
            <a:spAutoFit/>
          </a:bodyPr>
          <a:lstStyle/>
          <a:p>
            <a:r>
              <a:rPr lang="en-US" sz="1300" dirty="0" smtClean="0">
                <a:latin typeface="Arial Black" pitchFamily="34" charset="0"/>
              </a:rPr>
              <a:t>Turbine</a:t>
            </a:r>
            <a:endParaRPr lang="en-US" sz="1300" dirty="0">
              <a:latin typeface="Arial Black" pitchFamily="34" charset="0"/>
            </a:endParaRPr>
          </a:p>
        </p:txBody>
      </p:sp>
      <p:cxnSp>
        <p:nvCxnSpPr>
          <p:cNvPr id="15" name="Straight Arrow Connector 14"/>
          <p:cNvCxnSpPr/>
          <p:nvPr/>
        </p:nvCxnSpPr>
        <p:spPr>
          <a:xfrm>
            <a:off x="5752034" y="5199186"/>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29716" y="2813989"/>
            <a:ext cx="918328" cy="492443"/>
          </a:xfrm>
          <a:prstGeom prst="rect">
            <a:avLst/>
          </a:prstGeom>
          <a:noFill/>
        </p:spPr>
        <p:txBody>
          <a:bodyPr wrap="none" rtlCol="0">
            <a:spAutoFit/>
          </a:bodyPr>
          <a:lstStyle/>
          <a:p>
            <a:pPr algn="ctr"/>
            <a:r>
              <a:rPr lang="en-US" sz="1300" dirty="0" smtClean="0">
                <a:latin typeface="Arial Black" pitchFamily="34" charset="0"/>
              </a:rPr>
              <a:t>Process</a:t>
            </a:r>
          </a:p>
          <a:p>
            <a:pPr algn="ctr"/>
            <a:r>
              <a:rPr lang="en-US" sz="1300" dirty="0" smtClean="0">
                <a:latin typeface="Arial Black" pitchFamily="34" charset="0"/>
              </a:rPr>
              <a:t>Steam</a:t>
            </a:r>
            <a:endParaRPr lang="en-US" sz="1300" dirty="0">
              <a:latin typeface="Arial Black" pitchFamily="34" charset="0"/>
            </a:endParaRPr>
          </a:p>
        </p:txBody>
      </p:sp>
      <p:cxnSp>
        <p:nvCxnSpPr>
          <p:cNvPr id="18" name="Straight Arrow Connector 17"/>
          <p:cNvCxnSpPr/>
          <p:nvPr/>
        </p:nvCxnSpPr>
        <p:spPr>
          <a:xfrm>
            <a:off x="6586144" y="2933529"/>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5400000">
            <a:off x="1564154" y="3603424"/>
            <a:ext cx="104043" cy="740456"/>
          </a:xfrm>
          <a:prstGeom prst="rect">
            <a:avLst/>
          </a:prstGeom>
          <a:solidFill>
            <a:schemeClr val="tx1">
              <a:lumMod val="50000"/>
              <a:lumOff val="50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5" cstate="print">
            <a:extLst>
              <a:ext uri="{BEBA8EAE-BF5A-486C-A8C5-ECC9F3942E4B}">
                <a14:imgProps xmlns="" xmlns:a14="http://schemas.microsoft.com/office/drawing/2010/main">
                  <a14:imgLayer r:embed="rId6">
                    <a14:imgEffect>
                      <a14:backgroundRemoval t="0" b="100000" l="0" r="100000">
                        <a14:foregroundMark x1="7083" y1="88028" x2="7083" y2="86268"/>
                        <a14:foregroundMark x1="5833" y1="89085" x2="5833" y2="89085"/>
                        <a14:foregroundMark x1="94167" y1="89789" x2="94167" y2="89789"/>
                        <a14:foregroundMark x1="88333" y1="92958" x2="88333" y2="92958"/>
                        <a14:foregroundMark x1="69167" y1="93662" x2="69167" y2="93662"/>
                      </a14:backgroundRemoval>
                    </a14:imgEffect>
                  </a14:imgLayer>
                </a14:imgProps>
              </a:ext>
              <a:ext uri="{28A0092B-C50C-407E-A947-70E740481C1C}">
                <a14:useLocalDpi xmlns="" xmlns:a14="http://schemas.microsoft.com/office/drawing/2010/main" val="0"/>
              </a:ext>
            </a:extLst>
          </a:blip>
          <a:stretch>
            <a:fillRect/>
          </a:stretch>
        </p:blipFill>
        <p:spPr>
          <a:xfrm>
            <a:off x="1781176" y="2093505"/>
            <a:ext cx="2069370" cy="2658967"/>
          </a:xfrm>
          <a:prstGeom prst="rect">
            <a:avLst/>
          </a:prstGeom>
        </p:spPr>
      </p:pic>
      <p:sp>
        <p:nvSpPr>
          <p:cNvPr id="11" name="TextBox 10"/>
          <p:cNvSpPr txBox="1"/>
          <p:nvPr/>
        </p:nvSpPr>
        <p:spPr>
          <a:xfrm>
            <a:off x="2119093" y="3705928"/>
            <a:ext cx="1371855" cy="461665"/>
          </a:xfrm>
          <a:prstGeom prst="rect">
            <a:avLst/>
          </a:prstGeom>
          <a:noFill/>
        </p:spPr>
        <p:txBody>
          <a:bodyPr wrap="square" rtlCol="0">
            <a:spAutoFit/>
          </a:bodyPr>
          <a:lstStyle/>
          <a:p>
            <a:pPr algn="ctr"/>
            <a:r>
              <a:rPr lang="en-US" sz="1200" dirty="0" smtClean="0">
                <a:latin typeface="Arial Black" pitchFamily="34" charset="0"/>
              </a:rPr>
              <a:t>Recirculated Cooling Water</a:t>
            </a:r>
          </a:p>
        </p:txBody>
      </p:sp>
      <p:sp>
        <p:nvSpPr>
          <p:cNvPr id="19" name="TextBox 18"/>
          <p:cNvSpPr txBox="1"/>
          <p:nvPr/>
        </p:nvSpPr>
        <p:spPr>
          <a:xfrm>
            <a:off x="7707630" y="1805555"/>
            <a:ext cx="1098378" cy="199705"/>
          </a:xfrm>
          <a:prstGeom prst="rect">
            <a:avLst/>
          </a:prstGeom>
          <a:noFill/>
        </p:spPr>
        <p:txBody>
          <a:bodyPr wrap="none" rtlCol="0">
            <a:spAutoFit/>
          </a:bodyPr>
          <a:lstStyle/>
          <a:p>
            <a:r>
              <a:rPr lang="en-US" sz="1300" dirty="0" smtClean="0">
                <a:latin typeface="Arial Black" pitchFamily="34" charset="0"/>
              </a:rPr>
              <a:t>Generator</a:t>
            </a:r>
            <a:endParaRPr lang="en-US" sz="1300" dirty="0">
              <a:latin typeface="Arial Black" pitchFamily="34" charset="0"/>
            </a:endParaRPr>
          </a:p>
        </p:txBody>
      </p:sp>
      <p:cxnSp>
        <p:nvCxnSpPr>
          <p:cNvPr id="28" name="Straight Arrow Connector 27"/>
          <p:cNvCxnSpPr/>
          <p:nvPr/>
        </p:nvCxnSpPr>
        <p:spPr>
          <a:xfrm flipH="1">
            <a:off x="3766412" y="3472109"/>
            <a:ext cx="331534" cy="0"/>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278041" y="2824802"/>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823096" y="4736905"/>
            <a:ext cx="9118" cy="912261"/>
          </a:xfrm>
          <a:prstGeom prst="straightConnector1">
            <a:avLst/>
          </a:prstGeom>
          <a:ln w="444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33600" y="5786735"/>
            <a:ext cx="1381212" cy="461665"/>
          </a:xfrm>
          <a:prstGeom prst="rect">
            <a:avLst/>
          </a:prstGeom>
          <a:noFill/>
        </p:spPr>
        <p:txBody>
          <a:bodyPr wrap="none" rtlCol="0">
            <a:spAutoFit/>
          </a:bodyPr>
          <a:lstStyle/>
          <a:p>
            <a:pPr algn="ctr"/>
            <a:r>
              <a:rPr lang="en-US" sz="1200" dirty="0" smtClean="0">
                <a:latin typeface="Arial Black" pitchFamily="34" charset="0"/>
              </a:rPr>
              <a:t>As Needed</a:t>
            </a:r>
            <a:br>
              <a:rPr lang="en-US" sz="1200" dirty="0" smtClean="0">
                <a:latin typeface="Arial Black" pitchFamily="34" charset="0"/>
              </a:rPr>
            </a:br>
            <a:r>
              <a:rPr lang="en-US" sz="1200" dirty="0" smtClean="0">
                <a:latin typeface="Arial Black" pitchFamily="34" charset="0"/>
              </a:rPr>
              <a:t>Makeup Water</a:t>
            </a:r>
            <a:endParaRPr lang="en-US" sz="1200" dirty="0">
              <a:latin typeface="Arial Black" pitchFamily="34" charset="0"/>
            </a:endParaRPr>
          </a:p>
        </p:txBody>
      </p:sp>
      <p:cxnSp>
        <p:nvCxnSpPr>
          <p:cNvPr id="35" name="Straight Arrow Connector 34"/>
          <p:cNvCxnSpPr/>
          <p:nvPr/>
        </p:nvCxnSpPr>
        <p:spPr>
          <a:xfrm>
            <a:off x="715065" y="2666723"/>
            <a:ext cx="0" cy="2749754"/>
          </a:xfrm>
          <a:prstGeom prst="straightConnector1">
            <a:avLst/>
          </a:prstGeom>
          <a:ln w="444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177" y="2053343"/>
            <a:ext cx="1429914" cy="646331"/>
          </a:xfrm>
          <a:prstGeom prst="rect">
            <a:avLst/>
          </a:prstGeom>
        </p:spPr>
        <p:txBody>
          <a:bodyPr wrap="square">
            <a:spAutoFit/>
          </a:bodyPr>
          <a:lstStyle/>
          <a:p>
            <a:pPr algn="ctr"/>
            <a:r>
              <a:rPr lang="en-US" sz="1200" dirty="0" smtClean="0">
                <a:latin typeface="Arial Black" pitchFamily="34" charset="0"/>
              </a:rPr>
              <a:t>Reuse </a:t>
            </a:r>
            <a:r>
              <a:rPr lang="en-US" sz="1200" dirty="0">
                <a:latin typeface="Arial Black" pitchFamily="34" charset="0"/>
              </a:rPr>
              <a:t>in other Plant Processes</a:t>
            </a:r>
          </a:p>
        </p:txBody>
      </p:sp>
      <p:sp>
        <p:nvSpPr>
          <p:cNvPr id="37" name="Rectangle 36"/>
          <p:cNvSpPr/>
          <p:nvPr/>
        </p:nvSpPr>
        <p:spPr>
          <a:xfrm>
            <a:off x="170025" y="3796095"/>
            <a:ext cx="1092750" cy="3551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Black" pitchFamily="34" charset="0"/>
              </a:rPr>
              <a:t>Treatment</a:t>
            </a:r>
            <a:endParaRPr lang="en-US" sz="1200" dirty="0">
              <a:solidFill>
                <a:schemeClr val="tx1"/>
              </a:solidFill>
              <a:latin typeface="Arial Black" pitchFamily="34" charset="0"/>
            </a:endParaRPr>
          </a:p>
        </p:txBody>
      </p:sp>
      <p:sp>
        <p:nvSpPr>
          <p:cNvPr id="45" name="TextBox 44"/>
          <p:cNvSpPr txBox="1"/>
          <p:nvPr/>
        </p:nvSpPr>
        <p:spPr>
          <a:xfrm>
            <a:off x="212075" y="5372167"/>
            <a:ext cx="1033873" cy="276999"/>
          </a:xfrm>
          <a:prstGeom prst="rect">
            <a:avLst/>
          </a:prstGeom>
          <a:noFill/>
        </p:spPr>
        <p:txBody>
          <a:bodyPr wrap="none" rtlCol="0">
            <a:spAutoFit/>
          </a:bodyPr>
          <a:lstStyle/>
          <a:p>
            <a:pPr algn="ctr"/>
            <a:r>
              <a:rPr lang="en-US" sz="1200" dirty="0" smtClean="0">
                <a:latin typeface="Arial Black" pitchFamily="34" charset="0"/>
              </a:rPr>
              <a:t>Discharge</a:t>
            </a:r>
            <a:endParaRPr lang="en-US" sz="1200" dirty="0">
              <a:latin typeface="Arial Black" pitchFamily="34" charset="0"/>
            </a:endParaRPr>
          </a:p>
        </p:txBody>
      </p:sp>
      <p:cxnSp>
        <p:nvCxnSpPr>
          <p:cNvPr id="50" name="Straight Arrow Connector 49"/>
          <p:cNvCxnSpPr/>
          <p:nvPr/>
        </p:nvCxnSpPr>
        <p:spPr>
          <a:xfrm flipH="1">
            <a:off x="1441884" y="3796095"/>
            <a:ext cx="331534" cy="0"/>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25221" y="3484732"/>
            <a:ext cx="1051057" cy="276999"/>
          </a:xfrm>
          <a:prstGeom prst="rect">
            <a:avLst/>
          </a:prstGeom>
          <a:noFill/>
        </p:spPr>
        <p:txBody>
          <a:bodyPr wrap="none" rtlCol="0">
            <a:spAutoFit/>
          </a:bodyPr>
          <a:lstStyle/>
          <a:p>
            <a:pPr algn="ctr"/>
            <a:r>
              <a:rPr lang="en-US" sz="1200" dirty="0" smtClean="0">
                <a:solidFill>
                  <a:schemeClr val="tx2">
                    <a:lumMod val="60000"/>
                    <a:lumOff val="40000"/>
                  </a:schemeClr>
                </a:solidFill>
                <a:latin typeface="Arial Black" pitchFamily="34" charset="0"/>
              </a:rPr>
              <a:t>Blowdown</a:t>
            </a:r>
            <a:endParaRPr lang="en-US" sz="1200" dirty="0">
              <a:solidFill>
                <a:schemeClr val="tx2">
                  <a:lumMod val="60000"/>
                  <a:lumOff val="40000"/>
                </a:schemeClr>
              </a:solidFill>
              <a:latin typeface="Arial Black" pitchFamily="34" charset="0"/>
            </a:endParaRPr>
          </a:p>
        </p:txBody>
      </p:sp>
      <p:cxnSp>
        <p:nvCxnSpPr>
          <p:cNvPr id="53" name="Straight Arrow Connector 52"/>
          <p:cNvCxnSpPr/>
          <p:nvPr/>
        </p:nvCxnSpPr>
        <p:spPr>
          <a:xfrm>
            <a:off x="5009715" y="4079700"/>
            <a:ext cx="341818" cy="9236"/>
          </a:xfrm>
          <a:prstGeom prst="straightConnector1">
            <a:avLst/>
          </a:prstGeom>
          <a:ln w="444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98485" y="1224359"/>
            <a:ext cx="1576961" cy="584775"/>
          </a:xfrm>
          <a:prstGeom prst="rect">
            <a:avLst/>
          </a:prstGeom>
          <a:noFill/>
        </p:spPr>
        <p:txBody>
          <a:bodyPr wrap="square" rtlCol="0">
            <a:spAutoFit/>
          </a:bodyPr>
          <a:lstStyle/>
          <a:p>
            <a:pPr algn="ctr"/>
            <a:r>
              <a:rPr lang="en-US" sz="1600" dirty="0" smtClean="0">
                <a:solidFill>
                  <a:srgbClr val="4F81D0"/>
                </a:solidFill>
                <a:latin typeface="Arial Black" pitchFamily="34" charset="0"/>
              </a:rPr>
              <a:t>Evaporation Cools Water</a:t>
            </a:r>
            <a:endParaRPr lang="en-US" sz="1600" dirty="0">
              <a:solidFill>
                <a:srgbClr val="4F81D0"/>
              </a:solidFill>
              <a:latin typeface="Arial Black" pitchFamily="34" charset="0"/>
            </a:endParaRPr>
          </a:p>
        </p:txBody>
      </p:sp>
      <p:sp>
        <p:nvSpPr>
          <p:cNvPr id="56" name="TextBox 55"/>
          <p:cNvSpPr txBox="1"/>
          <p:nvPr/>
        </p:nvSpPr>
        <p:spPr>
          <a:xfrm>
            <a:off x="7495395" y="3151068"/>
            <a:ext cx="1617751" cy="391030"/>
          </a:xfrm>
          <a:prstGeom prst="rect">
            <a:avLst/>
          </a:prstGeom>
          <a:noFill/>
        </p:spPr>
        <p:txBody>
          <a:bodyPr wrap="none" rtlCol="0">
            <a:spAutoFit/>
          </a:bodyPr>
          <a:lstStyle/>
          <a:p>
            <a:r>
              <a:rPr lang="en-US" sz="1500" dirty="0" smtClean="0">
                <a:latin typeface="Arial Black" pitchFamily="34" charset="0"/>
              </a:rPr>
              <a:t>ELECTRICITY</a:t>
            </a:r>
            <a:endParaRPr lang="en-US" sz="1500" dirty="0">
              <a:latin typeface="Arial Black" pitchFamily="34" charset="0"/>
            </a:endParaRPr>
          </a:p>
        </p:txBody>
      </p:sp>
      <p:sp>
        <p:nvSpPr>
          <p:cNvPr id="57" name="TextBox 56"/>
          <p:cNvSpPr txBox="1"/>
          <p:nvPr/>
        </p:nvSpPr>
        <p:spPr>
          <a:xfrm>
            <a:off x="5009005" y="5476354"/>
            <a:ext cx="1540563" cy="492443"/>
          </a:xfrm>
          <a:prstGeom prst="rect">
            <a:avLst/>
          </a:prstGeom>
          <a:noFill/>
        </p:spPr>
        <p:txBody>
          <a:bodyPr wrap="square" rtlCol="0">
            <a:spAutoFit/>
          </a:bodyPr>
          <a:lstStyle/>
          <a:p>
            <a:pPr algn="ctr"/>
            <a:r>
              <a:rPr lang="en-US" sz="1300" dirty="0" smtClean="0">
                <a:latin typeface="Arial Black" pitchFamily="34" charset="0"/>
              </a:rPr>
              <a:t>Process Water </a:t>
            </a:r>
          </a:p>
          <a:p>
            <a:pPr algn="ctr"/>
            <a:r>
              <a:rPr lang="en-US" sz="1300" dirty="0" smtClean="0">
                <a:latin typeface="Arial Black" pitchFamily="34" charset="0"/>
              </a:rPr>
              <a:t>to Boiler</a:t>
            </a:r>
            <a:endParaRPr lang="en-US" sz="1300" dirty="0">
              <a:latin typeface="Arial Black" pitchFamily="34" charset="0"/>
            </a:endParaRPr>
          </a:p>
        </p:txBody>
      </p:sp>
      <p:cxnSp>
        <p:nvCxnSpPr>
          <p:cNvPr id="54" name="Straight Arrow Connector 53"/>
          <p:cNvCxnSpPr/>
          <p:nvPr/>
        </p:nvCxnSpPr>
        <p:spPr>
          <a:xfrm>
            <a:off x="5700319" y="1307803"/>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21990" y="852031"/>
            <a:ext cx="1756658" cy="492443"/>
          </a:xfrm>
          <a:prstGeom prst="rect">
            <a:avLst/>
          </a:prstGeom>
          <a:noFill/>
        </p:spPr>
        <p:txBody>
          <a:bodyPr wrap="square" rtlCol="0">
            <a:spAutoFit/>
          </a:bodyPr>
          <a:lstStyle/>
          <a:p>
            <a:pPr algn="ctr"/>
            <a:r>
              <a:rPr lang="en-US" sz="1300" dirty="0" smtClean="0">
                <a:latin typeface="Arial Black" pitchFamily="34" charset="0"/>
              </a:rPr>
              <a:t>Process Steam</a:t>
            </a:r>
          </a:p>
          <a:p>
            <a:pPr algn="ctr"/>
            <a:r>
              <a:rPr lang="en-US" sz="1300" dirty="0" smtClean="0">
                <a:latin typeface="Arial Black" pitchFamily="34" charset="0"/>
              </a:rPr>
              <a:t>from Boiler</a:t>
            </a:r>
            <a:endParaRPr lang="en-US" sz="1300" dirty="0">
              <a:latin typeface="Arial Black" pitchFamily="34" charset="0"/>
            </a:endParaRPr>
          </a:p>
        </p:txBody>
      </p:sp>
      <p:grpSp>
        <p:nvGrpSpPr>
          <p:cNvPr id="5" name="Group 2"/>
          <p:cNvGrpSpPr/>
          <p:nvPr/>
        </p:nvGrpSpPr>
        <p:grpSpPr>
          <a:xfrm>
            <a:off x="2684506" y="1388019"/>
            <a:ext cx="353249" cy="1057684"/>
            <a:chOff x="2701924" y="1482026"/>
            <a:chExt cx="353249" cy="920132"/>
          </a:xfrm>
          <a:solidFill>
            <a:schemeClr val="accent2">
              <a:lumMod val="60000"/>
              <a:lumOff val="40000"/>
            </a:schemeClr>
          </a:solidFill>
        </p:grpSpPr>
        <p:pic>
          <p:nvPicPr>
            <p:cNvPr id="59" name="Picture 5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01924" y="1773489"/>
              <a:ext cx="195104" cy="628669"/>
            </a:xfrm>
            <a:prstGeom prst="rect">
              <a:avLst/>
            </a:prstGeom>
            <a:grpFill/>
          </p:spPr>
        </p:pic>
        <p:pic>
          <p:nvPicPr>
            <p:cNvPr id="60" name="Picture 5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860069" y="1482026"/>
              <a:ext cx="195104" cy="628669"/>
            </a:xfrm>
            <a:prstGeom prst="rect">
              <a:avLst/>
            </a:prstGeom>
            <a:grpFill/>
          </p:spPr>
        </p:pic>
      </p:grpSp>
      <p:sp>
        <p:nvSpPr>
          <p:cNvPr id="52" name="TextBox 51"/>
          <p:cNvSpPr txBox="1"/>
          <p:nvPr/>
        </p:nvSpPr>
        <p:spPr>
          <a:xfrm>
            <a:off x="3743325" y="3951121"/>
            <a:ext cx="1453735" cy="276999"/>
          </a:xfrm>
          <a:prstGeom prst="rect">
            <a:avLst/>
          </a:prstGeom>
          <a:noFill/>
        </p:spPr>
        <p:txBody>
          <a:bodyPr wrap="square" rtlCol="0">
            <a:spAutoFit/>
          </a:bodyPr>
          <a:lstStyle/>
          <a:p>
            <a:r>
              <a:rPr lang="en-US" sz="1200" dirty="0" smtClean="0">
                <a:solidFill>
                  <a:schemeClr val="bg2">
                    <a:lumMod val="25000"/>
                  </a:schemeClr>
                </a:solidFill>
                <a:latin typeface="Arial Black" pitchFamily="34" charset="0"/>
              </a:rPr>
              <a:t>Cooled Water</a:t>
            </a:r>
          </a:p>
        </p:txBody>
      </p:sp>
      <p:sp>
        <p:nvSpPr>
          <p:cNvPr id="29" name="TextBox 28"/>
          <p:cNvSpPr txBox="1"/>
          <p:nvPr/>
        </p:nvSpPr>
        <p:spPr>
          <a:xfrm>
            <a:off x="4031988" y="3338890"/>
            <a:ext cx="1417183" cy="276999"/>
          </a:xfrm>
          <a:prstGeom prst="rect">
            <a:avLst/>
          </a:prstGeom>
          <a:noFill/>
        </p:spPr>
        <p:txBody>
          <a:bodyPr wrap="none" rtlCol="0">
            <a:spAutoFit/>
          </a:bodyPr>
          <a:lstStyle/>
          <a:p>
            <a:r>
              <a:rPr lang="en-US" sz="1200" dirty="0" smtClean="0">
                <a:solidFill>
                  <a:schemeClr val="accent2">
                    <a:lumMod val="75000"/>
                  </a:schemeClr>
                </a:solidFill>
                <a:latin typeface="Arial Black" pitchFamily="34" charset="0"/>
              </a:rPr>
              <a:t>Warmed Water</a:t>
            </a:r>
          </a:p>
        </p:txBody>
      </p:sp>
    </p:spTree>
    <p:extLst>
      <p:ext uri="{BB962C8B-B14F-4D97-AF65-F5344CB8AC3E}">
        <p14:creationId xmlns="" xmlns:p14="http://schemas.microsoft.com/office/powerpoint/2010/main" val="23764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45" presetClass="entr" presetSubtype="0" fill="hold" grpId="0" nodeType="afterEffect">
                                  <p:stCondLst>
                                    <p:cond delay="2000"/>
                                  </p:stCondLst>
                                  <p:iterate type="lt">
                                    <p:tmPct val="10000"/>
                                  </p:iterate>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anim calcmode="lin" valueType="num">
                                      <p:cBhvr>
                                        <p:cTn id="12" dur="2000" fill="hold"/>
                                        <p:tgtEl>
                                          <p:spTgt spid="29"/>
                                        </p:tgtEl>
                                        <p:attrNameLst>
                                          <p:attrName>ppt_w</p:attrName>
                                        </p:attrNameLst>
                                      </p:cBhvr>
                                      <p:tavLst>
                                        <p:tav tm="0" fmla="#ppt_w*sin(2.5*pi*$)">
                                          <p:val>
                                            <p:fltVal val="0"/>
                                          </p:val>
                                        </p:tav>
                                        <p:tav tm="100000">
                                          <p:val>
                                            <p:fltVal val="1"/>
                                          </p:val>
                                        </p:tav>
                                      </p:tavLst>
                                    </p:anim>
                                    <p:anim calcmode="lin" valueType="num">
                                      <p:cBhvr>
                                        <p:cTn id="13" dur="2000" fill="hold"/>
                                        <p:tgtEl>
                                          <p:spTgt spid="29"/>
                                        </p:tgtEl>
                                        <p:attrNameLst>
                                          <p:attrName>ppt_h</p:attrName>
                                        </p:attrNameLst>
                                      </p:cBhvr>
                                      <p:tavLst>
                                        <p:tav tm="0">
                                          <p:val>
                                            <p:strVal val="#ppt_h"/>
                                          </p:val>
                                        </p:tav>
                                        <p:tav tm="100000">
                                          <p:val>
                                            <p:strVal val="#ppt_h"/>
                                          </p:val>
                                        </p:tav>
                                      </p:tavLst>
                                    </p:anim>
                                  </p:childTnLst>
                                </p:cTn>
                              </p:par>
                              <p:par>
                                <p:cTn id="14" presetID="53" presetClass="entr" presetSubtype="0" fill="hold" nodeType="withEffect">
                                  <p:stCondLst>
                                    <p:cond delay="200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6500"/>
                            </p:stCondLst>
                            <p:childTnLst>
                              <p:par>
                                <p:cTn id="20" presetID="22" presetClass="entr" presetSubtype="4" fill="hold" nodeType="after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8500"/>
                            </p:stCondLst>
                            <p:childTnLst>
                              <p:par>
                                <p:cTn id="24" presetID="9" presetClass="emph" presetSubtype="0" nodeType="after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cTn>
                              </p:par>
                            </p:childTnLst>
                          </p:cTn>
                        </p:par>
                        <p:par>
                          <p:cTn id="27" fill="hold">
                            <p:stCondLst>
                              <p:cond delay="8500"/>
                            </p:stCondLst>
                            <p:childTnLst>
                              <p:par>
                                <p:cTn id="28" presetID="42"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1000"/>
                                        <p:tgtEl>
                                          <p:spTgt spid="55"/>
                                        </p:tgtEl>
                                      </p:cBhvr>
                                    </p:animEffect>
                                    <p:anim calcmode="lin" valueType="num">
                                      <p:cBhvr>
                                        <p:cTn id="31" dur="1000" fill="hold"/>
                                        <p:tgtEl>
                                          <p:spTgt spid="55"/>
                                        </p:tgtEl>
                                        <p:attrNameLst>
                                          <p:attrName>ppt_x</p:attrName>
                                        </p:attrNameLst>
                                      </p:cBhvr>
                                      <p:tavLst>
                                        <p:tav tm="0">
                                          <p:val>
                                            <p:strVal val="#ppt_x"/>
                                          </p:val>
                                        </p:tav>
                                        <p:tav tm="100000">
                                          <p:val>
                                            <p:strVal val="#ppt_x"/>
                                          </p:val>
                                        </p:tav>
                                      </p:tavLst>
                                    </p:anim>
                                    <p:anim calcmode="lin" valueType="num">
                                      <p:cBhvr>
                                        <p:cTn id="32" dur="1000" fill="hold"/>
                                        <p:tgtEl>
                                          <p:spTgt spid="55"/>
                                        </p:tgtEl>
                                        <p:attrNameLst>
                                          <p:attrName>ppt_y</p:attrName>
                                        </p:attrNameLst>
                                      </p:cBhvr>
                                      <p:tavLst>
                                        <p:tav tm="0">
                                          <p:val>
                                            <p:strVal val="#ppt_y+.1"/>
                                          </p:val>
                                        </p:tav>
                                        <p:tav tm="100000">
                                          <p:val>
                                            <p:strVal val="#ppt_y"/>
                                          </p:val>
                                        </p:tav>
                                      </p:tavLst>
                                    </p:anim>
                                  </p:childTnLst>
                                </p:cTn>
                              </p:par>
                            </p:childTnLst>
                          </p:cTn>
                        </p:par>
                        <p:par>
                          <p:cTn id="33" fill="hold">
                            <p:stCondLst>
                              <p:cond delay="9500"/>
                            </p:stCondLst>
                            <p:childTnLst>
                              <p:par>
                                <p:cTn id="34" presetID="31" presetClass="entr" presetSubtype="0" fill="hold" grpId="0" nodeType="afterEffect">
                                  <p:stCondLst>
                                    <p:cond delay="1000"/>
                                  </p:stCondLst>
                                  <p:iterate type="lt">
                                    <p:tmPct val="5000"/>
                                  </p:iterate>
                                  <p:childTnLst>
                                    <p:set>
                                      <p:cBhvr>
                                        <p:cTn id="35" dur="1" fill="hold">
                                          <p:stCondLst>
                                            <p:cond delay="0"/>
                                          </p:stCondLst>
                                        </p:cTn>
                                        <p:tgtEl>
                                          <p:spTgt spid="51"/>
                                        </p:tgtEl>
                                        <p:attrNameLst>
                                          <p:attrName>style.visibility</p:attrName>
                                        </p:attrNameLst>
                                      </p:cBhvr>
                                      <p:to>
                                        <p:strVal val="visible"/>
                                      </p:to>
                                    </p:set>
                                    <p:anim calcmode="lin" valueType="num">
                                      <p:cBhvr>
                                        <p:cTn id="36" dur="1000" fill="hold"/>
                                        <p:tgtEl>
                                          <p:spTgt spid="51"/>
                                        </p:tgtEl>
                                        <p:attrNameLst>
                                          <p:attrName>ppt_w</p:attrName>
                                        </p:attrNameLst>
                                      </p:cBhvr>
                                      <p:tavLst>
                                        <p:tav tm="0">
                                          <p:val>
                                            <p:fltVal val="0"/>
                                          </p:val>
                                        </p:tav>
                                        <p:tav tm="100000">
                                          <p:val>
                                            <p:strVal val="#ppt_w"/>
                                          </p:val>
                                        </p:tav>
                                      </p:tavLst>
                                    </p:anim>
                                    <p:anim calcmode="lin" valueType="num">
                                      <p:cBhvr>
                                        <p:cTn id="37" dur="1000" fill="hold"/>
                                        <p:tgtEl>
                                          <p:spTgt spid="51"/>
                                        </p:tgtEl>
                                        <p:attrNameLst>
                                          <p:attrName>ppt_h</p:attrName>
                                        </p:attrNameLst>
                                      </p:cBhvr>
                                      <p:tavLst>
                                        <p:tav tm="0">
                                          <p:val>
                                            <p:fltVal val="0"/>
                                          </p:val>
                                        </p:tav>
                                        <p:tav tm="100000">
                                          <p:val>
                                            <p:strVal val="#ppt_h"/>
                                          </p:val>
                                        </p:tav>
                                      </p:tavLst>
                                    </p:anim>
                                    <p:anim calcmode="lin" valueType="num">
                                      <p:cBhvr>
                                        <p:cTn id="38" dur="1000" fill="hold"/>
                                        <p:tgtEl>
                                          <p:spTgt spid="51"/>
                                        </p:tgtEl>
                                        <p:attrNameLst>
                                          <p:attrName>style.rotation</p:attrName>
                                        </p:attrNameLst>
                                      </p:cBhvr>
                                      <p:tavLst>
                                        <p:tav tm="0">
                                          <p:val>
                                            <p:fltVal val="90"/>
                                          </p:val>
                                        </p:tav>
                                        <p:tav tm="100000">
                                          <p:val>
                                            <p:fltVal val="0"/>
                                          </p:val>
                                        </p:tav>
                                      </p:tavLst>
                                    </p:anim>
                                    <p:animEffect transition="in" filter="fade">
                                      <p:cBhvr>
                                        <p:cTn id="39" dur="1000"/>
                                        <p:tgtEl>
                                          <p:spTgt spid="51"/>
                                        </p:tgtEl>
                                      </p:cBhvr>
                                    </p:animEffect>
                                  </p:childTnLst>
                                </p:cTn>
                              </p:par>
                              <p:par>
                                <p:cTn id="40" presetID="23" presetClass="entr" presetSubtype="16" fill="hold" nodeType="withEffect">
                                  <p:stCondLst>
                                    <p:cond delay="100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childTnLst>
                                </p:cTn>
                              </p:par>
                            </p:childTnLst>
                          </p:cTn>
                        </p:par>
                        <p:par>
                          <p:cTn id="44" fill="hold">
                            <p:stCondLst>
                              <p:cond delay="11850"/>
                            </p:stCondLst>
                            <p:childTnLst>
                              <p:par>
                                <p:cTn id="45" presetID="45" presetClass="entr" presetSubtype="0" fill="hold" grpId="0" nodeType="afterEffect">
                                  <p:stCondLst>
                                    <p:cond delay="1500"/>
                                  </p:stCondLst>
                                  <p:iterate type="lt">
                                    <p:tmPct val="10000"/>
                                  </p:iterate>
                                  <p:childTnLst>
                                    <p:set>
                                      <p:cBhvr>
                                        <p:cTn id="46" dur="1" fill="hold">
                                          <p:stCondLst>
                                            <p:cond delay="0"/>
                                          </p:stCondLst>
                                        </p:cTn>
                                        <p:tgtEl>
                                          <p:spTgt spid="52"/>
                                        </p:tgtEl>
                                        <p:attrNameLst>
                                          <p:attrName>style.visibility</p:attrName>
                                        </p:attrNameLst>
                                      </p:cBhvr>
                                      <p:to>
                                        <p:strVal val="visible"/>
                                      </p:to>
                                    </p:set>
                                    <p:animEffect transition="in" filter="fade">
                                      <p:cBhvr>
                                        <p:cTn id="47" dur="2000"/>
                                        <p:tgtEl>
                                          <p:spTgt spid="52"/>
                                        </p:tgtEl>
                                      </p:cBhvr>
                                    </p:animEffect>
                                    <p:anim calcmode="lin" valueType="num">
                                      <p:cBhvr>
                                        <p:cTn id="48" dur="2000" fill="hold"/>
                                        <p:tgtEl>
                                          <p:spTgt spid="52"/>
                                        </p:tgtEl>
                                        <p:attrNameLst>
                                          <p:attrName>ppt_w</p:attrName>
                                        </p:attrNameLst>
                                      </p:cBhvr>
                                      <p:tavLst>
                                        <p:tav tm="0" fmla="#ppt_w*sin(2.5*pi*$)">
                                          <p:val>
                                            <p:fltVal val="0"/>
                                          </p:val>
                                        </p:tav>
                                        <p:tav tm="100000">
                                          <p:val>
                                            <p:fltVal val="1"/>
                                          </p:val>
                                        </p:tav>
                                      </p:tavLst>
                                    </p:anim>
                                    <p:anim calcmode="lin" valueType="num">
                                      <p:cBhvr>
                                        <p:cTn id="49" dur="2000" fill="hold"/>
                                        <p:tgtEl>
                                          <p:spTgt spid="52"/>
                                        </p:tgtEl>
                                        <p:attrNameLst>
                                          <p:attrName>ppt_h</p:attrName>
                                        </p:attrNameLst>
                                      </p:cBhvr>
                                      <p:tavLst>
                                        <p:tav tm="0">
                                          <p:val>
                                            <p:strVal val="#ppt_h"/>
                                          </p:val>
                                        </p:tav>
                                        <p:tav tm="100000">
                                          <p:val>
                                            <p:strVal val="#ppt_h"/>
                                          </p:val>
                                        </p:tav>
                                      </p:tavLst>
                                    </p:anim>
                                  </p:childTnLst>
                                </p:cTn>
                              </p:par>
                              <p:par>
                                <p:cTn id="50" presetID="34" presetClass="entr" presetSubtype="0" fill="hold" nodeType="withEffect">
                                  <p:stCondLst>
                                    <p:cond delay="1500"/>
                                  </p:stCondLst>
                                  <p:childTnLst>
                                    <p:set>
                                      <p:cBhvr>
                                        <p:cTn id="51" dur="1" fill="hold">
                                          <p:stCondLst>
                                            <p:cond delay="0"/>
                                          </p:stCondLst>
                                        </p:cTn>
                                        <p:tgtEl>
                                          <p:spTgt spid="53"/>
                                        </p:tgtEl>
                                        <p:attrNameLst>
                                          <p:attrName>style.visibility</p:attrName>
                                        </p:attrNameLst>
                                      </p:cBhvr>
                                      <p:to>
                                        <p:strVal val="visible"/>
                                      </p:to>
                                    </p:set>
                                    <p:anim from="(-#ppt_w/2)" to="(#ppt_x)" calcmode="lin" valueType="num">
                                      <p:cBhvr>
                                        <p:cTn id="52" dur="600" fill="hold">
                                          <p:stCondLst>
                                            <p:cond delay="0"/>
                                          </p:stCondLst>
                                        </p:cTn>
                                        <p:tgtEl>
                                          <p:spTgt spid="53"/>
                                        </p:tgtEl>
                                        <p:attrNameLst>
                                          <p:attrName>ppt_x</p:attrName>
                                        </p:attrNameLst>
                                      </p:cBhvr>
                                    </p:anim>
                                    <p:anim from="0" to="-1.0" calcmode="lin" valueType="num">
                                      <p:cBhvr>
                                        <p:cTn id="53" dur="200" decel="50000" autoRev="1" fill="hold">
                                          <p:stCondLst>
                                            <p:cond delay="600"/>
                                          </p:stCondLst>
                                        </p:cTn>
                                        <p:tgtEl>
                                          <p:spTgt spid="53"/>
                                        </p:tgtEl>
                                        <p:attrNameLst>
                                          <p:attrName>xshear</p:attrName>
                                        </p:attrNameLst>
                                      </p:cBhvr>
                                    </p:anim>
                                    <p:animScale>
                                      <p:cBhvr>
                                        <p:cTn id="54" dur="200" decel="100000" autoRev="1" fill="hold">
                                          <p:stCondLst>
                                            <p:cond delay="600"/>
                                          </p:stCondLst>
                                        </p:cTn>
                                        <p:tgtEl>
                                          <p:spTgt spid="53"/>
                                        </p:tgtEl>
                                      </p:cBhvr>
                                      <p:from x="100000" y="100000"/>
                                      <p:to x="80000" y="100000"/>
                                    </p:animScale>
                                    <p:anim by="(#ppt_h/3+#ppt_w*0.1)" calcmode="lin" valueType="num">
                                      <p:cBhvr additive="sum">
                                        <p:cTn id="55" dur="200" decel="100000" autoRev="1" fill="hold">
                                          <p:stCondLst>
                                            <p:cond delay="600"/>
                                          </p:stCondLst>
                                        </p:cTn>
                                        <p:tgtEl>
                                          <p:spTgt spid="53"/>
                                        </p:tgtEl>
                                        <p:attrNameLst>
                                          <p:attrName>ppt_x</p:attrName>
                                        </p:attrNameLst>
                                      </p:cBhvr>
                                    </p:anim>
                                  </p:childTnLst>
                                </p:cTn>
                              </p:par>
                            </p:childTnLst>
                          </p:cTn>
                        </p:par>
                        <p:par>
                          <p:cTn id="56" fill="hold">
                            <p:stCondLst>
                              <p:cond delay="17350"/>
                            </p:stCondLst>
                            <p:childTnLst>
                              <p:par>
                                <p:cTn id="57" presetID="22" presetClass="entr" presetSubtype="4"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down)">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51" grpId="0"/>
      <p:bldP spid="55" grpId="0"/>
      <p:bldP spid="52"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0000" b="90000" l="37398" r="93044">
                        <a14:foregroundMark x1="61595" y1="19310" x2="61595" y2="19310"/>
                        <a14:foregroundMark x1="85276" y1="24138" x2="85276" y2="24138"/>
                        <a14:foregroundMark x1="83681" y1="14023" x2="83681" y2="14023"/>
                        <a14:foregroundMark x1="43558" y1="23448" x2="43558" y2="23448"/>
                        <a14:foregroundMark x1="67607" y1="23908" x2="67607" y2="23908"/>
                        <a14:backgroundMark x1="48221" y1="83448" x2="48221" y2="83448"/>
                        <a14:backgroundMark x1="48589" y1="88276" x2="48589" y2="88276"/>
                        <a14:backgroundMark x1="48344" y1="77701" x2="48344" y2="77701"/>
                        <a14:backgroundMark x1="39755" y1="71494" x2="39755" y2="71494"/>
                        <a14:backgroundMark x1="42209" y1="71724" x2="42209" y2="71724"/>
                        <a14:backgroundMark x1="41718" y1="54023" x2="41718" y2="54023"/>
                        <a14:backgroundMark x1="42699" y1="54483" x2="42699" y2="54483"/>
                        <a14:backgroundMark x1="48466" y1="16322" x2="48466" y2="16322"/>
                        <a14:backgroundMark x1="48221" y1="75402" x2="48221" y2="75402"/>
                        <a14:backgroundMark x1="83804" y1="42069" x2="83804" y2="42069"/>
                        <a14:backgroundMark x1="55215" y1="70115" x2="55215" y2="70115"/>
                        <a14:backgroundMark x1="44908" y1="62529" x2="44908" y2="62529"/>
                        <a14:backgroundMark x1="66626" y1="59080" x2="66626" y2="59080"/>
                        <a14:backgroundMark x1="66626" y1="67126" x2="66626" y2="67126"/>
                        <a14:backgroundMark x1="55092" y1="66667" x2="55092" y2="66667"/>
                        <a14:backgroundMark x1="55460" y1="62989" x2="55460" y2="62989"/>
                        <a14:backgroundMark x1="55092" y1="60690" x2="55092" y2="60690"/>
                        <a14:backgroundMark x1="55583" y1="57011" x2="55583" y2="57011"/>
                        <a14:backgroundMark x1="48098" y1="56092" x2="48098" y2="56092"/>
                        <a14:backgroundMark x1="44663" y1="56782" x2="44663" y2="56782"/>
                        <a14:backgroundMark x1="44908" y1="68966" x2="44908" y2="68966"/>
                        <a14:backgroundMark x1="62086" y1="69885" x2="62086" y2="69885"/>
                        <a14:backgroundMark x1="60859" y1="73333" x2="60859" y2="73333"/>
                        <a14:backgroundMark x1="63190" y1="47586" x2="63190" y2="47586"/>
                        <a14:backgroundMark x1="51411" y1="50575" x2="51411" y2="50575"/>
                        <a14:backgroundMark x1="56319" y1="52414" x2="56319" y2="52414"/>
                        <a14:backgroundMark x1="61718" y1="52874" x2="61718" y2="52874"/>
                        <a14:backgroundMark x1="66380" y1="53333" x2="66380" y2="53333"/>
                        <a14:backgroundMark x1="83558" y1="39080" x2="83558" y2="39080"/>
                        <a14:backgroundMark x1="62945" y1="39080" x2="62945" y2="39080"/>
                      </a14:backgroundRemoval>
                    </a14:imgEffect>
                  </a14:imgLayer>
                </a14:imgProps>
              </a:ext>
              <a:ext uri="{28A0092B-C50C-407E-A947-70E740481C1C}">
                <a14:useLocalDpi xmlns="" xmlns:a14="http://schemas.microsoft.com/office/drawing/2010/main" val="0"/>
              </a:ext>
            </a:extLst>
          </a:blip>
          <a:srcRect l="30443"/>
          <a:stretch/>
        </p:blipFill>
        <p:spPr>
          <a:xfrm>
            <a:off x="4463131" y="1672965"/>
            <a:ext cx="4984844" cy="4183190"/>
          </a:xfrm>
          <a:prstGeom prst="rect">
            <a:avLst/>
          </a:prstGeom>
        </p:spPr>
      </p:pic>
      <p:grpSp>
        <p:nvGrpSpPr>
          <p:cNvPr id="3" name="Group 30"/>
          <p:cNvGrpSpPr/>
          <p:nvPr/>
        </p:nvGrpSpPr>
        <p:grpSpPr>
          <a:xfrm>
            <a:off x="1676400" y="2315628"/>
            <a:ext cx="3729858" cy="3892322"/>
            <a:chOff x="553753" y="1902513"/>
            <a:chExt cx="4838824" cy="4701086"/>
          </a:xfrm>
        </p:grpSpPr>
        <p:grpSp>
          <p:nvGrpSpPr>
            <p:cNvPr id="5" name="Group 15"/>
            <p:cNvGrpSpPr/>
            <p:nvPr/>
          </p:nvGrpSpPr>
          <p:grpSpPr>
            <a:xfrm>
              <a:off x="2153732" y="1902513"/>
              <a:ext cx="3238845" cy="1637023"/>
              <a:chOff x="1172657" y="1083193"/>
              <a:chExt cx="3238845" cy="1637023"/>
            </a:xfrm>
          </p:grpSpPr>
          <p:grpSp>
            <p:nvGrpSpPr>
              <p:cNvPr id="8" name="Group 7"/>
              <p:cNvGrpSpPr/>
              <p:nvPr/>
            </p:nvGrpSpPr>
            <p:grpSpPr>
              <a:xfrm>
                <a:off x="1172657" y="1083193"/>
                <a:ext cx="3238845" cy="1637023"/>
                <a:chOff x="685800" y="1201783"/>
                <a:chExt cx="3238845" cy="1637023"/>
              </a:xfrm>
            </p:grpSpPr>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r="47778"/>
                <a:stretch/>
              </p:blipFill>
              <p:spPr>
                <a:xfrm>
                  <a:off x="685800" y="1211308"/>
                  <a:ext cx="2018132" cy="1627498"/>
                </a:xfrm>
                <a:prstGeom prst="rect">
                  <a:avLst/>
                </a:prstGeom>
              </p:spPr>
            </p:pic>
            <p:pic>
              <p:nvPicPr>
                <p:cNvPr id="7" name="Picture 6"/>
                <p:cNvPicPr>
                  <a:picLocks noChangeAspect="1"/>
                </p:cNvPicPr>
                <p:nvPr/>
              </p:nvPicPr>
              <p:blipFill rotWithShape="1">
                <a:blip r:embed="rId6" cstate="print">
                  <a:extLst>
                    <a:ext uri="{28A0092B-C50C-407E-A947-70E740481C1C}">
                      <a14:useLocalDpi xmlns="" xmlns:a14="http://schemas.microsoft.com/office/drawing/2010/main" val="0"/>
                    </a:ext>
                  </a:extLst>
                </a:blip>
                <a:srcRect l="6139" r="6221"/>
                <a:stretch/>
              </p:blipFill>
              <p:spPr>
                <a:xfrm>
                  <a:off x="2705101" y="1201783"/>
                  <a:ext cx="1219544" cy="848802"/>
                </a:xfrm>
                <a:prstGeom prst="rect">
                  <a:avLst/>
                </a:prstGeom>
              </p:spPr>
            </p:pic>
          </p:grpSp>
          <p:cxnSp>
            <p:nvCxnSpPr>
              <p:cNvPr id="10" name="Straight Connector 9"/>
              <p:cNvCxnSpPr/>
              <p:nvPr/>
            </p:nvCxnSpPr>
            <p:spPr>
              <a:xfrm>
                <a:off x="4407408" y="1247154"/>
                <a:ext cx="0" cy="52072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rotWithShape="1">
            <a:blip r:embed="rId7" cstate="print">
              <a:extLst>
                <a:ext uri="{28A0092B-C50C-407E-A947-70E740481C1C}">
                  <a14:useLocalDpi xmlns="" xmlns:a14="http://schemas.microsoft.com/office/drawing/2010/main" val="0"/>
                </a:ext>
              </a:extLst>
            </a:blip>
            <a:srcRect t="25585"/>
            <a:stretch/>
          </p:blipFill>
          <p:spPr>
            <a:xfrm>
              <a:off x="553753" y="3000169"/>
              <a:ext cx="4180172" cy="3603430"/>
            </a:xfrm>
            <a:prstGeom prst="rect">
              <a:avLst/>
            </a:prstGeom>
          </p:spPr>
        </p:pic>
      </p:grpSp>
      <p:cxnSp>
        <p:nvCxnSpPr>
          <p:cNvPr id="38" name="Straight Arrow Connector 37"/>
          <p:cNvCxnSpPr/>
          <p:nvPr/>
        </p:nvCxnSpPr>
        <p:spPr>
          <a:xfrm>
            <a:off x="8278041" y="2859638"/>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rot="5400000">
            <a:off x="7429279" y="2064954"/>
            <a:ext cx="114447" cy="740456"/>
          </a:xfrm>
          <a:prstGeom prst="rect">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38800" y="1850344"/>
            <a:ext cx="104043" cy="628144"/>
          </a:xfrm>
          <a:prstGeom prst="rect">
            <a:avLst/>
          </a:prstGeom>
          <a:solidFill>
            <a:schemeClr val="bg1">
              <a:lumMod val="7500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76200"/>
            <a:ext cx="8229600" cy="1143000"/>
          </a:xfrm>
        </p:spPr>
        <p:txBody>
          <a:bodyPr>
            <a:normAutofit/>
          </a:bodyPr>
          <a:lstStyle/>
          <a:p>
            <a:r>
              <a:rPr lang="en-US" sz="3100" dirty="0" smtClean="0"/>
              <a:t>TYPICAL DRY COOLING SYSTEM</a:t>
            </a:r>
            <a:endParaRPr lang="en-US" dirty="0"/>
          </a:p>
        </p:txBody>
      </p:sp>
      <p:sp>
        <p:nvSpPr>
          <p:cNvPr id="2" name="TextBox 1"/>
          <p:cNvSpPr txBox="1"/>
          <p:nvPr/>
        </p:nvSpPr>
        <p:spPr>
          <a:xfrm>
            <a:off x="5908950" y="2503443"/>
            <a:ext cx="869982" cy="321627"/>
          </a:xfrm>
          <a:prstGeom prst="rect">
            <a:avLst/>
          </a:prstGeom>
          <a:solidFill>
            <a:schemeClr val="bg1">
              <a:lumMod val="75000"/>
            </a:schemeClr>
          </a:solidFill>
        </p:spPr>
        <p:txBody>
          <a:bodyPr wrap="none" rtlCol="0">
            <a:spAutoFit/>
          </a:bodyPr>
          <a:lstStyle/>
          <a:p>
            <a:r>
              <a:rPr lang="en-US" sz="1300" dirty="0" smtClean="0">
                <a:latin typeface="Arial Black" pitchFamily="34" charset="0"/>
              </a:rPr>
              <a:t>Turbine</a:t>
            </a:r>
            <a:endParaRPr lang="en-US" sz="1300" dirty="0">
              <a:latin typeface="Arial Black" pitchFamily="34" charset="0"/>
            </a:endParaRPr>
          </a:p>
        </p:txBody>
      </p:sp>
      <p:cxnSp>
        <p:nvCxnSpPr>
          <p:cNvPr id="48" name="Straight Arrow Connector 47"/>
          <p:cNvCxnSpPr/>
          <p:nvPr/>
        </p:nvCxnSpPr>
        <p:spPr>
          <a:xfrm>
            <a:off x="4967641" y="5927561"/>
            <a:ext cx="581045" cy="0"/>
          </a:xfrm>
          <a:prstGeom prst="straightConnector1">
            <a:avLst/>
          </a:prstGeom>
          <a:ln w="571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981423" y="5579629"/>
            <a:ext cx="554960" cy="287771"/>
          </a:xfrm>
          <a:prstGeom prst="rect">
            <a:avLst/>
          </a:prstGeom>
          <a:noFill/>
        </p:spPr>
        <p:txBody>
          <a:bodyPr wrap="none" rtlCol="0">
            <a:spAutoFit/>
          </a:bodyPr>
          <a:lstStyle/>
          <a:p>
            <a:pPr algn="ctr"/>
            <a:r>
              <a:rPr lang="en-US" sz="1100" dirty="0" smtClean="0">
                <a:latin typeface="Arial Black" pitchFamily="34" charset="0"/>
              </a:rPr>
              <a:t>Fans</a:t>
            </a:r>
            <a:endParaRPr lang="en-US" sz="1100" dirty="0">
              <a:latin typeface="Arial Black" pitchFamily="34" charset="0"/>
            </a:endParaRPr>
          </a:p>
        </p:txBody>
      </p:sp>
      <p:sp>
        <p:nvSpPr>
          <p:cNvPr id="64" name="TextBox 63"/>
          <p:cNvSpPr txBox="1"/>
          <p:nvPr/>
        </p:nvSpPr>
        <p:spPr>
          <a:xfrm>
            <a:off x="2708519" y="4258426"/>
            <a:ext cx="1270093" cy="541687"/>
          </a:xfrm>
          <a:prstGeom prst="rect">
            <a:avLst/>
          </a:prstGeom>
          <a:noFill/>
        </p:spPr>
        <p:txBody>
          <a:bodyPr wrap="square" rtlCol="0">
            <a:spAutoFit/>
          </a:bodyPr>
          <a:lstStyle/>
          <a:p>
            <a:r>
              <a:rPr lang="en-US" sz="1300" dirty="0" smtClean="0">
                <a:latin typeface="Arial Black" pitchFamily="34" charset="0"/>
              </a:rPr>
              <a:t>Air-Cooled</a:t>
            </a:r>
          </a:p>
          <a:p>
            <a:r>
              <a:rPr lang="en-US" sz="1300" dirty="0" smtClean="0">
                <a:latin typeface="Arial Black" pitchFamily="34" charset="0"/>
              </a:rPr>
              <a:t>Condenser</a:t>
            </a:r>
            <a:endParaRPr lang="en-US" sz="1300" dirty="0">
              <a:latin typeface="Arial Black" pitchFamily="34" charset="0"/>
            </a:endParaRPr>
          </a:p>
        </p:txBody>
      </p:sp>
      <p:sp>
        <p:nvSpPr>
          <p:cNvPr id="65" name="TextBox 64"/>
          <p:cNvSpPr txBox="1"/>
          <p:nvPr/>
        </p:nvSpPr>
        <p:spPr>
          <a:xfrm>
            <a:off x="1033942" y="1835235"/>
            <a:ext cx="1596912" cy="643253"/>
          </a:xfrm>
          <a:prstGeom prst="rect">
            <a:avLst/>
          </a:prstGeom>
          <a:noFill/>
        </p:spPr>
        <p:txBody>
          <a:bodyPr wrap="none" rtlCol="0">
            <a:spAutoFit/>
          </a:bodyPr>
          <a:lstStyle/>
          <a:p>
            <a:pPr algn="ctr"/>
            <a:r>
              <a:rPr lang="en-US" sz="1600" dirty="0" smtClean="0">
                <a:solidFill>
                  <a:srgbClr val="4F81D0"/>
                </a:solidFill>
                <a:latin typeface="Arial Black" pitchFamily="34" charset="0"/>
              </a:rPr>
              <a:t>Convection</a:t>
            </a:r>
          </a:p>
          <a:p>
            <a:r>
              <a:rPr lang="en-US" sz="1600" dirty="0" smtClean="0">
                <a:solidFill>
                  <a:srgbClr val="4F81D0"/>
                </a:solidFill>
                <a:latin typeface="Arial Black" pitchFamily="34" charset="0"/>
              </a:rPr>
              <a:t>Cools Steam</a:t>
            </a:r>
            <a:endParaRPr lang="en-US" sz="1600" dirty="0">
              <a:solidFill>
                <a:srgbClr val="4F81D0"/>
              </a:solidFill>
              <a:latin typeface="Arial Black" pitchFamily="34" charset="0"/>
            </a:endParaRPr>
          </a:p>
        </p:txBody>
      </p:sp>
      <p:cxnSp>
        <p:nvCxnSpPr>
          <p:cNvPr id="50" name="Straight Arrow Connector 49"/>
          <p:cNvCxnSpPr/>
          <p:nvPr/>
        </p:nvCxnSpPr>
        <p:spPr>
          <a:xfrm flipH="1" flipV="1">
            <a:off x="4739378" y="2639327"/>
            <a:ext cx="590746" cy="4577"/>
          </a:xfrm>
          <a:prstGeom prst="straightConnector1">
            <a:avLst/>
          </a:prstGeom>
          <a:ln w="60325" cmpd="sng">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51652" y="2353913"/>
            <a:ext cx="918328" cy="541687"/>
          </a:xfrm>
          <a:prstGeom prst="rect">
            <a:avLst/>
          </a:prstGeom>
          <a:noFill/>
        </p:spPr>
        <p:txBody>
          <a:bodyPr wrap="none" rtlCol="0">
            <a:spAutoFit/>
          </a:bodyPr>
          <a:lstStyle/>
          <a:p>
            <a:pPr algn="ctr"/>
            <a:r>
              <a:rPr lang="en-US" sz="1300" dirty="0" smtClean="0">
                <a:latin typeface="Arial Black" pitchFamily="34" charset="0"/>
              </a:rPr>
              <a:t>Process</a:t>
            </a:r>
          </a:p>
          <a:p>
            <a:pPr algn="ctr"/>
            <a:r>
              <a:rPr lang="en-US" sz="1300" dirty="0" smtClean="0">
                <a:latin typeface="Arial Black" pitchFamily="34" charset="0"/>
              </a:rPr>
              <a:t>Steam</a:t>
            </a:r>
            <a:endParaRPr lang="en-US" sz="1300" dirty="0">
              <a:latin typeface="Arial Black" pitchFamily="34" charset="0"/>
            </a:endParaRPr>
          </a:p>
        </p:txBody>
      </p:sp>
      <p:sp>
        <p:nvSpPr>
          <p:cNvPr id="30" name="TextBox 29"/>
          <p:cNvSpPr txBox="1"/>
          <p:nvPr/>
        </p:nvSpPr>
        <p:spPr>
          <a:xfrm>
            <a:off x="4821990" y="1064793"/>
            <a:ext cx="1756658" cy="492443"/>
          </a:xfrm>
          <a:prstGeom prst="rect">
            <a:avLst/>
          </a:prstGeom>
          <a:noFill/>
        </p:spPr>
        <p:txBody>
          <a:bodyPr wrap="square" rtlCol="0">
            <a:spAutoFit/>
          </a:bodyPr>
          <a:lstStyle/>
          <a:p>
            <a:pPr algn="ctr"/>
            <a:r>
              <a:rPr lang="en-US" sz="1300" dirty="0" smtClean="0">
                <a:latin typeface="Arial Black" pitchFamily="34" charset="0"/>
              </a:rPr>
              <a:t>Process Steam</a:t>
            </a:r>
          </a:p>
          <a:p>
            <a:pPr algn="ctr"/>
            <a:r>
              <a:rPr lang="en-US" sz="1300" dirty="0" smtClean="0">
                <a:latin typeface="Arial Black" pitchFamily="34" charset="0"/>
              </a:rPr>
              <a:t>from Boiler</a:t>
            </a:r>
            <a:endParaRPr lang="en-US" sz="1300" dirty="0">
              <a:latin typeface="Arial Black" pitchFamily="34" charset="0"/>
            </a:endParaRPr>
          </a:p>
        </p:txBody>
      </p:sp>
      <p:cxnSp>
        <p:nvCxnSpPr>
          <p:cNvPr id="32" name="Straight Arrow Connector 31"/>
          <p:cNvCxnSpPr/>
          <p:nvPr/>
        </p:nvCxnSpPr>
        <p:spPr>
          <a:xfrm>
            <a:off x="5700319" y="1520565"/>
            <a:ext cx="0" cy="3048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0109" y="5740119"/>
            <a:ext cx="1540563" cy="492443"/>
          </a:xfrm>
          <a:prstGeom prst="rect">
            <a:avLst/>
          </a:prstGeom>
          <a:noFill/>
        </p:spPr>
        <p:txBody>
          <a:bodyPr wrap="square" rtlCol="0">
            <a:spAutoFit/>
          </a:bodyPr>
          <a:lstStyle/>
          <a:p>
            <a:pPr algn="ctr"/>
            <a:r>
              <a:rPr lang="en-US" sz="1300" dirty="0" smtClean="0">
                <a:latin typeface="Arial Black" pitchFamily="34" charset="0"/>
              </a:rPr>
              <a:t>Process Water </a:t>
            </a:r>
          </a:p>
          <a:p>
            <a:pPr algn="ctr"/>
            <a:r>
              <a:rPr lang="en-US" sz="1300" dirty="0" smtClean="0">
                <a:latin typeface="Arial Black" pitchFamily="34" charset="0"/>
              </a:rPr>
              <a:t>to Boiler</a:t>
            </a:r>
            <a:endParaRPr lang="en-US" sz="1300" dirty="0">
              <a:latin typeface="Arial Black" pitchFamily="34" charset="0"/>
            </a:endParaRPr>
          </a:p>
        </p:txBody>
      </p:sp>
      <p:sp>
        <p:nvSpPr>
          <p:cNvPr id="37" name="TextBox 36"/>
          <p:cNvSpPr txBox="1"/>
          <p:nvPr/>
        </p:nvSpPr>
        <p:spPr>
          <a:xfrm>
            <a:off x="7707630" y="2018317"/>
            <a:ext cx="1098378" cy="199705"/>
          </a:xfrm>
          <a:prstGeom prst="rect">
            <a:avLst/>
          </a:prstGeom>
          <a:noFill/>
        </p:spPr>
        <p:txBody>
          <a:bodyPr wrap="none" rtlCol="0">
            <a:spAutoFit/>
          </a:bodyPr>
          <a:lstStyle/>
          <a:p>
            <a:r>
              <a:rPr lang="en-US" sz="1300" dirty="0" smtClean="0">
                <a:latin typeface="Arial Black" pitchFamily="34" charset="0"/>
              </a:rPr>
              <a:t>Generator</a:t>
            </a:r>
            <a:endParaRPr lang="en-US" sz="1300" dirty="0">
              <a:latin typeface="Arial Black" pitchFamily="34" charset="0"/>
            </a:endParaRPr>
          </a:p>
        </p:txBody>
      </p:sp>
      <p:sp>
        <p:nvSpPr>
          <p:cNvPr id="39" name="TextBox 38"/>
          <p:cNvSpPr txBox="1"/>
          <p:nvPr/>
        </p:nvSpPr>
        <p:spPr>
          <a:xfrm>
            <a:off x="7495395" y="3363830"/>
            <a:ext cx="1617751" cy="391030"/>
          </a:xfrm>
          <a:prstGeom prst="rect">
            <a:avLst/>
          </a:prstGeom>
          <a:noFill/>
        </p:spPr>
        <p:txBody>
          <a:bodyPr wrap="none" rtlCol="0">
            <a:spAutoFit/>
          </a:bodyPr>
          <a:lstStyle/>
          <a:p>
            <a:r>
              <a:rPr lang="en-US" sz="1500" dirty="0" smtClean="0">
                <a:latin typeface="Arial Black" pitchFamily="34" charset="0"/>
              </a:rPr>
              <a:t>ELECTRICITY</a:t>
            </a:r>
            <a:endParaRPr lang="en-US" sz="1500" dirty="0">
              <a:latin typeface="Arial Black" pitchFamily="34" charset="0"/>
            </a:endParaRPr>
          </a:p>
        </p:txBody>
      </p:sp>
      <p:sp>
        <p:nvSpPr>
          <p:cNvPr id="42" name="Curved Left Arrow 41"/>
          <p:cNvSpPr/>
          <p:nvPr/>
        </p:nvSpPr>
        <p:spPr>
          <a:xfrm rot="2631483">
            <a:off x="5415253" y="2824456"/>
            <a:ext cx="762000" cy="3760660"/>
          </a:xfrm>
          <a:prstGeom prst="curvedLeftArrow">
            <a:avLst/>
          </a:prstGeom>
          <a:gradFill>
            <a:gsLst>
              <a:gs pos="0">
                <a:srgbClr val="FF0000"/>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urved Left Arrow 42"/>
          <p:cNvSpPr/>
          <p:nvPr/>
        </p:nvSpPr>
        <p:spPr>
          <a:xfrm rot="13225845">
            <a:off x="3116014" y="573818"/>
            <a:ext cx="762000" cy="3517348"/>
          </a:xfrm>
          <a:prstGeom prst="curvedLeft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9620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Power Water Withdrawal and Population Trends</a:t>
            </a:r>
            <a:endParaRPr lang="en-US" dirty="0"/>
          </a:p>
        </p:txBody>
      </p:sp>
      <p:pic>
        <p:nvPicPr>
          <p:cNvPr id="4" name="Picture 3"/>
          <p:cNvPicPr/>
          <p:nvPr/>
        </p:nvPicPr>
        <p:blipFill>
          <a:blip r:embed="rId2" cstate="print"/>
          <a:stretch>
            <a:fillRect/>
          </a:stretch>
        </p:blipFill>
        <p:spPr>
          <a:xfrm>
            <a:off x="838200" y="1371600"/>
            <a:ext cx="7467600" cy="4343400"/>
          </a:xfrm>
          <a:prstGeom prst="rect">
            <a:avLst/>
          </a:prstGeom>
        </p:spPr>
      </p:pic>
    </p:spTree>
  </p:cSld>
  <p:clrMapOvr>
    <a:masterClrMapping/>
  </p:clrMapOvr>
</p:sld>
</file>

<file path=ppt/theme/theme1.xml><?xml version="1.0" encoding="utf-8"?>
<a:theme xmlns:a="http://schemas.openxmlformats.org/drawingml/2006/main" name="EPRI PowerPoint Theme">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EPRI PowerPoint Theme</Template>
  <TotalTime>4019</TotalTime>
  <Words>1287</Words>
  <Application>Microsoft Office PowerPoint</Application>
  <PresentationFormat>On-screen Show (4:3)</PresentationFormat>
  <Paragraphs>177</Paragraphs>
  <Slides>14</Slides>
  <Notes>8</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EPRI PowerPoint Theme</vt:lpstr>
      <vt:lpstr> Analysis of Water Use and Consumption by Texas Power Plants</vt:lpstr>
      <vt:lpstr>THE ISSUES</vt:lpstr>
      <vt:lpstr>OBJECTIVES OF THE STUDY</vt:lpstr>
      <vt:lpstr>METHODS </vt:lpstr>
      <vt:lpstr>2009 Water Consumption in Texas by Sector</vt:lpstr>
      <vt:lpstr>Slide 6</vt:lpstr>
      <vt:lpstr>EVAPORATIVE COOLING TOWER SYSTEM</vt:lpstr>
      <vt:lpstr>TYPICAL DRY COOLING SYSTEM</vt:lpstr>
      <vt:lpstr>Electric Power Water Withdrawal and Population Trends</vt:lpstr>
      <vt:lpstr>Trend for Water Consumption per Unit Energy</vt:lpstr>
      <vt:lpstr>Water Use per Household in Texas</vt:lpstr>
      <vt:lpstr>RESULTS</vt:lpstr>
      <vt:lpstr>Slide 13</vt:lpstr>
      <vt:lpstr>Conclusions</vt:lpstr>
    </vt:vector>
  </TitlesOfParts>
  <Company>TEES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Viability and Impacts of Implementing Various Power Plant Cooling Technologies in Texas</dc:title>
  <dc:creator>Susan Stuver</dc:creator>
  <cp:lastModifiedBy> GG</cp:lastModifiedBy>
  <cp:revision>193</cp:revision>
  <dcterms:created xsi:type="dcterms:W3CDTF">2012-08-01T21:46:45Z</dcterms:created>
  <dcterms:modified xsi:type="dcterms:W3CDTF">2012-10-22T22:31:45Z</dcterms:modified>
</cp:coreProperties>
</file>