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0" r:id="rId4"/>
    <p:sldId id="261" r:id="rId5"/>
    <p:sldId id="263" r:id="rId6"/>
    <p:sldId id="262" r:id="rId7"/>
    <p:sldId id="258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7" d="100"/>
          <a:sy n="177" d="100"/>
        </p:scale>
        <p:origin x="-2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D9BD3-A969-824C-B1E2-790A9726ECD9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9591A-F250-2F4D-9C7B-4AB08F2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1C3C42-3BBF-41F2-813E-72EAEB0DFC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9855 ppt art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3538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3667"/>
            <a:ext cx="7772400" cy="2184400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foot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28600" y="1295400"/>
            <a:ext cx="8763000" cy="51054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8EDA25F3-E2A9-4234-9DBF-7A9309A21E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1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933" y="6173787"/>
            <a:ext cx="922867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9DB83C36-B138-CC40-86EB-382E77981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4" y="4406900"/>
            <a:ext cx="8525936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64" y="2906713"/>
            <a:ext cx="852593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933" y="6173787"/>
            <a:ext cx="922867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9DB83C36-B138-CC40-86EB-382E77981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6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8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89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933" y="6173787"/>
            <a:ext cx="922867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9DB83C36-B138-CC40-86EB-382E77981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933" y="6173787"/>
            <a:ext cx="922867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9DB83C36-B138-CC40-86EB-382E77981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933" y="6173787"/>
            <a:ext cx="922867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9DB83C36-B138-CC40-86EB-382E77981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267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41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933" y="6173787"/>
            <a:ext cx="922867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9DB83C36-B138-CC40-86EB-382E77981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933" y="6173787"/>
            <a:ext cx="922867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9DB83C36-B138-CC40-86EB-382E77981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9855 ppt art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253538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065" y="274638"/>
            <a:ext cx="86318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64" y="1600200"/>
            <a:ext cx="8525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3933" y="6173787"/>
            <a:ext cx="922867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9DB83C36-B138-CC40-86EB-382E77981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6A7E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6A7E2"/>
        </a:buClr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6A7E2"/>
        </a:buClr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6A7E2"/>
        </a:buClr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6A7E2"/>
        </a:buClr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6A7E2"/>
        </a:buClr>
        <a:buFont typeface="Arial"/>
        <a:buChar char="»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2417"/>
            <a:ext cx="7772400" cy="4075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 Issues and the Future of Energy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Ed Ireland, Ph. 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President, Ed Ireland &amp; Associates</a:t>
            </a:r>
            <a:br>
              <a:rPr lang="en-US" sz="3100" dirty="0" smtClean="0"/>
            </a:br>
            <a:r>
              <a:rPr lang="en-US" sz="3100" dirty="0" smtClean="0"/>
              <a:t>Executive Director, Barnett Shale Energy Education Council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6645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r>
              <a:rPr lang="en-US" dirty="0" smtClean="0"/>
              <a:t>NGVs: The Real “Green Vehicles”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Natural Gas vehicles…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638800"/>
            <a:ext cx="544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526271"/>
                </a:solidFill>
                <a:cs typeface="Arial" pitchFamily="34" charset="0"/>
              </a:rPr>
              <a:t>…compared to gasoline or diesel</a:t>
            </a:r>
          </a:p>
        </p:txBody>
      </p:sp>
      <p:sp>
        <p:nvSpPr>
          <p:cNvPr id="15" name="Pentagon 14"/>
          <p:cNvSpPr/>
          <p:nvPr/>
        </p:nvSpPr>
        <p:spPr>
          <a:xfrm>
            <a:off x="838200" y="2286000"/>
            <a:ext cx="2819400" cy="533400"/>
          </a:xfrm>
          <a:prstGeom prst="homePlate">
            <a:avLst>
              <a:gd name="adj" fmla="val 35119"/>
            </a:avLst>
          </a:prstGeom>
          <a:gradFill flip="none" rotWithShape="1">
            <a:gsLst>
              <a:gs pos="0">
                <a:srgbClr val="003F72">
                  <a:shade val="30000"/>
                  <a:satMod val="115000"/>
                </a:srgbClr>
              </a:gs>
              <a:gs pos="50000">
                <a:srgbClr val="003F72">
                  <a:shade val="67500"/>
                  <a:satMod val="115000"/>
                </a:srgbClr>
              </a:gs>
              <a:gs pos="100000">
                <a:srgbClr val="003F7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Reduce CO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emissions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838200" y="2971800"/>
            <a:ext cx="5029200" cy="533400"/>
          </a:xfrm>
          <a:prstGeom prst="homePlate">
            <a:avLst>
              <a:gd name="adj" fmla="val 35119"/>
            </a:avLst>
          </a:prstGeom>
          <a:gradFill flip="none" rotWithShape="1">
            <a:gsLst>
              <a:gs pos="0">
                <a:srgbClr val="82B2D1">
                  <a:shade val="30000"/>
                  <a:satMod val="115000"/>
                </a:srgbClr>
              </a:gs>
              <a:gs pos="50000">
                <a:srgbClr val="82B2D1">
                  <a:shade val="67500"/>
                  <a:satMod val="115000"/>
                </a:srgbClr>
              </a:gs>
              <a:gs pos="100000">
                <a:srgbClr val="82B2D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Reduce CO emissions</a:t>
            </a:r>
          </a:p>
        </p:txBody>
      </p:sp>
      <p:sp>
        <p:nvSpPr>
          <p:cNvPr id="17" name="Pentagon 16"/>
          <p:cNvSpPr/>
          <p:nvPr/>
        </p:nvSpPr>
        <p:spPr>
          <a:xfrm>
            <a:off x="838200" y="3657600"/>
            <a:ext cx="5791200" cy="533400"/>
          </a:xfrm>
          <a:prstGeom prst="homePlate">
            <a:avLst>
              <a:gd name="adj" fmla="val 35119"/>
            </a:avLst>
          </a:prstGeom>
          <a:gradFill flip="none" rotWithShape="1">
            <a:gsLst>
              <a:gs pos="0">
                <a:srgbClr val="557525">
                  <a:shade val="30000"/>
                  <a:satMod val="115000"/>
                </a:srgbClr>
              </a:gs>
              <a:gs pos="50000">
                <a:srgbClr val="557525">
                  <a:shade val="67500"/>
                  <a:satMod val="115000"/>
                </a:srgbClr>
              </a:gs>
              <a:gs pos="100000">
                <a:srgbClr val="5575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Reduce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NOx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emissions</a:t>
            </a:r>
          </a:p>
        </p:txBody>
      </p:sp>
      <p:sp>
        <p:nvSpPr>
          <p:cNvPr id="18" name="Pentagon 17"/>
          <p:cNvSpPr/>
          <p:nvPr/>
        </p:nvSpPr>
        <p:spPr>
          <a:xfrm>
            <a:off x="838200" y="4343400"/>
            <a:ext cx="6248400" cy="533400"/>
          </a:xfrm>
          <a:prstGeom prst="homePlate">
            <a:avLst>
              <a:gd name="adj" fmla="val 35119"/>
            </a:avLst>
          </a:prstGeom>
          <a:gradFill flip="none" rotWithShape="1">
            <a:gsLst>
              <a:gs pos="0">
                <a:srgbClr val="ADD475">
                  <a:shade val="30000"/>
                  <a:satMod val="115000"/>
                </a:srgbClr>
              </a:gs>
              <a:gs pos="50000">
                <a:srgbClr val="ADD475">
                  <a:shade val="67500"/>
                  <a:satMod val="115000"/>
                </a:srgbClr>
              </a:gs>
              <a:gs pos="100000">
                <a:srgbClr val="ADD47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Reduce Particulate Matter emissions</a:t>
            </a:r>
          </a:p>
        </p:txBody>
      </p:sp>
      <p:sp>
        <p:nvSpPr>
          <p:cNvPr id="19" name="Pentagon 18"/>
          <p:cNvSpPr/>
          <p:nvPr/>
        </p:nvSpPr>
        <p:spPr>
          <a:xfrm>
            <a:off x="838200" y="5029200"/>
            <a:ext cx="6324600" cy="533400"/>
          </a:xfrm>
          <a:prstGeom prst="homePlate">
            <a:avLst>
              <a:gd name="adj" fmla="val 35119"/>
            </a:avLst>
          </a:prstGeom>
          <a:gradFill flip="none" rotWithShape="1">
            <a:gsLst>
              <a:gs pos="0">
                <a:srgbClr val="DBBA03">
                  <a:shade val="30000"/>
                  <a:satMod val="115000"/>
                </a:srgbClr>
              </a:gs>
              <a:gs pos="50000">
                <a:srgbClr val="DBBA03">
                  <a:shade val="67500"/>
                  <a:satMod val="115000"/>
                </a:srgbClr>
              </a:gs>
              <a:gs pos="100000">
                <a:srgbClr val="DBBA0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Reduce VOC emissions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7600" y="230636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F72"/>
                </a:solidFill>
                <a:cs typeface="Arial" pitchFamily="34" charset="0"/>
              </a:rPr>
              <a:t>20-30%</a:t>
            </a:r>
            <a:endParaRPr lang="en-US" sz="2400" b="1" dirty="0">
              <a:solidFill>
                <a:srgbClr val="003F72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00500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2B2D1"/>
                </a:solidFill>
                <a:cs typeface="Arial" pitchFamily="34" charset="0"/>
              </a:rPr>
              <a:t>70-90%</a:t>
            </a:r>
            <a:endParaRPr lang="en-US" sz="2400" b="1" dirty="0">
              <a:solidFill>
                <a:srgbClr val="82B2D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3703648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57525"/>
                </a:solidFill>
                <a:cs typeface="Arial" pitchFamily="34" charset="0"/>
              </a:rPr>
              <a:t>75-95%</a:t>
            </a:r>
            <a:endParaRPr lang="en-US" sz="2400" b="1" dirty="0">
              <a:solidFill>
                <a:srgbClr val="557525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440229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DD475"/>
                </a:solidFill>
                <a:cs typeface="Arial" pitchFamily="34" charset="0"/>
              </a:rPr>
              <a:t>90%</a:t>
            </a:r>
            <a:endParaRPr lang="en-US" sz="2400" b="1" dirty="0">
              <a:solidFill>
                <a:srgbClr val="ADD475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51009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DBBA03"/>
                </a:solidFill>
                <a:cs typeface="Arial" pitchFamily="34" charset="0"/>
              </a:rPr>
              <a:t>89%</a:t>
            </a:r>
            <a:endParaRPr lang="en-US" sz="2400" b="1" dirty="0">
              <a:solidFill>
                <a:srgbClr val="DBBA03"/>
              </a:solidFill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/>
          <a:srcRect b="18889"/>
          <a:stretch>
            <a:fillRect/>
          </a:stretch>
        </p:blipFill>
        <p:spPr bwMode="auto">
          <a:xfrm>
            <a:off x="7315200" y="121920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FrogNG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59089"/>
            <a:ext cx="2519843" cy="11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TCU Energ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34678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7391" y="2438400"/>
            <a:ext cx="65769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And BSEEC co-founded the </a:t>
            </a:r>
          </a:p>
          <a:p>
            <a:pPr algn="ctr"/>
            <a:r>
              <a:rPr lang="en-US" sz="2800" b="1" dirty="0" smtClean="0"/>
              <a:t>Metroplex Natural Gas Vehicle Consortium</a:t>
            </a:r>
            <a:endParaRPr lang="en-US" sz="2800" b="1" dirty="0"/>
          </a:p>
        </p:txBody>
      </p:sp>
      <p:pic>
        <p:nvPicPr>
          <p:cNvPr id="6" name="Picture 5" descr="FrogNG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76600"/>
            <a:ext cx="425969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6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number one issue: 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much water is used to drill and hydraulically fracture a natural gas well?  Answer:  3-4 million gallons</a:t>
            </a:r>
          </a:p>
          <a:p>
            <a:r>
              <a:rPr lang="en-US" dirty="0" smtClean="0"/>
              <a:t>What chemicals are added to the water in the fracturing process?  Answer:  </a:t>
            </a:r>
            <a:r>
              <a:rPr lang="en-US" dirty="0" err="1" smtClean="0"/>
              <a:t>fracfocus.org</a:t>
            </a:r>
            <a:endParaRPr lang="en-US" dirty="0" smtClean="0"/>
          </a:p>
          <a:p>
            <a:r>
              <a:rPr lang="en-US" dirty="0" smtClean="0"/>
              <a:t>Can hydraulic fracturing contaminate fresh water aquifers? Answer: No but good casing and cement are important. </a:t>
            </a:r>
          </a:p>
          <a:p>
            <a:r>
              <a:rPr lang="en-US" dirty="0" smtClean="0"/>
              <a:t>What happens to the water when it come back to the surface? Answer: some is recycled but most is disposed of in deep saltwater disposal wells</a:t>
            </a:r>
          </a:p>
          <a:p>
            <a:r>
              <a:rPr lang="en-US" dirty="0" smtClean="0"/>
              <a:t>For fracture fluid that is disposed of in saltwater disposal wells, isn’t the water forever removed from the hydrologic cycle?  Answer:  Yes but it is replaced as the hydrocarbons are combusted.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0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249920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X:\Shared\BSCD\PHOTOGRAPHY\Professional Photography\06-203 Novikoff Frac Pond\06-203-6866.JPG"/>
          <p:cNvPicPr>
            <a:picLocks noChangeAspect="1" noChangeArrowheads="1"/>
          </p:cNvPicPr>
          <p:nvPr/>
        </p:nvPicPr>
        <p:blipFill>
          <a:blip r:embed="rId2" cstate="screen"/>
          <a:srcRect t="2239"/>
          <a:stretch>
            <a:fillRect/>
          </a:stretch>
        </p:blipFill>
        <p:spPr bwMode="auto">
          <a:xfrm>
            <a:off x="0" y="1173163"/>
            <a:ext cx="9260730" cy="575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Water Ponds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4" y="6548636"/>
            <a:ext cx="24161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Novikoff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Frac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Pond, Fort Worth</a:t>
            </a:r>
          </a:p>
        </p:txBody>
      </p:sp>
    </p:spTree>
    <p:extLst>
      <p:ext uri="{BB962C8B-B14F-4D97-AF65-F5344CB8AC3E}">
        <p14:creationId xmlns:p14="http://schemas.microsoft.com/office/powerpoint/2010/main" val="12356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249920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X:\Shared\BSCD\PHOTOGRAPHY\Topical\Frac\Picture 003.jpg"/>
          <p:cNvPicPr>
            <a:picLocks noChangeAspect="1" noChangeArrowheads="1"/>
          </p:cNvPicPr>
          <p:nvPr/>
        </p:nvPicPr>
        <p:blipFill>
          <a:blip r:embed="rId2" cstate="screen"/>
          <a:srcRect l="816" r="91" b="729"/>
          <a:stretch>
            <a:fillRect/>
          </a:stretch>
        </p:blipFill>
        <p:spPr bwMode="auto">
          <a:xfrm>
            <a:off x="1" y="1173163"/>
            <a:ext cx="9249920" cy="57610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Frac</a:t>
            </a:r>
            <a:r>
              <a:rPr lang="en-US" dirty="0" smtClean="0"/>
              <a:t> Tanks </a:t>
            </a:r>
            <a:r>
              <a:rPr lang="en-US" sz="2000" b="0" dirty="0" smtClean="0"/>
              <a:t>(when fresh water ponds are not an option)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66330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5" y="214890"/>
            <a:ext cx="7810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 u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1" y="0"/>
            <a:ext cx="78359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5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Natural Gas and the Hydrologic Cycle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914400"/>
            <a:ext cx="8763000" cy="5638800"/>
          </a:xfrm>
        </p:spPr>
        <p:txBody>
          <a:bodyPr>
            <a:noAutofit/>
          </a:bodyPr>
          <a:lstStyle/>
          <a:p>
            <a:pPr>
              <a:spcAft>
                <a:spcPts val="1100"/>
              </a:spcAft>
            </a:pPr>
            <a:r>
              <a:rPr lang="en-US" sz="1400" dirty="0" smtClean="0"/>
              <a:t>In the hydrologic cycle, evaporated water becomes part of nature’s recycling system and eventually returns to the earth as rain</a:t>
            </a:r>
          </a:p>
          <a:p>
            <a:pPr>
              <a:spcAft>
                <a:spcPts val="1100"/>
              </a:spcAft>
            </a:pPr>
            <a:r>
              <a:rPr lang="en-US" sz="1400" dirty="0" smtClean="0"/>
              <a:t>Natural gas, like all fossil fuels, produces water when it is combusted</a:t>
            </a:r>
          </a:p>
          <a:p>
            <a:pPr lvl="1">
              <a:spcBef>
                <a:spcPts val="0"/>
              </a:spcBef>
              <a:spcAft>
                <a:spcPts val="1100"/>
              </a:spcAft>
            </a:pPr>
            <a:r>
              <a:rPr lang="en-US" sz="1400" b="1" dirty="0" smtClean="0">
                <a:solidFill>
                  <a:srgbClr val="0066B3"/>
                </a:solidFill>
              </a:rPr>
              <a:t>For every 1 million cubic feet of natural gas</a:t>
            </a:r>
            <a:r>
              <a:rPr lang="en-US" sz="1400" baseline="50000" dirty="0" smtClean="0"/>
              <a:t>1</a:t>
            </a:r>
            <a:r>
              <a:rPr lang="en-US" sz="1400" b="1" dirty="0" smtClean="0">
                <a:solidFill>
                  <a:srgbClr val="0066B3"/>
                </a:solidFill>
              </a:rPr>
              <a:t> that is burned, about 10,675 gallons of water are produced</a:t>
            </a:r>
            <a:r>
              <a:rPr lang="en-US" sz="1400" baseline="50000" dirty="0" smtClean="0"/>
              <a:t>2</a:t>
            </a:r>
            <a:r>
              <a:rPr lang="en-US" sz="1400" dirty="0" smtClean="0"/>
              <a:t> </a:t>
            </a:r>
          </a:p>
          <a:p>
            <a:pPr lvl="1">
              <a:spcBef>
                <a:spcPts val="0"/>
              </a:spcBef>
              <a:spcAft>
                <a:spcPts val="1100"/>
              </a:spcAft>
            </a:pPr>
            <a:r>
              <a:rPr lang="en-US" sz="1400" dirty="0" smtClean="0"/>
              <a:t>A typical Barnett natural gas well, producing 2 million cubic feet per day, creates more than 20,000 gallons of water daily</a:t>
            </a:r>
            <a:r>
              <a:rPr lang="en-US" sz="1400" baseline="50000" dirty="0" smtClean="0"/>
              <a:t>3</a:t>
            </a: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1100"/>
              </a:spcAft>
            </a:pPr>
            <a:r>
              <a:rPr lang="en-US" sz="1400" b="1" dirty="0" smtClean="0">
                <a:solidFill>
                  <a:srgbClr val="0066B3"/>
                </a:solidFill>
              </a:rPr>
              <a:t>It takes just 250 days of production and combustion to replace the water used to drill and frack a Barnett well</a:t>
            </a:r>
          </a:p>
          <a:p>
            <a:pPr>
              <a:spcAft>
                <a:spcPts val="1100"/>
              </a:spcAft>
            </a:pPr>
            <a:r>
              <a:rPr lang="en-US" sz="1400" dirty="0" smtClean="0"/>
              <a:t>Water produced from natural gas development and combustion is water that would not have been in the atmosphere otherwise</a:t>
            </a:r>
          </a:p>
          <a:p>
            <a:pPr>
              <a:spcAft>
                <a:spcPts val="1100"/>
              </a:spcAft>
            </a:pPr>
            <a:r>
              <a:rPr lang="en-US" sz="1400" b="1" dirty="0" smtClean="0">
                <a:solidFill>
                  <a:srgbClr val="0066B3"/>
                </a:solidFill>
              </a:rPr>
              <a:t>Each Barnett well, which is expected to produce 30+ years, contributes far more water to the hydrologic cycle than it uses</a:t>
            </a:r>
          </a:p>
          <a:p>
            <a:pPr>
              <a:spcAft>
                <a:spcPts val="1100"/>
              </a:spcAft>
            </a:pPr>
            <a:r>
              <a:rPr lang="en-US" sz="1400" b="1" dirty="0" smtClean="0">
                <a:solidFill>
                  <a:srgbClr val="0066B3"/>
                </a:solidFill>
              </a:rPr>
              <a:t>Notes:</a:t>
            </a:r>
          </a:p>
          <a:p>
            <a:pPr>
              <a:buFont typeface="Wingdings" pitchFamily="2" charset="2"/>
              <a:buNone/>
            </a:pPr>
            <a:r>
              <a:rPr lang="en-US" sz="800" dirty="0">
                <a:solidFill>
                  <a:prstClr val="black"/>
                </a:solidFill>
                <a:latin typeface="Tahoma" pitchFamily="34" charset="0"/>
              </a:rPr>
              <a:t>1 Assuming standard 95% methane, as is found in the Barnett Shale</a:t>
            </a:r>
          </a:p>
          <a:p>
            <a:pPr>
              <a:buFont typeface="Wingdings" pitchFamily="2" charset="2"/>
              <a:buNone/>
            </a:pPr>
            <a:r>
              <a:rPr lang="en-US" sz="800" dirty="0">
                <a:solidFill>
                  <a:prstClr val="black"/>
                </a:solidFill>
                <a:latin typeface="Tahoma" pitchFamily="34" charset="0"/>
              </a:rPr>
              <a:t>2 Chesapeake Energy Corporation, September 2010</a:t>
            </a:r>
          </a:p>
          <a:p>
            <a:pPr>
              <a:buFont typeface="Wingdings" pitchFamily="2" charset="2"/>
              <a:buNone/>
            </a:pPr>
            <a:r>
              <a:rPr lang="en-US" sz="800" dirty="0">
                <a:solidFill>
                  <a:prstClr val="black"/>
                </a:solidFill>
                <a:latin typeface="Tahoma" pitchFamily="34" charset="0"/>
              </a:rPr>
              <a:t>3 Assuming all of the natural gas is combusted</a:t>
            </a:r>
          </a:p>
          <a:p>
            <a:pPr>
              <a:spcAft>
                <a:spcPts val="1100"/>
              </a:spcAft>
            </a:pPr>
            <a:endParaRPr lang="en-US" sz="1400" b="1" dirty="0">
              <a:solidFill>
                <a:srgbClr val="0066B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DA25F3-E2A9-4234-9DBF-7A9309A21E5B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4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Natural gas is the lowest carbon fuel we have (other than nuclear)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Substituting natural gas for coal has already reduced carbon dioxide emissions in the U.S. back to 1990 levels, which is what the Kyoto Protocol sought to accomplish.</a:t>
            </a:r>
          </a:p>
          <a:p>
            <a:r>
              <a:rPr lang="en-US" dirty="0" smtClean="0"/>
              <a:t>Natural gas as a transportation fuel is much cleaner than gasoline or diesel.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5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Gas Catches Coal!!</a:t>
            </a:r>
            <a:endParaRPr lang="en-US" dirty="0"/>
          </a:p>
        </p:txBody>
      </p:sp>
      <p:pic>
        <p:nvPicPr>
          <p:cNvPr id="4" name="Picture 3" descr="coal_nat_gas_power_eia.png.492x0_q85_crop-sm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6884670" cy="33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410</TotalTime>
  <Words>465</Words>
  <Application>Microsoft Macintosh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Water Issues and the Future of Energy  Ed Ireland, Ph. D.  President, Ed Ireland &amp; Associates Executive Director, Barnett Shale Energy Education Council </vt:lpstr>
      <vt:lpstr>The number one issue:  Water</vt:lpstr>
      <vt:lpstr>Fresh Water Ponds</vt:lpstr>
      <vt:lpstr>Frac Tanks (when fresh water ponds are not an option)</vt:lpstr>
      <vt:lpstr>PowerPoint Presentation</vt:lpstr>
      <vt:lpstr>PowerPoint Presentation</vt:lpstr>
      <vt:lpstr>Natural Gas and the Hydrologic Cycle</vt:lpstr>
      <vt:lpstr>Natural gas is the lowest carbon fuel we have (other than nuclear)</vt:lpstr>
      <vt:lpstr>Nat Gas Catches Coal!!</vt:lpstr>
      <vt:lpstr>NGVs: The Real “Green Vehicles”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Barnett Shale Energy Education Council  Ed Ireland, Ph. D. Executive Director</dc:title>
  <dc:creator>Ed Ireland</dc:creator>
  <cp:lastModifiedBy>Ed Ireland</cp:lastModifiedBy>
  <cp:revision>13</cp:revision>
  <dcterms:created xsi:type="dcterms:W3CDTF">2011-11-30T22:33:59Z</dcterms:created>
  <dcterms:modified xsi:type="dcterms:W3CDTF">2012-10-22T01:22:55Z</dcterms:modified>
</cp:coreProperties>
</file>