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0" r:id="rId1"/>
  </p:sldMasterIdLst>
  <p:notesMasterIdLst>
    <p:notesMasterId r:id="rId16"/>
  </p:notesMasterIdLst>
  <p:handoutMasterIdLst>
    <p:handoutMasterId r:id="rId17"/>
  </p:handoutMasterIdLst>
  <p:sldIdLst>
    <p:sldId id="264" r:id="rId2"/>
    <p:sldId id="266" r:id="rId3"/>
    <p:sldId id="274" r:id="rId4"/>
    <p:sldId id="275" r:id="rId5"/>
    <p:sldId id="271" r:id="rId6"/>
    <p:sldId id="272" r:id="rId7"/>
    <p:sldId id="273" r:id="rId8"/>
    <p:sldId id="270" r:id="rId9"/>
    <p:sldId id="289" r:id="rId10"/>
    <p:sldId id="276" r:id="rId11"/>
    <p:sldId id="286" r:id="rId12"/>
    <p:sldId id="287" r:id="rId13"/>
    <p:sldId id="290" r:id="rId14"/>
    <p:sldId id="288" r:id="rId15"/>
  </p:sldIdLst>
  <p:sldSz cx="9144000" cy="6858000" type="letter"/>
  <p:notesSz cx="7010400" cy="92964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996600"/>
    <a:srgbClr val="CC9900"/>
    <a:srgbClr val="81725F"/>
    <a:srgbClr val="092869"/>
    <a:srgbClr val="0049CC"/>
    <a:srgbClr val="0082FB"/>
    <a:srgbClr val="FDD1C1"/>
    <a:srgbClr val="FD0000"/>
    <a:srgbClr val="FDF600"/>
    <a:srgbClr val="D4CDC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0" autoAdjust="0"/>
    <p:restoredTop sz="94675" autoAdjust="0"/>
  </p:normalViewPr>
  <p:slideViewPr>
    <p:cSldViewPr snapToGrid="0" showGuides="1">
      <p:cViewPr varScale="1">
        <p:scale>
          <a:sx n="102" d="100"/>
          <a:sy n="102" d="100"/>
        </p:scale>
        <p:origin x="-15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161" cy="465781"/>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l" defTabSz="932610">
              <a:defRPr sz="1000" i="1" smtClean="0">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2240" y="0"/>
            <a:ext cx="3038160" cy="465781"/>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defTabSz="932610">
              <a:defRPr sz="1000" i="1" smtClean="0">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830620"/>
            <a:ext cx="3038161" cy="46578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l" defTabSz="932610">
              <a:defRPr sz="1000" i="1" smtClean="0">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72240" y="8830620"/>
            <a:ext cx="3038160" cy="46578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defTabSz="932610">
              <a:defRPr sz="1000" i="1" smtClean="0">
                <a:latin typeface="Times New Roman" pitchFamily="18" charset="0"/>
              </a:defRPr>
            </a:lvl1pPr>
          </a:lstStyle>
          <a:p>
            <a:pPr>
              <a:defRPr/>
            </a:pPr>
            <a:fld id="{2677D6D7-CEC1-4F3C-8916-7C6818788BF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161" cy="465781"/>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l" defTabSz="932610">
              <a:defRPr sz="1000" i="1" smtClean="0">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2240" y="0"/>
            <a:ext cx="3038160" cy="465781"/>
          </a:xfrm>
          <a:prstGeom prst="rect">
            <a:avLst/>
          </a:prstGeom>
          <a:noFill/>
          <a:ln w="9525">
            <a:noFill/>
            <a:miter lim="800000"/>
            <a:headEnd/>
            <a:tailEnd/>
          </a:ln>
          <a:effectLst/>
        </p:spPr>
        <p:txBody>
          <a:bodyPr vert="horz" wrap="square" lIns="19410" tIns="0" rIns="19410" bIns="0" numCol="1" anchor="t" anchorCtr="0" compatLnSpc="1">
            <a:prstTxWarp prst="textNoShape">
              <a:avLst/>
            </a:prstTxWarp>
          </a:bodyPr>
          <a:lstStyle>
            <a:lvl1pPr algn="r" defTabSz="932610">
              <a:defRPr sz="1000" i="1" smtClean="0">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0620"/>
            <a:ext cx="3038161" cy="46578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l" defTabSz="932610">
              <a:defRPr sz="1000" i="1" smtClean="0">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2240" y="8830620"/>
            <a:ext cx="3038160" cy="465780"/>
          </a:xfrm>
          <a:prstGeom prst="rect">
            <a:avLst/>
          </a:prstGeom>
          <a:noFill/>
          <a:ln w="9525">
            <a:noFill/>
            <a:miter lim="800000"/>
            <a:headEnd/>
            <a:tailEnd/>
          </a:ln>
          <a:effectLst/>
        </p:spPr>
        <p:txBody>
          <a:bodyPr vert="horz" wrap="square" lIns="19410" tIns="0" rIns="19410" bIns="0" numCol="1" anchor="b" anchorCtr="0" compatLnSpc="1">
            <a:prstTxWarp prst="textNoShape">
              <a:avLst/>
            </a:prstTxWarp>
          </a:bodyPr>
          <a:lstStyle>
            <a:lvl1pPr algn="r" defTabSz="932610">
              <a:defRPr sz="1000" i="1" smtClean="0">
                <a:latin typeface="Times New Roman" pitchFamily="18" charset="0"/>
              </a:defRPr>
            </a:lvl1pPr>
          </a:lstStyle>
          <a:p>
            <a:pPr>
              <a:defRPr/>
            </a:pPr>
            <a:fld id="{5C7B35E3-DAE7-427A-9CF9-7F82508B5856}" type="slidenum">
              <a:rPr lang="en-US"/>
              <a:pPr>
                <a:defRPr/>
              </a:pPr>
              <a:t>‹#›</a:t>
            </a:fld>
            <a:endParaRPr lang="en-US"/>
          </a:p>
        </p:txBody>
      </p:sp>
      <p:sp>
        <p:nvSpPr>
          <p:cNvPr id="2054" name="Rectangle 6"/>
          <p:cNvSpPr>
            <a:spLocks noGrp="1" noChangeArrowheads="1"/>
          </p:cNvSpPr>
          <p:nvPr>
            <p:ph type="body" sz="quarter" idx="3"/>
          </p:nvPr>
        </p:nvSpPr>
        <p:spPr bwMode="auto">
          <a:xfrm>
            <a:off x="934078" y="4416111"/>
            <a:ext cx="5142244" cy="4184020"/>
          </a:xfrm>
          <a:prstGeom prst="rect">
            <a:avLst/>
          </a:prstGeom>
          <a:noFill/>
          <a:ln w="9525">
            <a:noFill/>
            <a:miter lim="800000"/>
            <a:headEnd/>
            <a:tailEnd/>
          </a:ln>
          <a:effectLst/>
        </p:spPr>
        <p:txBody>
          <a:bodyPr vert="horz" wrap="square" lIns="93811" tIns="46906" rIns="93811" bIns="469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Rot="1" noChangeAspect="1" noChangeArrowheads="1" noTextEdit="1"/>
          </p:cNvSpPr>
          <p:nvPr>
            <p:ph type="sldImg" idx="2"/>
          </p:nvPr>
        </p:nvSpPr>
        <p:spPr bwMode="auto">
          <a:xfrm>
            <a:off x="1189038" y="703263"/>
            <a:ext cx="4633912" cy="347503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277BF-419E-4C38-B364-20C02C20DD9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87375"/>
            <a:ext cx="9147175" cy="188913"/>
          </a:xfrm>
          <a:prstGeom prst="rect">
            <a:avLst/>
          </a:prstGeom>
          <a:solidFill>
            <a:srgbClr val="81725F"/>
          </a:solidFill>
          <a:ln w="12700">
            <a:noFill/>
            <a:miter lim="800000"/>
            <a:headEnd type="none" w="sm" len="sm"/>
            <a:tailEnd type="none" w="sm" len="sm"/>
          </a:ln>
          <a:effectLst/>
        </p:spPr>
        <p:txBody>
          <a:bodyPr wrap="none" anchor="ctr"/>
          <a:lstStyle/>
          <a:p>
            <a:pPr>
              <a:defRPr/>
            </a:pPr>
            <a:endParaRPr lang="en-US"/>
          </a:p>
        </p:txBody>
      </p:sp>
      <p:sp>
        <p:nvSpPr>
          <p:cNvPr id="5" name="Rectangle 4"/>
          <p:cNvSpPr>
            <a:spLocks noChangeArrowheads="1"/>
          </p:cNvSpPr>
          <p:nvPr/>
        </p:nvSpPr>
        <p:spPr bwMode="auto">
          <a:xfrm>
            <a:off x="0" y="0"/>
            <a:ext cx="9144000" cy="582613"/>
          </a:xfrm>
          <a:prstGeom prst="rect">
            <a:avLst/>
          </a:prstGeom>
          <a:solidFill>
            <a:schemeClr val="tx1"/>
          </a:solidFill>
          <a:ln w="12700">
            <a:solidFill>
              <a:schemeClr val="tx1"/>
            </a:solidFill>
            <a:miter lim="800000"/>
            <a:headEnd type="none" w="sm" len="sm"/>
            <a:tailEnd type="none" w="sm" len="sm"/>
          </a:ln>
          <a:effectLst/>
        </p:spPr>
        <p:txBody>
          <a:bodyPr wrap="none" anchor="ctr"/>
          <a:lstStyle/>
          <a:p>
            <a:pPr>
              <a:defRPr/>
            </a:pPr>
            <a:endParaRPr lang="en-US"/>
          </a:p>
        </p:txBody>
      </p:sp>
      <p:pic>
        <p:nvPicPr>
          <p:cNvPr id="6" name="Picture 5" descr="atklogo-sans-white-black"/>
          <p:cNvPicPr>
            <a:picLocks noChangeAspect="1" noChangeArrowheads="1"/>
          </p:cNvPicPr>
          <p:nvPr/>
        </p:nvPicPr>
        <p:blipFill>
          <a:blip r:embed="rId2" cstate="print"/>
          <a:srcRect/>
          <a:stretch>
            <a:fillRect/>
          </a:stretch>
        </p:blipFill>
        <p:spPr bwMode="auto">
          <a:xfrm>
            <a:off x="8072438" y="165100"/>
            <a:ext cx="776287" cy="273050"/>
          </a:xfrm>
          <a:prstGeom prst="rect">
            <a:avLst/>
          </a:prstGeom>
          <a:noFill/>
          <a:ln w="9525">
            <a:noFill/>
            <a:miter lim="800000"/>
            <a:headEnd/>
            <a:tailEnd/>
          </a:ln>
        </p:spPr>
      </p:pic>
      <p:sp>
        <p:nvSpPr>
          <p:cNvPr id="7" name="Text Box 25"/>
          <p:cNvSpPr txBox="1">
            <a:spLocks noChangeArrowheads="1"/>
          </p:cNvSpPr>
          <p:nvPr/>
        </p:nvSpPr>
        <p:spPr bwMode="auto">
          <a:xfrm>
            <a:off x="242888" y="6499225"/>
            <a:ext cx="1138237" cy="214313"/>
          </a:xfrm>
          <a:prstGeom prst="rect">
            <a:avLst/>
          </a:prstGeom>
          <a:noFill/>
          <a:ln w="12700">
            <a:noFill/>
            <a:miter lim="800000"/>
            <a:headEnd type="none" w="sm" len="sm"/>
            <a:tailEnd type="none" w="sm" len="sm"/>
          </a:ln>
          <a:effectLst/>
        </p:spPr>
        <p:txBody>
          <a:bodyPr>
            <a:spAutoFit/>
          </a:bodyPr>
          <a:lstStyle/>
          <a:p>
            <a:pPr algn="l">
              <a:defRPr/>
            </a:pPr>
            <a:r>
              <a:rPr lang="en-US" sz="800"/>
              <a:t>P#</a:t>
            </a:r>
          </a:p>
        </p:txBody>
      </p:sp>
      <p:sp>
        <p:nvSpPr>
          <p:cNvPr id="8" name="Rectangle 26"/>
          <p:cNvSpPr>
            <a:spLocks noChangeArrowheads="1"/>
          </p:cNvSpPr>
          <p:nvPr/>
        </p:nvSpPr>
        <p:spPr bwMode="auto">
          <a:xfrm>
            <a:off x="914400" y="6210300"/>
            <a:ext cx="7313613" cy="554038"/>
          </a:xfrm>
          <a:prstGeom prst="rect">
            <a:avLst/>
          </a:prstGeom>
          <a:noFill/>
          <a:ln w="12700">
            <a:noFill/>
            <a:miter lim="800000"/>
            <a:headEnd type="none" w="sm" len="sm"/>
            <a:tailEnd type="none" w="sm" len="sm"/>
          </a:ln>
          <a:effectLst/>
        </p:spPr>
        <p:txBody>
          <a:bodyPr/>
          <a:lstStyle/>
          <a:p>
            <a:pPr>
              <a:tabLst>
                <a:tab pos="2743200" algn="ctr"/>
                <a:tab pos="5486400" algn="r"/>
              </a:tabLst>
              <a:defRPr/>
            </a:pPr>
            <a:r>
              <a:rPr lang="en-US" sz="1000" dirty="0">
                <a:cs typeface="Times New Roman" pitchFamily="18" charset="0"/>
              </a:rPr>
              <a:t>ALLIANT TECHSYSTEMS </a:t>
            </a:r>
            <a:r>
              <a:rPr lang="en-US" sz="1000" dirty="0" smtClean="0">
                <a:cs typeface="Times New Roman" pitchFamily="18" charset="0"/>
              </a:rPr>
              <a:t>OPERATIONS LLC</a:t>
            </a:r>
            <a:endParaRPr lang="en-US" sz="1000" dirty="0">
              <a:cs typeface="Times New Roman" pitchFamily="18" charset="0"/>
            </a:endParaRPr>
          </a:p>
          <a:p>
            <a:pPr>
              <a:tabLst>
                <a:tab pos="2743200" algn="ctr"/>
                <a:tab pos="5486400" algn="r"/>
              </a:tabLst>
              <a:defRPr/>
            </a:pPr>
            <a:r>
              <a:rPr lang="en-US" sz="1000" dirty="0" smtClean="0">
                <a:cs typeface="Times New Roman" pitchFamily="18" charset="0"/>
              </a:rPr>
              <a:t>PROPULSION </a:t>
            </a:r>
            <a:r>
              <a:rPr lang="en-US" sz="1000" dirty="0">
                <a:cs typeface="Times New Roman" pitchFamily="18" charset="0"/>
              </a:rPr>
              <a:t>AND CONTROLS </a:t>
            </a:r>
            <a:br>
              <a:rPr lang="en-US" sz="1000" dirty="0">
                <a:cs typeface="Times New Roman" pitchFamily="18" charset="0"/>
              </a:rPr>
            </a:br>
            <a:r>
              <a:rPr lang="en-US" sz="1000" dirty="0">
                <a:cs typeface="Times New Roman" pitchFamily="18" charset="0"/>
              </a:rPr>
              <a:t>55 THIOKOL ROAD, ELKTON, MD 21921  (410) 392-1000</a:t>
            </a:r>
          </a:p>
        </p:txBody>
      </p:sp>
      <p:sp>
        <p:nvSpPr>
          <p:cNvPr id="9" name="Text Box 27"/>
          <p:cNvSpPr txBox="1">
            <a:spLocks noChangeArrowheads="1"/>
          </p:cNvSpPr>
          <p:nvPr/>
        </p:nvSpPr>
        <p:spPr bwMode="auto">
          <a:xfrm>
            <a:off x="269938" y="5598838"/>
            <a:ext cx="8586062" cy="646331"/>
          </a:xfrm>
          <a:prstGeom prst="rect">
            <a:avLst/>
          </a:prstGeom>
          <a:noFill/>
          <a:ln w="12700">
            <a:noFill/>
            <a:miter lim="800000"/>
            <a:headEnd type="none" w="sm" len="sm"/>
            <a:tailEnd type="none" w="sm" len="sm"/>
          </a:ln>
          <a:effectLst/>
        </p:spPr>
        <p:txBody>
          <a:bodyPr wrap="square">
            <a:spAutoFit/>
          </a:bodyPr>
          <a:lstStyle/>
          <a:p>
            <a:pPr marL="0" marR="0" indent="0" algn="just" defTabSz="914400" rtl="0" eaLnBrk="0" fontAlgn="base" latinLnBrk="0" hangingPunct="0">
              <a:lnSpc>
                <a:spcPct val="100000"/>
              </a:lnSpc>
              <a:spcBef>
                <a:spcPct val="50000"/>
              </a:spcBef>
              <a:spcAft>
                <a:spcPct val="0"/>
              </a:spcAft>
              <a:buClrTx/>
              <a:buSzTx/>
              <a:buFontTx/>
              <a:buNone/>
              <a:tabLst/>
              <a:defRPr/>
            </a:pPr>
            <a:r>
              <a:rPr lang="en-US" sz="800" b="1" kern="1200" dirty="0" smtClean="0">
                <a:solidFill>
                  <a:schemeClr val="tx1"/>
                </a:solidFill>
                <a:latin typeface="Arial" charset="0"/>
                <a:ea typeface="+mn-ea"/>
                <a:cs typeface="+mn-cs"/>
              </a:rPr>
              <a:t>EXPORT-CONTROLLED</a:t>
            </a:r>
            <a:r>
              <a:rPr lang="en-US" sz="800" kern="1200" dirty="0" smtClean="0">
                <a:solidFill>
                  <a:schemeClr val="tx1"/>
                </a:solidFill>
                <a:latin typeface="Arial" charset="0"/>
                <a:ea typeface="+mn-ea"/>
                <a:cs typeface="+mn-cs"/>
              </a:rPr>
              <a:t>:  The attached document contains technical data within the definition of the International Traffic in Arms Regulations, and is subject to the export control laws of the U.S. Government. Transfer of this data by any means to a foreign person, whether in the U.S. or abroad, without an export license or other approval from the U.S. Department of State, is prohibited.</a:t>
            </a:r>
            <a:endParaRPr lang="en-US" sz="800" dirty="0" smtClean="0"/>
          </a:p>
          <a:p>
            <a:pPr algn="l">
              <a:spcBef>
                <a:spcPct val="50000"/>
              </a:spcBef>
              <a:defRPr/>
            </a:pPr>
            <a:r>
              <a:rPr lang="en-US" sz="800" kern="1200" dirty="0" smtClean="0">
                <a:solidFill>
                  <a:schemeClr val="tx1"/>
                </a:solidFill>
                <a:latin typeface="Arial" charset="0"/>
                <a:ea typeface="+mn-ea"/>
                <a:cs typeface="+mn-cs"/>
              </a:rPr>
              <a:t>THE ATK LOGO IS A REGISTERED TRADEMARK OF ALLIANT TECHSYSTEMS.</a:t>
            </a:r>
            <a:endParaRPr lang="en-US" sz="800" dirty="0"/>
          </a:p>
        </p:txBody>
      </p:sp>
      <p:pic>
        <p:nvPicPr>
          <p:cNvPr id="10" name="Picture 28" descr="Elkton Title slide2008"/>
          <p:cNvPicPr>
            <a:picLocks noChangeAspect="1" noChangeArrowheads="1"/>
          </p:cNvPicPr>
          <p:nvPr/>
        </p:nvPicPr>
        <p:blipFill>
          <a:blip r:embed="rId3" cstate="print"/>
          <a:srcRect/>
          <a:stretch>
            <a:fillRect/>
          </a:stretch>
        </p:blipFill>
        <p:spPr bwMode="auto">
          <a:xfrm>
            <a:off x="0" y="4096838"/>
            <a:ext cx="9144000" cy="1481137"/>
          </a:xfrm>
          <a:prstGeom prst="rect">
            <a:avLst/>
          </a:prstGeom>
          <a:noFill/>
          <a:ln w="9525">
            <a:noFill/>
            <a:miter lim="800000"/>
            <a:headEnd/>
            <a:tailEnd/>
          </a:ln>
        </p:spPr>
      </p:pic>
      <p:sp>
        <p:nvSpPr>
          <p:cNvPr id="64515" name="Rectangle 3"/>
          <p:cNvSpPr>
            <a:spLocks noGrp="1" noChangeArrowheads="1"/>
          </p:cNvSpPr>
          <p:nvPr>
            <p:ph type="subTitle" idx="1"/>
          </p:nvPr>
        </p:nvSpPr>
        <p:spPr>
          <a:xfrm>
            <a:off x="455613" y="2741613"/>
            <a:ext cx="8226425" cy="1045587"/>
          </a:xfrm>
        </p:spPr>
        <p:txBody>
          <a:bodyPr/>
          <a:lstStyle>
            <a:lvl1pPr marL="0" indent="0">
              <a:buFontTx/>
              <a:buNone/>
              <a:defRPr/>
            </a:lvl1pPr>
          </a:lstStyle>
          <a:p>
            <a:r>
              <a:rPr lang="en-US" smtClean="0"/>
              <a:t>Click to edit Master subtitle style</a:t>
            </a:r>
            <a:endParaRPr lang="en-US"/>
          </a:p>
        </p:txBody>
      </p:sp>
      <p:sp>
        <p:nvSpPr>
          <p:cNvPr id="64518" name="Rectangle 6"/>
          <p:cNvSpPr>
            <a:spLocks noGrp="1" noChangeArrowheads="1"/>
          </p:cNvSpPr>
          <p:nvPr>
            <p:ph type="ctrTitle"/>
          </p:nvPr>
        </p:nvSpPr>
        <p:spPr bwMode="auto">
          <a:xfrm>
            <a:off x="455613" y="1062213"/>
            <a:ext cx="8229600" cy="1190625"/>
          </a:xfrm>
        </p:spPr>
        <p:txBody>
          <a:bodyPr/>
          <a:lstStyle>
            <a:lvl1pPr>
              <a:lnSpc>
                <a:spcPct val="100000"/>
              </a:lnSpc>
              <a:defRPr sz="2800">
                <a:solidFill>
                  <a:schemeClr val="tx1"/>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2139950" cy="6421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0"/>
            <a:ext cx="6270625" cy="6421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276225" y="3267075"/>
            <a:ext cx="2933700" cy="1333500"/>
          </a:xfrm>
        </p:spPr>
        <p:txBody>
          <a:bodyPr/>
          <a:lstStyle>
            <a:lvl1pPr>
              <a:spcBef>
                <a:spcPts val="0"/>
              </a:spcBef>
              <a:defRPr sz="1600" b="0"/>
            </a:lvl1pPr>
          </a:lstStyle>
          <a:p>
            <a:pPr lvl="0"/>
            <a:r>
              <a:rPr lang="en-US" dirty="0" smtClean="0"/>
              <a:t>Name</a:t>
            </a:r>
          </a:p>
          <a:p>
            <a:pPr lvl="0"/>
            <a:r>
              <a:rPr lang="en-US" dirty="0" smtClean="0"/>
              <a:t>Title</a:t>
            </a:r>
          </a:p>
          <a:p>
            <a:pPr lvl="0"/>
            <a:r>
              <a:rPr lang="en-US" dirty="0" smtClean="0"/>
              <a:t>Phone</a:t>
            </a:r>
          </a:p>
          <a:p>
            <a:pPr lvl="0"/>
            <a:r>
              <a:rPr lang="en-US" dirty="0" smtClean="0"/>
              <a:t>name@atk.com</a:t>
            </a:r>
          </a:p>
          <a:p>
            <a:pPr lvl="0"/>
            <a:r>
              <a:rPr lang="en-US" dirty="0" smtClean="0"/>
              <a:t>Briefing date</a:t>
            </a:r>
            <a:endParaRPr lang="en-US" dirty="0"/>
          </a:p>
        </p:txBody>
      </p:sp>
      <p:pic>
        <p:nvPicPr>
          <p:cNvPr id="17" name="Picture 67" descr="NEW-Slide-Image"/>
          <p:cNvPicPr>
            <a:picLocks noChangeAspect="1" noChangeArrowheads="1"/>
          </p:cNvPicPr>
          <p:nvPr userDrawn="1"/>
        </p:nvPicPr>
        <p:blipFill>
          <a:blip r:embed="rId2" cstate="print"/>
          <a:srcRect/>
          <a:stretch>
            <a:fillRect/>
          </a:stretch>
        </p:blipFill>
        <p:spPr bwMode="auto">
          <a:xfrm>
            <a:off x="0" y="5772150"/>
            <a:ext cx="9144000" cy="1085850"/>
          </a:xfrm>
          <a:prstGeom prst="rect">
            <a:avLst/>
          </a:prstGeom>
          <a:noFill/>
        </p:spPr>
      </p:pic>
      <p:sp>
        <p:nvSpPr>
          <p:cNvPr id="19" name="Text Placeholder 18"/>
          <p:cNvSpPr>
            <a:spLocks noGrp="1"/>
          </p:cNvSpPr>
          <p:nvPr>
            <p:ph type="body" sz="quarter" idx="11"/>
          </p:nvPr>
        </p:nvSpPr>
        <p:spPr>
          <a:xfrm>
            <a:off x="276225" y="2114550"/>
            <a:ext cx="8191500" cy="647700"/>
          </a:xfrm>
        </p:spPr>
        <p:txBody>
          <a:bodyPr anchor="b"/>
          <a:lstStyle>
            <a:lvl1pPr>
              <a:defRPr sz="3200"/>
            </a:lvl1pPr>
          </a:lstStyle>
          <a:p>
            <a:pPr lvl="0"/>
            <a:r>
              <a:rPr lang="en-US" dirty="0" smtClean="0"/>
              <a:t>Click to edit Master text styles</a:t>
            </a:r>
          </a:p>
        </p:txBody>
      </p:sp>
      <p:sp>
        <p:nvSpPr>
          <p:cNvPr id="5" name="Text Box 16"/>
          <p:cNvSpPr txBox="1">
            <a:spLocks noChangeArrowheads="1"/>
          </p:cNvSpPr>
          <p:nvPr userDrawn="1"/>
        </p:nvSpPr>
        <p:spPr bwMode="auto">
          <a:xfrm>
            <a:off x="264189" y="5546441"/>
            <a:ext cx="835485" cy="21544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rPr>
              <a:t>P002-12 [656]</a:t>
            </a:r>
            <a:endParaRPr kumimoji="0" lang="en-US" sz="800" b="0" i="0" u="none" strike="noStrike" kern="0" cap="none" spc="0" normalizeH="0" baseline="0" noProof="0" dirty="0">
              <a:ln>
                <a:noFill/>
              </a:ln>
              <a:solidFill>
                <a:sysClr val="windowText" lastClr="000000"/>
              </a:solidFill>
              <a:effectLst/>
              <a:uLnTx/>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spcAft>
                <a:spcPts val="300"/>
              </a:spcAft>
              <a:defRPr/>
            </a:lvl1pPr>
            <a:lvl2pPr>
              <a:lnSpc>
                <a:spcPct val="100000"/>
              </a:lnSpc>
              <a:spcAft>
                <a:spcPts val="300"/>
              </a:spcAft>
              <a:defRPr sz="1800"/>
            </a:lvl2pPr>
            <a:lvl3pPr>
              <a:lnSpc>
                <a:spcPct val="100000"/>
              </a:lnSpc>
              <a:spcAft>
                <a:spcPts val="300"/>
              </a:spcAft>
              <a:defRPr/>
            </a:lvl3pPr>
            <a:lvl4pPr>
              <a:lnSpc>
                <a:spcPct val="100000"/>
              </a:lnSpc>
              <a:spcAft>
                <a:spcPts val="300"/>
              </a:spcAft>
              <a:defRPr/>
            </a:lvl4pPr>
            <a:lvl5pPr>
              <a:lnSpc>
                <a:spcPct val="100000"/>
              </a:lnSpc>
              <a:spcAft>
                <a:spcPts val="3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914400"/>
            <a:ext cx="4151312" cy="550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151313" cy="550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050"/>
          <p:cNvSpPr>
            <a:spLocks noChangeArrowheads="1"/>
          </p:cNvSpPr>
          <p:nvPr/>
        </p:nvSpPr>
        <p:spPr bwMode="auto">
          <a:xfrm>
            <a:off x="0" y="587375"/>
            <a:ext cx="9147175" cy="188913"/>
          </a:xfrm>
          <a:prstGeom prst="rect">
            <a:avLst/>
          </a:prstGeom>
          <a:solidFill>
            <a:srgbClr val="81725F"/>
          </a:solidFill>
          <a:ln w="12700">
            <a:noFill/>
            <a:miter lim="800000"/>
            <a:headEnd type="none" w="sm" len="sm"/>
            <a:tailEnd type="none" w="sm" len="sm"/>
          </a:ln>
          <a:effectLst/>
        </p:spPr>
        <p:txBody>
          <a:bodyPr wrap="none" anchor="ctr"/>
          <a:lstStyle/>
          <a:p>
            <a:pPr>
              <a:defRPr/>
            </a:pPr>
            <a:endParaRPr lang="en-US"/>
          </a:p>
        </p:txBody>
      </p:sp>
      <p:sp>
        <p:nvSpPr>
          <p:cNvPr id="63492" name="Rectangle 2052"/>
          <p:cNvSpPr>
            <a:spLocks noChangeArrowheads="1"/>
          </p:cNvSpPr>
          <p:nvPr/>
        </p:nvSpPr>
        <p:spPr bwMode="auto">
          <a:xfrm>
            <a:off x="0" y="0"/>
            <a:ext cx="9144000" cy="582613"/>
          </a:xfrm>
          <a:prstGeom prst="rect">
            <a:avLst/>
          </a:prstGeom>
          <a:solidFill>
            <a:schemeClr val="tx1"/>
          </a:solidFill>
          <a:ln w="12700">
            <a:solidFill>
              <a:schemeClr val="tx1"/>
            </a:solidFill>
            <a:miter lim="800000"/>
            <a:headEnd type="none" w="sm" len="sm"/>
            <a:tailEnd type="none" w="sm" len="sm"/>
          </a:ln>
          <a:effectLst/>
        </p:spPr>
        <p:txBody>
          <a:bodyPr wrap="none" anchor="ctr"/>
          <a:lstStyle/>
          <a:p>
            <a:pPr>
              <a:defRPr/>
            </a:pPr>
            <a:endParaRPr lang="en-US"/>
          </a:p>
        </p:txBody>
      </p:sp>
      <p:pic>
        <p:nvPicPr>
          <p:cNvPr id="1028" name="Picture 2054" descr="atklogo-sans-white-black"/>
          <p:cNvPicPr>
            <a:picLocks noChangeAspect="1" noChangeArrowheads="1"/>
          </p:cNvPicPr>
          <p:nvPr/>
        </p:nvPicPr>
        <p:blipFill>
          <a:blip r:embed="rId14" cstate="print"/>
          <a:srcRect/>
          <a:stretch>
            <a:fillRect/>
          </a:stretch>
        </p:blipFill>
        <p:spPr bwMode="auto">
          <a:xfrm>
            <a:off x="8072438" y="165100"/>
            <a:ext cx="776287" cy="273050"/>
          </a:xfrm>
          <a:prstGeom prst="rect">
            <a:avLst/>
          </a:prstGeom>
          <a:noFill/>
          <a:ln w="9525">
            <a:noFill/>
            <a:miter lim="800000"/>
            <a:headEnd/>
            <a:tailEnd/>
          </a:ln>
        </p:spPr>
      </p:pic>
      <p:sp>
        <p:nvSpPr>
          <p:cNvPr id="1029" name="Rectangle 2055"/>
          <p:cNvSpPr>
            <a:spLocks noGrp="1" noChangeArrowheads="1"/>
          </p:cNvSpPr>
          <p:nvPr>
            <p:ph type="title"/>
          </p:nvPr>
        </p:nvSpPr>
        <p:spPr bwMode="gray">
          <a:xfrm>
            <a:off x="236538" y="0"/>
            <a:ext cx="7847012" cy="6000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3496" name="Text Box 2056"/>
          <p:cNvSpPr txBox="1">
            <a:spLocks noChangeArrowheads="1"/>
          </p:cNvSpPr>
          <p:nvPr/>
        </p:nvSpPr>
        <p:spPr bwMode="auto">
          <a:xfrm>
            <a:off x="8593138" y="6503988"/>
            <a:ext cx="374650" cy="214312"/>
          </a:xfrm>
          <a:prstGeom prst="rect">
            <a:avLst/>
          </a:prstGeom>
          <a:noFill/>
          <a:ln w="12700">
            <a:noFill/>
            <a:miter lim="800000"/>
            <a:headEnd type="none" w="sm" len="sm"/>
            <a:tailEnd type="none" w="sm" len="sm"/>
          </a:ln>
          <a:effectLst/>
        </p:spPr>
        <p:txBody>
          <a:bodyPr wrap="none">
            <a:spAutoFit/>
          </a:bodyPr>
          <a:lstStyle/>
          <a:p>
            <a:pPr algn="r">
              <a:defRPr/>
            </a:pPr>
            <a:r>
              <a:rPr lang="en-US" sz="800"/>
              <a:t>-</a:t>
            </a:r>
            <a:fld id="{C3FDF3FC-F326-48E4-B047-38C189DF3253}" type="slidenum">
              <a:rPr lang="en-US" sz="800"/>
              <a:pPr algn="r">
                <a:defRPr/>
              </a:pPr>
              <a:t>‹#›</a:t>
            </a:fld>
            <a:r>
              <a:rPr lang="en-US" sz="800"/>
              <a:t>-</a:t>
            </a:r>
          </a:p>
        </p:txBody>
      </p:sp>
      <p:sp>
        <p:nvSpPr>
          <p:cNvPr id="1031" name="Rectangle 2061"/>
          <p:cNvSpPr>
            <a:spLocks noGrp="1" noChangeArrowheads="1"/>
          </p:cNvSpPr>
          <p:nvPr>
            <p:ph type="body" idx="1"/>
          </p:nvPr>
        </p:nvSpPr>
        <p:spPr bwMode="auto">
          <a:xfrm>
            <a:off x="344488" y="914400"/>
            <a:ext cx="8455025" cy="5507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Bullet</a:t>
            </a:r>
          </a:p>
          <a:p>
            <a:pPr lvl="1"/>
            <a:r>
              <a:rPr lang="en-US" dirty="0" smtClean="0"/>
              <a:t>En dash</a:t>
            </a:r>
          </a:p>
          <a:p>
            <a:pPr lvl="2"/>
            <a:r>
              <a:rPr lang="en-US" dirty="0" smtClean="0"/>
              <a:t>Hyphen</a:t>
            </a:r>
          </a:p>
          <a:p>
            <a:pPr lvl="3"/>
            <a:r>
              <a:rPr lang="en-US" dirty="0" smtClean="0"/>
              <a:t>Bullet</a:t>
            </a:r>
          </a:p>
        </p:txBody>
      </p:sp>
      <p:sp>
        <p:nvSpPr>
          <p:cNvPr id="10" name="TextBox 9"/>
          <p:cNvSpPr txBox="1"/>
          <p:nvPr userDrawn="1"/>
        </p:nvSpPr>
        <p:spPr>
          <a:xfrm>
            <a:off x="3021874" y="6566263"/>
            <a:ext cx="3143795" cy="461665"/>
          </a:xfrm>
          <a:prstGeom prst="rect">
            <a:avLst/>
          </a:prstGeom>
          <a:noFill/>
        </p:spPr>
        <p:txBody>
          <a:bodyPr wrap="square" rtlCol="0">
            <a:spAutoFit/>
          </a:bodyPr>
          <a:lstStyle/>
          <a:p>
            <a:endParaRPr lang="en-US" dirty="0"/>
          </a:p>
        </p:txBody>
      </p:sp>
      <p:sp>
        <p:nvSpPr>
          <p:cNvPr id="11" name="Rectangle 2058"/>
          <p:cNvSpPr>
            <a:spLocks noChangeArrowheads="1"/>
          </p:cNvSpPr>
          <p:nvPr userDrawn="1"/>
        </p:nvSpPr>
        <p:spPr bwMode="gray">
          <a:xfrm>
            <a:off x="2198688" y="6340779"/>
            <a:ext cx="4752975" cy="182563"/>
          </a:xfrm>
          <a:prstGeom prst="rect">
            <a:avLst/>
          </a:prstGeom>
          <a:noFill/>
          <a:ln w="9525">
            <a:noFill/>
            <a:miter lim="800000"/>
            <a:headEnd/>
            <a:tailEnd/>
          </a:ln>
          <a:effectLst/>
        </p:spPr>
        <p:txBody>
          <a:bodyPr wrap="none" lIns="92075" tIns="46038" rIns="92075" bIns="46038"/>
          <a:lstStyle/>
          <a:p>
            <a:pPr algn="ctr"/>
            <a:r>
              <a:rPr lang="en-US" sz="600" dirty="0">
                <a:solidFill>
                  <a:srgbClr val="000000"/>
                </a:solidFill>
              </a:rPr>
              <a:t>USE OR DISCLOSURE OF DATA ON THIS PAGE IS SUBJECT TO THE </a:t>
            </a:r>
            <a:r>
              <a:rPr lang="en-US" sz="600" dirty="0" smtClean="0">
                <a:solidFill>
                  <a:srgbClr val="000000"/>
                </a:solidFill>
              </a:rPr>
              <a:t>RESTRICTIONS </a:t>
            </a:r>
            <a:r>
              <a:rPr lang="en-US" sz="600" dirty="0">
                <a:solidFill>
                  <a:srgbClr val="000000"/>
                </a:solidFill>
              </a:rPr>
              <a:t>ON THE TITLE PAGE OF THIS DOCUMENT</a:t>
            </a:r>
          </a:p>
        </p:txBody>
      </p:sp>
      <p:sp>
        <p:nvSpPr>
          <p:cNvPr id="12" name="Rectangle 2061"/>
          <p:cNvSpPr>
            <a:spLocks noChangeArrowheads="1"/>
          </p:cNvSpPr>
          <p:nvPr userDrawn="1"/>
        </p:nvSpPr>
        <p:spPr bwMode="gray">
          <a:xfrm>
            <a:off x="2995749" y="6531109"/>
            <a:ext cx="2871651" cy="274637"/>
          </a:xfrm>
          <a:prstGeom prst="rect">
            <a:avLst/>
          </a:prstGeom>
          <a:noFill/>
          <a:ln w="9525">
            <a:noFill/>
            <a:miter lim="800000"/>
            <a:headEnd/>
            <a:tailEnd/>
          </a:ln>
          <a:effectLst/>
        </p:spPr>
        <p:txBody>
          <a:bodyPr lIns="92075" tIns="46038" rIns="92075" bIns="46038"/>
          <a:lstStyle/>
          <a:p>
            <a:pPr algn="ctr"/>
            <a:r>
              <a:rPr lang="en-US" sz="1200" b="1" dirty="0"/>
              <a:t>Alliant Techsystems Proprietary</a:t>
            </a: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b="1">
          <a:solidFill>
            <a:schemeClr val="bg1"/>
          </a:solidFill>
          <a:latin typeface="Arial" charset="0"/>
        </a:defRPr>
      </a:lvl2pPr>
      <a:lvl3pPr algn="l" rtl="0" eaLnBrk="1" fontAlgn="base" hangingPunct="1">
        <a:lnSpc>
          <a:spcPct val="90000"/>
        </a:lnSpc>
        <a:spcBef>
          <a:spcPct val="0"/>
        </a:spcBef>
        <a:spcAft>
          <a:spcPct val="0"/>
        </a:spcAft>
        <a:defRPr sz="2400" b="1">
          <a:solidFill>
            <a:schemeClr val="bg1"/>
          </a:solidFill>
          <a:latin typeface="Arial" charset="0"/>
        </a:defRPr>
      </a:lvl3pPr>
      <a:lvl4pPr algn="l" rtl="0" eaLnBrk="1" fontAlgn="base" hangingPunct="1">
        <a:lnSpc>
          <a:spcPct val="90000"/>
        </a:lnSpc>
        <a:spcBef>
          <a:spcPct val="0"/>
        </a:spcBef>
        <a:spcAft>
          <a:spcPct val="0"/>
        </a:spcAft>
        <a:defRPr sz="2400" b="1">
          <a:solidFill>
            <a:schemeClr val="bg1"/>
          </a:solidFill>
          <a:latin typeface="Arial" charset="0"/>
        </a:defRPr>
      </a:lvl4pPr>
      <a:lvl5pPr algn="l" rtl="0" eaLnBrk="1" fontAlgn="base" hangingPunct="1">
        <a:lnSpc>
          <a:spcPct val="90000"/>
        </a:lnSpc>
        <a:spcBef>
          <a:spcPct val="0"/>
        </a:spcBef>
        <a:spcAft>
          <a:spcPct val="0"/>
        </a:spcAft>
        <a:defRPr sz="2400" b="1">
          <a:solidFill>
            <a:schemeClr val="bg1"/>
          </a:solidFill>
          <a:latin typeface="Arial" charset="0"/>
        </a:defRPr>
      </a:lvl5pPr>
      <a:lvl6pPr marL="457200" algn="l" rtl="0" eaLnBrk="1" fontAlgn="base" hangingPunct="1">
        <a:lnSpc>
          <a:spcPct val="90000"/>
        </a:lnSpc>
        <a:spcBef>
          <a:spcPct val="0"/>
        </a:spcBef>
        <a:spcAft>
          <a:spcPct val="0"/>
        </a:spcAft>
        <a:defRPr sz="2400" b="1">
          <a:solidFill>
            <a:schemeClr val="bg1"/>
          </a:solidFill>
          <a:latin typeface="Arial" charset="0"/>
        </a:defRPr>
      </a:lvl6pPr>
      <a:lvl7pPr marL="914400" algn="l" rtl="0" eaLnBrk="1" fontAlgn="base" hangingPunct="1">
        <a:lnSpc>
          <a:spcPct val="90000"/>
        </a:lnSpc>
        <a:spcBef>
          <a:spcPct val="0"/>
        </a:spcBef>
        <a:spcAft>
          <a:spcPct val="0"/>
        </a:spcAft>
        <a:defRPr sz="2400" b="1">
          <a:solidFill>
            <a:schemeClr val="bg1"/>
          </a:solidFill>
          <a:latin typeface="Arial" charset="0"/>
        </a:defRPr>
      </a:lvl7pPr>
      <a:lvl8pPr marL="1371600" algn="l" rtl="0" eaLnBrk="1" fontAlgn="base" hangingPunct="1">
        <a:lnSpc>
          <a:spcPct val="90000"/>
        </a:lnSpc>
        <a:spcBef>
          <a:spcPct val="0"/>
        </a:spcBef>
        <a:spcAft>
          <a:spcPct val="0"/>
        </a:spcAft>
        <a:defRPr sz="2400" b="1">
          <a:solidFill>
            <a:schemeClr val="bg1"/>
          </a:solidFill>
          <a:latin typeface="Arial" charset="0"/>
        </a:defRPr>
      </a:lvl8pPr>
      <a:lvl9pPr marL="1828800" algn="l" rtl="0" eaLnBrk="1" fontAlgn="base" hangingPunct="1">
        <a:lnSpc>
          <a:spcPct val="90000"/>
        </a:lnSpc>
        <a:spcBef>
          <a:spcPct val="0"/>
        </a:spcBef>
        <a:spcAft>
          <a:spcPct val="0"/>
        </a:spcAft>
        <a:defRPr sz="2400" b="1">
          <a:solidFill>
            <a:schemeClr val="bg1"/>
          </a:solidFill>
          <a:latin typeface="Arial" charset="0"/>
        </a:defRPr>
      </a:lvl9pPr>
    </p:titleStyle>
    <p:bodyStyle>
      <a:lvl1pPr marL="228600" indent="-228600" algn="l" rtl="0" eaLnBrk="1" fontAlgn="base" hangingPunct="1">
        <a:spcBef>
          <a:spcPts val="1200"/>
        </a:spcBef>
        <a:spcAft>
          <a:spcPts val="300"/>
        </a:spcAft>
        <a:buSzPct val="100000"/>
        <a:buChar char="•"/>
        <a:defRPr sz="2000" b="1">
          <a:solidFill>
            <a:schemeClr val="tx1"/>
          </a:solidFill>
          <a:latin typeface="+mn-lt"/>
          <a:ea typeface="+mn-ea"/>
          <a:cs typeface="+mn-cs"/>
        </a:defRPr>
      </a:lvl1pPr>
      <a:lvl2pPr marL="460375" indent="-230188" algn="l" rtl="0" eaLnBrk="1" fontAlgn="base" hangingPunct="1">
        <a:spcBef>
          <a:spcPct val="0"/>
        </a:spcBef>
        <a:spcAft>
          <a:spcPts val="300"/>
        </a:spcAft>
        <a:buSzPct val="100000"/>
        <a:buChar char="–"/>
        <a:defRPr sz="1800">
          <a:solidFill>
            <a:schemeClr val="tx1"/>
          </a:solidFill>
          <a:latin typeface="+mn-lt"/>
        </a:defRPr>
      </a:lvl2pPr>
      <a:lvl3pPr marL="684213" indent="-223838" algn="l" rtl="0" eaLnBrk="1" fontAlgn="base" hangingPunct="1">
        <a:spcBef>
          <a:spcPct val="0"/>
        </a:spcBef>
        <a:spcAft>
          <a:spcPts val="300"/>
        </a:spcAft>
        <a:buSzPct val="100000"/>
        <a:buChar char="•"/>
        <a:defRPr sz="1600">
          <a:solidFill>
            <a:schemeClr val="tx1"/>
          </a:solidFill>
          <a:latin typeface="+mn-lt"/>
        </a:defRPr>
      </a:lvl3pPr>
      <a:lvl4pPr marL="914400" indent="-230188" algn="l" rtl="0" eaLnBrk="1" fontAlgn="base" hangingPunct="1">
        <a:spcBef>
          <a:spcPct val="0"/>
        </a:spcBef>
        <a:spcAft>
          <a:spcPts val="300"/>
        </a:spcAft>
        <a:buChar char="–"/>
        <a:defRPr sz="1400">
          <a:solidFill>
            <a:schemeClr val="tx1"/>
          </a:solidFill>
          <a:latin typeface="+mn-lt"/>
        </a:defRPr>
      </a:lvl4pPr>
      <a:lvl5pPr marL="1501775" indent="-231775" algn="l" rtl="0" eaLnBrk="1" fontAlgn="base" hangingPunct="1">
        <a:lnSpc>
          <a:spcPts val="2200"/>
        </a:lnSpc>
        <a:spcBef>
          <a:spcPct val="0"/>
        </a:spcBef>
        <a:spcAft>
          <a:spcPts val="500"/>
        </a:spcAft>
        <a:buChar char="•"/>
        <a:defRPr sz="2000">
          <a:solidFill>
            <a:schemeClr val="tx1"/>
          </a:solidFill>
          <a:latin typeface="+mn-lt"/>
        </a:defRPr>
      </a:lvl5pPr>
      <a:lvl6pPr marL="1958975" indent="-231775" algn="l" rtl="0" eaLnBrk="1" fontAlgn="base" hangingPunct="1">
        <a:lnSpc>
          <a:spcPts val="2200"/>
        </a:lnSpc>
        <a:spcBef>
          <a:spcPct val="0"/>
        </a:spcBef>
        <a:spcAft>
          <a:spcPts val="500"/>
        </a:spcAft>
        <a:buChar char="•"/>
        <a:defRPr>
          <a:solidFill>
            <a:schemeClr val="tx1"/>
          </a:solidFill>
          <a:latin typeface="+mn-lt"/>
        </a:defRPr>
      </a:lvl6pPr>
      <a:lvl7pPr marL="2416175" indent="-231775" algn="l" rtl="0" eaLnBrk="1" fontAlgn="base" hangingPunct="1">
        <a:lnSpc>
          <a:spcPts val="2200"/>
        </a:lnSpc>
        <a:spcBef>
          <a:spcPct val="0"/>
        </a:spcBef>
        <a:spcAft>
          <a:spcPts val="500"/>
        </a:spcAft>
        <a:buChar char="•"/>
        <a:defRPr>
          <a:solidFill>
            <a:schemeClr val="tx1"/>
          </a:solidFill>
          <a:latin typeface="+mn-lt"/>
        </a:defRPr>
      </a:lvl7pPr>
      <a:lvl8pPr marL="2873375" indent="-231775" algn="l" rtl="0" eaLnBrk="1" fontAlgn="base" hangingPunct="1">
        <a:lnSpc>
          <a:spcPts val="2200"/>
        </a:lnSpc>
        <a:spcBef>
          <a:spcPct val="0"/>
        </a:spcBef>
        <a:spcAft>
          <a:spcPts val="500"/>
        </a:spcAft>
        <a:buChar char="•"/>
        <a:defRPr>
          <a:solidFill>
            <a:schemeClr val="tx1"/>
          </a:solidFill>
          <a:latin typeface="+mn-lt"/>
        </a:defRPr>
      </a:lvl8pPr>
      <a:lvl9pPr marL="3330575" indent="-231775" algn="l" rtl="0" eaLnBrk="1" fontAlgn="base" hangingPunct="1">
        <a:lnSpc>
          <a:spcPts val="2200"/>
        </a:lnSpc>
        <a:spcBef>
          <a:spcPct val="0"/>
        </a:spcBef>
        <a:spcAft>
          <a:spcPts val="5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227" y="1660849"/>
            <a:ext cx="8651452" cy="2286000"/>
          </a:xfrm>
        </p:spPr>
        <p:txBody>
          <a:bodyPr>
            <a:normAutofit/>
          </a:bodyPr>
          <a:lstStyle/>
          <a:p>
            <a:pPr>
              <a:buNone/>
            </a:pPr>
            <a:endParaRPr lang="en-US" dirty="0" smtClean="0"/>
          </a:p>
          <a:p>
            <a:pPr algn="ctr">
              <a:buNone/>
            </a:pPr>
            <a:r>
              <a:rPr lang="en-US" sz="3800" dirty="0" smtClean="0"/>
              <a:t>Energetic-based Well Stimulation</a:t>
            </a:r>
          </a:p>
          <a:p>
            <a:pPr algn="ctr">
              <a:buNone/>
            </a:pPr>
            <a:r>
              <a:rPr lang="en-US" sz="2400" dirty="0" smtClean="0"/>
              <a:t>Alliant Techsystems Operations LLC (ATK)</a:t>
            </a:r>
          </a:p>
          <a:p>
            <a:pPr>
              <a:buNone/>
            </a:pPr>
            <a:endParaRPr lang="en-US" sz="2400" dirty="0" smtClean="0"/>
          </a:p>
        </p:txBody>
      </p:sp>
      <p:sp>
        <p:nvSpPr>
          <p:cNvPr id="4" name="Rectangle 26"/>
          <p:cNvSpPr>
            <a:spLocks noChangeArrowheads="1"/>
          </p:cNvSpPr>
          <p:nvPr/>
        </p:nvSpPr>
        <p:spPr bwMode="auto">
          <a:xfrm>
            <a:off x="1" y="5126182"/>
            <a:ext cx="9144000" cy="649864"/>
          </a:xfrm>
          <a:prstGeom prst="rect">
            <a:avLst/>
          </a:prstGeom>
          <a:noFill/>
          <a:ln w="12700">
            <a:noFill/>
            <a:miter lim="800000"/>
            <a:headEnd type="none" w="sm" len="sm"/>
            <a:tailEnd type="none" w="sm" len="sm"/>
          </a:ln>
          <a:effectLst/>
        </p:spPr>
        <p:txBody>
          <a:bodyPr/>
          <a:lstStyle/>
          <a:p>
            <a:pPr>
              <a:tabLst>
                <a:tab pos="2743200" algn="ctr"/>
                <a:tab pos="5486400" algn="r"/>
              </a:tabLst>
              <a:defRPr/>
            </a:pPr>
            <a:r>
              <a:rPr lang="en-US" sz="800" dirty="0" smtClean="0"/>
              <a:t>THE ATK LOGO IS A REGISTERED TRADEMARK OF ALLIANT TECHSYSTEMS.</a:t>
            </a:r>
          </a:p>
          <a:p>
            <a:pPr algn="ctr">
              <a:tabLst>
                <a:tab pos="2743200" algn="ctr"/>
                <a:tab pos="5486400" algn="r"/>
              </a:tabLst>
              <a:defRPr/>
            </a:pPr>
            <a:r>
              <a:rPr lang="en-US" sz="1000" dirty="0" smtClean="0">
                <a:cs typeface="Times New Roman" pitchFamily="18" charset="0"/>
              </a:rPr>
              <a:t>ALLIANT </a:t>
            </a:r>
            <a:r>
              <a:rPr lang="en-US" sz="1000" dirty="0">
                <a:cs typeface="Times New Roman" pitchFamily="18" charset="0"/>
              </a:rPr>
              <a:t>TECHSYSTEMS </a:t>
            </a:r>
            <a:r>
              <a:rPr lang="en-US" sz="1000" dirty="0" smtClean="0">
                <a:cs typeface="Times New Roman" pitchFamily="18" charset="0"/>
              </a:rPr>
              <a:t>OPERATIONS LLC</a:t>
            </a:r>
            <a:endParaRPr lang="en-US" sz="1000" dirty="0">
              <a:cs typeface="Times New Roman" pitchFamily="18" charset="0"/>
            </a:endParaRPr>
          </a:p>
          <a:p>
            <a:pPr algn="ctr">
              <a:tabLst>
                <a:tab pos="2743200" algn="ctr"/>
                <a:tab pos="5486400" algn="r"/>
              </a:tabLst>
              <a:defRPr/>
            </a:pPr>
            <a:r>
              <a:rPr lang="en-US" sz="1000" dirty="0" smtClean="0">
                <a:cs typeface="Times New Roman" pitchFamily="18" charset="0"/>
              </a:rPr>
              <a:t>PROPULSION </a:t>
            </a:r>
            <a:r>
              <a:rPr lang="en-US" sz="1000" dirty="0">
                <a:cs typeface="Times New Roman" pitchFamily="18" charset="0"/>
              </a:rPr>
              <a:t>AND CONTROLS </a:t>
            </a:r>
            <a:br>
              <a:rPr lang="en-US" sz="1000" dirty="0">
                <a:cs typeface="Times New Roman" pitchFamily="18" charset="0"/>
              </a:rPr>
            </a:br>
            <a:r>
              <a:rPr lang="en-US" sz="1000" dirty="0">
                <a:cs typeface="Times New Roman" pitchFamily="18" charset="0"/>
              </a:rPr>
              <a:t>55 THIOKOL ROAD, ELKTON, MD 21921  (410) 392-1000</a:t>
            </a:r>
          </a:p>
        </p:txBody>
      </p:sp>
      <p:sp>
        <p:nvSpPr>
          <p:cNvPr id="5" name="TextBox 4"/>
          <p:cNvSpPr txBox="1"/>
          <p:nvPr/>
        </p:nvSpPr>
        <p:spPr>
          <a:xfrm>
            <a:off x="3293706" y="4142792"/>
            <a:ext cx="2276669" cy="400110"/>
          </a:xfrm>
          <a:prstGeom prst="rect">
            <a:avLst/>
          </a:prstGeom>
          <a:noFill/>
        </p:spPr>
        <p:txBody>
          <a:bodyPr wrap="square" rtlCol="0">
            <a:spAutoFit/>
          </a:bodyPr>
          <a:lstStyle/>
          <a:p>
            <a:r>
              <a:rPr lang="en-US" sz="2000" dirty="0" smtClean="0"/>
              <a:t>October 2012</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a:xfrm>
            <a:off x="425033" y="1219855"/>
            <a:ext cx="8229600" cy="4566795"/>
          </a:xfrm>
        </p:spPr>
        <p:txBody>
          <a:bodyPr>
            <a:normAutofit lnSpcReduction="10000"/>
          </a:bodyPr>
          <a:lstStyle/>
          <a:p>
            <a:pPr>
              <a:buNone/>
            </a:pPr>
            <a:r>
              <a:rPr lang="en-US" sz="1800" dirty="0" smtClean="0"/>
              <a:t>ATK has conducted demonstrations on more than 500 wells using solid propellant technology with results from ~50 down-hole treatments</a:t>
            </a:r>
          </a:p>
          <a:p>
            <a:pPr>
              <a:buNone/>
            </a:pPr>
            <a:endParaRPr lang="en-US" sz="1800" dirty="0" smtClean="0"/>
          </a:p>
          <a:p>
            <a:pPr marL="233363" lvl="1" indent="-3175">
              <a:buNone/>
            </a:pPr>
            <a:r>
              <a:rPr lang="en-US" sz="1800" dirty="0" smtClean="0"/>
              <a:t>Demonstrations performed  in 11 states in multiple well designs garnered positive results </a:t>
            </a:r>
          </a:p>
          <a:p>
            <a:pPr lvl="3">
              <a:spcBef>
                <a:spcPts val="600"/>
              </a:spcBef>
              <a:buFont typeface="Arial" pitchFamily="34" charset="0"/>
              <a:buChar char="–"/>
            </a:pPr>
            <a:r>
              <a:rPr lang="en-US" sz="1800" dirty="0" smtClean="0"/>
              <a:t>225% increase in production propellant vs. hydraulic stimulated wells </a:t>
            </a:r>
          </a:p>
          <a:p>
            <a:pPr lvl="3">
              <a:spcBef>
                <a:spcPts val="600"/>
              </a:spcBef>
              <a:buFont typeface="Arial" pitchFamily="34" charset="0"/>
              <a:buChar char="–"/>
            </a:pPr>
            <a:r>
              <a:rPr lang="en-US" sz="1800" dirty="0" smtClean="0"/>
              <a:t>200% increase in volume with 75% decrease in the pressure for disposal wells</a:t>
            </a:r>
          </a:p>
          <a:p>
            <a:pPr lvl="3">
              <a:spcBef>
                <a:spcPts val="600"/>
              </a:spcBef>
              <a:buFont typeface="Arial" pitchFamily="34" charset="0"/>
              <a:buChar char="–"/>
            </a:pPr>
            <a:r>
              <a:rPr lang="en-US" sz="1800" dirty="0" smtClean="0"/>
              <a:t>100% increased in old re-stimulated well production</a:t>
            </a:r>
          </a:p>
          <a:p>
            <a:pPr lvl="3">
              <a:spcBef>
                <a:spcPts val="600"/>
              </a:spcBef>
              <a:buFont typeface="Arial" pitchFamily="34" charset="0"/>
              <a:buChar char="–"/>
            </a:pPr>
            <a:r>
              <a:rPr lang="en-US" sz="1800" dirty="0" smtClean="0"/>
              <a:t>30% to 50% reduction in pressure required to breakdown wells </a:t>
            </a:r>
          </a:p>
          <a:p>
            <a:pPr lvl="3">
              <a:spcBef>
                <a:spcPts val="600"/>
              </a:spcBef>
              <a:buFont typeface="Arial" pitchFamily="34" charset="0"/>
              <a:buChar char="–"/>
            </a:pPr>
            <a:r>
              <a:rPr lang="en-US" sz="1800" dirty="0" smtClean="0"/>
              <a:t>Demonstrated utility for repair operations (e.g., stuck components)</a:t>
            </a:r>
          </a:p>
          <a:p>
            <a:pPr lvl="3">
              <a:spcBef>
                <a:spcPts val="600"/>
              </a:spcBef>
              <a:buFont typeface="Arial" pitchFamily="34" charset="0"/>
              <a:buChar char="–"/>
            </a:pPr>
            <a:r>
              <a:rPr lang="en-US" sz="1800" dirty="0" smtClean="0"/>
              <a:t>Demonstrations proved successful in test wells in Alabama, Alaska, Arkansas, California, Colorado, Louisiana, Kentucky, Mississippi, Oklahoma, Texas, Utah, Gulf of Mexico, and Ireland</a:t>
            </a:r>
          </a:p>
        </p:txBody>
      </p:sp>
      <p:sp>
        <p:nvSpPr>
          <p:cNvPr id="9" name="Text Box 2056"/>
          <p:cNvSpPr txBox="1">
            <a:spLocks noChangeArrowheads="1"/>
          </p:cNvSpPr>
          <p:nvPr/>
        </p:nvSpPr>
        <p:spPr bwMode="gray">
          <a:xfrm>
            <a:off x="8339385" y="6513224"/>
            <a:ext cx="184730" cy="215444"/>
          </a:xfrm>
          <a:prstGeom prst="rect">
            <a:avLst/>
          </a:prstGeom>
          <a:solidFill>
            <a:schemeClr val="bg1"/>
          </a:solidFill>
          <a:ln w="12700">
            <a:noFill/>
            <a:miter lim="800000"/>
            <a:headEnd type="none" w="sm" len="sm"/>
            <a:tailEnd type="none" w="sm" len="sm"/>
          </a:ln>
          <a:effectLst/>
        </p:spPr>
        <p:txBody>
          <a:bodyPr wrap="none">
            <a:spAutoFit/>
          </a:bodyPr>
          <a:lstStyle/>
          <a:p>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a:xfrm>
            <a:off x="335157" y="1240972"/>
            <a:ext cx="8455025" cy="4152122"/>
          </a:xfrm>
        </p:spPr>
        <p:txBody>
          <a:bodyPr/>
          <a:lstStyle/>
          <a:p>
            <a:pPr lvl="3">
              <a:spcBef>
                <a:spcPts val="0"/>
              </a:spcBef>
              <a:spcAft>
                <a:spcPts val="600"/>
              </a:spcAft>
              <a:buFont typeface="Arial" pitchFamily="34" charset="0"/>
              <a:buChar char="•"/>
            </a:pPr>
            <a:endParaRPr lang="en-US" sz="2000" dirty="0" smtClean="0"/>
          </a:p>
          <a:p>
            <a:pPr lvl="3">
              <a:spcBef>
                <a:spcPts val="0"/>
              </a:spcBef>
              <a:spcAft>
                <a:spcPts val="600"/>
              </a:spcAft>
              <a:buNone/>
            </a:pPr>
            <a:r>
              <a:rPr lang="en-US" sz="2400" i="1" dirty="0" smtClean="0">
                <a:effectLst>
                  <a:outerShdw blurRad="38100" dist="38100" dir="2700000" algn="tl">
                    <a:srgbClr val="000000">
                      <a:alpha val="43137"/>
                    </a:srgbClr>
                  </a:outerShdw>
                </a:effectLst>
              </a:rPr>
              <a:t>ATK is actively pursuing the following</a:t>
            </a:r>
            <a:r>
              <a:rPr lang="en-US" sz="2000" dirty="0" smtClean="0"/>
              <a:t>:</a:t>
            </a:r>
          </a:p>
          <a:p>
            <a:pPr lvl="3">
              <a:spcBef>
                <a:spcPts val="0"/>
              </a:spcBef>
              <a:spcAft>
                <a:spcPts val="600"/>
              </a:spcAft>
              <a:buNone/>
            </a:pPr>
            <a:endParaRPr lang="en-US" sz="1600" dirty="0" smtClean="0"/>
          </a:p>
          <a:p>
            <a:pPr lvl="3">
              <a:spcBef>
                <a:spcPts val="0"/>
              </a:spcBef>
              <a:spcAft>
                <a:spcPts val="600"/>
              </a:spcAft>
              <a:buFont typeface="Arial" pitchFamily="34" charset="0"/>
              <a:buChar char="•"/>
            </a:pPr>
            <a:r>
              <a:rPr lang="en-US" sz="2000" dirty="0" smtClean="0"/>
              <a:t>Additional test wells to validate and quantify initial positive results</a:t>
            </a:r>
          </a:p>
          <a:p>
            <a:pPr lvl="3">
              <a:spcBef>
                <a:spcPts val="0"/>
              </a:spcBef>
              <a:spcAft>
                <a:spcPts val="600"/>
              </a:spcAft>
              <a:buFont typeface="Arial" pitchFamily="34" charset="0"/>
              <a:buChar char="•"/>
            </a:pPr>
            <a:r>
              <a:rPr lang="en-US" sz="2000" dirty="0" smtClean="0"/>
              <a:t>Collaborative teaming with industry leaders to develop additional propellant formulas that are </a:t>
            </a:r>
            <a:r>
              <a:rPr lang="en-US" sz="2000" dirty="0" smtClean="0"/>
              <a:t>customized to </a:t>
            </a:r>
            <a:r>
              <a:rPr lang="en-US" sz="2000" smtClean="0"/>
              <a:t>optimize </a:t>
            </a:r>
            <a:r>
              <a:rPr lang="en-US" sz="2000" smtClean="0"/>
              <a:t>specific </a:t>
            </a:r>
            <a:r>
              <a:rPr lang="en-US" sz="2000" dirty="0" smtClean="0"/>
              <a:t>geological plays</a:t>
            </a:r>
          </a:p>
          <a:p>
            <a:pPr lvl="3">
              <a:spcBef>
                <a:spcPts val="0"/>
              </a:spcBef>
              <a:spcAft>
                <a:spcPts val="600"/>
              </a:spcAft>
              <a:buFont typeface="Arial" pitchFamily="34" charset="0"/>
              <a:buChar char="•"/>
            </a:pPr>
            <a:r>
              <a:rPr lang="en-US" sz="2000" dirty="0" smtClean="0"/>
              <a:t>Extension of geological penetration beyond current reach</a:t>
            </a:r>
          </a:p>
          <a:p>
            <a:pPr lvl="3">
              <a:spcBef>
                <a:spcPts val="0"/>
              </a:spcBef>
              <a:spcAft>
                <a:spcPts val="600"/>
              </a:spcAft>
              <a:buFont typeface="Arial" pitchFamily="34" charset="0"/>
              <a:buChar char="•"/>
            </a:pPr>
            <a:r>
              <a:rPr lang="en-US" sz="2000" dirty="0" smtClean="0"/>
              <a:t>Entry into vast international market</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3200" dirty="0" smtClean="0"/>
          </a:p>
          <a:p>
            <a:pPr algn="ctr">
              <a:buNone/>
            </a:pPr>
            <a:endParaRPr lang="en-US" sz="3200" dirty="0" smtClean="0"/>
          </a:p>
          <a:p>
            <a:pPr algn="ctr">
              <a:buNone/>
            </a:pPr>
            <a:endParaRPr lang="en-US" sz="3200" dirty="0" smtClean="0"/>
          </a:p>
          <a:p>
            <a:pPr algn="ctr">
              <a:buNone/>
            </a:pPr>
            <a:r>
              <a:rPr lang="en-US" sz="3200" dirty="0" smtClean="0"/>
              <a:t>Backup Slides</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175185" y="4650125"/>
            <a:ext cx="3393054" cy="15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908297" y="4635208"/>
            <a:ext cx="3401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2963363"/>
            <a:ext cx="3352800" cy="400110"/>
          </a:xfrm>
          <a:prstGeom prst="rect">
            <a:avLst/>
          </a:prstGeom>
          <a:noFill/>
        </p:spPr>
        <p:txBody>
          <a:bodyPr wrap="square" rtlCol="0">
            <a:spAutoFit/>
          </a:bodyPr>
          <a:lstStyle/>
          <a:p>
            <a:pPr algn="ctr"/>
            <a:r>
              <a:rPr lang="en-US" sz="2000" b="1" dirty="0" smtClean="0"/>
              <a:t>Applications</a:t>
            </a:r>
            <a:endParaRPr lang="en-US" sz="2000" b="1" dirty="0"/>
          </a:p>
        </p:txBody>
      </p:sp>
      <p:sp>
        <p:nvSpPr>
          <p:cNvPr id="8" name="TextBox 7"/>
          <p:cNvSpPr txBox="1"/>
          <p:nvPr/>
        </p:nvSpPr>
        <p:spPr>
          <a:xfrm>
            <a:off x="6179877" y="2947796"/>
            <a:ext cx="1828800" cy="400110"/>
          </a:xfrm>
          <a:prstGeom prst="rect">
            <a:avLst/>
          </a:prstGeom>
          <a:noFill/>
        </p:spPr>
        <p:txBody>
          <a:bodyPr wrap="square" rtlCol="0">
            <a:spAutoFit/>
          </a:bodyPr>
          <a:lstStyle/>
          <a:p>
            <a:pPr algn="ctr"/>
            <a:r>
              <a:rPr lang="en-US" sz="2000" b="1" dirty="0" smtClean="0"/>
              <a:t>Customers</a:t>
            </a:r>
            <a:endParaRPr lang="en-US" sz="2000" b="1" dirty="0"/>
          </a:p>
        </p:txBody>
      </p:sp>
      <p:sp>
        <p:nvSpPr>
          <p:cNvPr id="9" name="TextBox 8"/>
          <p:cNvSpPr txBox="1"/>
          <p:nvPr/>
        </p:nvSpPr>
        <p:spPr>
          <a:xfrm>
            <a:off x="2840880" y="3497841"/>
            <a:ext cx="2823713" cy="2246769"/>
          </a:xfrm>
          <a:prstGeom prst="rect">
            <a:avLst/>
          </a:prstGeom>
          <a:noFill/>
        </p:spPr>
        <p:txBody>
          <a:bodyPr wrap="square" rtlCol="0">
            <a:spAutoFit/>
          </a:bodyPr>
          <a:lstStyle/>
          <a:p>
            <a:pPr marL="112713" indent="-112713" algn="l">
              <a:buFont typeface="Arial" pitchFamily="34" charset="0"/>
              <a:buChar char="•"/>
            </a:pPr>
            <a:r>
              <a:rPr lang="en-US" sz="1400" dirty="0" err="1" smtClean="0"/>
              <a:t>Tailorable</a:t>
            </a:r>
            <a:r>
              <a:rPr lang="en-US" sz="1400" dirty="0" smtClean="0"/>
              <a:t> pressure output</a:t>
            </a:r>
          </a:p>
          <a:p>
            <a:pPr marL="112713" indent="-112713" algn="l">
              <a:buFont typeface="Arial" pitchFamily="34" charset="0"/>
              <a:buChar char="•"/>
            </a:pPr>
            <a:r>
              <a:rPr lang="en-US" sz="1400" dirty="0" smtClean="0"/>
              <a:t>Unlimited product configuration</a:t>
            </a:r>
          </a:p>
          <a:p>
            <a:pPr marL="112713" indent="-112713" algn="l">
              <a:buFont typeface="Arial" pitchFamily="34" charset="0"/>
              <a:buChar char="•"/>
            </a:pPr>
            <a:r>
              <a:rPr lang="en-US" sz="1400" dirty="0" smtClean="0"/>
              <a:t>Favorable (4.1) DOT classification</a:t>
            </a:r>
          </a:p>
          <a:p>
            <a:pPr marL="112713" indent="-112713" algn="l">
              <a:buFont typeface="Arial" pitchFamily="34" charset="0"/>
              <a:buChar char="•"/>
            </a:pPr>
            <a:r>
              <a:rPr lang="en-US" sz="1400" dirty="0" smtClean="0"/>
              <a:t>Standard export classification</a:t>
            </a:r>
          </a:p>
          <a:p>
            <a:pPr marL="112713" indent="-112713" algn="l">
              <a:buFont typeface="Arial" pitchFamily="34" charset="0"/>
              <a:buChar char="•"/>
            </a:pPr>
            <a:r>
              <a:rPr lang="en-US" sz="1400" dirty="0" smtClean="0"/>
              <a:t>Significant capacity and availability of product</a:t>
            </a:r>
          </a:p>
          <a:p>
            <a:pPr marL="112713" indent="-112713" algn="l">
              <a:buFont typeface="Arial" pitchFamily="34" charset="0"/>
              <a:buChar char="•"/>
            </a:pPr>
            <a:r>
              <a:rPr lang="en-US" sz="1400" dirty="0" smtClean="0"/>
              <a:t>Short lead time</a:t>
            </a:r>
          </a:p>
          <a:p>
            <a:pPr marL="112713" indent="-112713" algn="l">
              <a:buFont typeface="Arial" pitchFamily="34" charset="0"/>
              <a:buChar char="•"/>
            </a:pPr>
            <a:r>
              <a:rPr lang="en-US" sz="1400" dirty="0" smtClean="0"/>
              <a:t>Extensive down-hole pedigree  </a:t>
            </a:r>
          </a:p>
          <a:p>
            <a:pPr marL="112713" indent="-112713">
              <a:buFont typeface="Arial" pitchFamily="34" charset="0"/>
              <a:buChar char="•"/>
            </a:pPr>
            <a:endParaRPr lang="en-US" sz="1400" dirty="0" smtClean="0"/>
          </a:p>
        </p:txBody>
      </p:sp>
      <p:sp>
        <p:nvSpPr>
          <p:cNvPr id="10" name="TextBox 9"/>
          <p:cNvSpPr txBox="1"/>
          <p:nvPr/>
        </p:nvSpPr>
        <p:spPr>
          <a:xfrm>
            <a:off x="5639571" y="3494271"/>
            <a:ext cx="3291993" cy="1384995"/>
          </a:xfrm>
          <a:prstGeom prst="rect">
            <a:avLst/>
          </a:prstGeom>
          <a:noFill/>
        </p:spPr>
        <p:txBody>
          <a:bodyPr wrap="square" rtlCol="0">
            <a:spAutoFit/>
          </a:bodyPr>
          <a:lstStyle/>
          <a:p>
            <a:pPr marL="112713" indent="-112713" algn="l">
              <a:buFont typeface="Arial" pitchFamily="34" charset="0"/>
              <a:buChar char="•"/>
            </a:pPr>
            <a:r>
              <a:rPr lang="en-US" sz="1400" dirty="0" smtClean="0"/>
              <a:t>Pipe Recovery Systems (PRS)</a:t>
            </a:r>
          </a:p>
          <a:p>
            <a:pPr marL="112713" indent="-112713" algn="l">
              <a:buFont typeface="Arial" pitchFamily="34" charset="0"/>
              <a:buChar char="•"/>
            </a:pPr>
            <a:r>
              <a:rPr lang="en-US" sz="1400" dirty="0" smtClean="0"/>
              <a:t>Chemical Cutter Incorporated (CCI)</a:t>
            </a:r>
          </a:p>
          <a:p>
            <a:pPr marL="112713" indent="-112713" algn="l">
              <a:buFont typeface="Arial" pitchFamily="34" charset="0"/>
              <a:buChar char="•"/>
            </a:pPr>
            <a:r>
              <a:rPr lang="en-US" sz="1400" dirty="0" smtClean="0"/>
              <a:t>Diamondback Industries </a:t>
            </a:r>
          </a:p>
          <a:p>
            <a:pPr marL="112713" indent="-112713" algn="l">
              <a:buFont typeface="Arial" pitchFamily="34" charset="0"/>
              <a:buChar char="•"/>
            </a:pPr>
            <a:r>
              <a:rPr lang="en-US" sz="1400" dirty="0" smtClean="0"/>
              <a:t>Precise Propellant Stimulation (PPS)</a:t>
            </a:r>
          </a:p>
          <a:p>
            <a:pPr marL="112713" indent="-112713" algn="l">
              <a:buFont typeface="Arial" pitchFamily="34" charset="0"/>
              <a:buChar char="•"/>
            </a:pPr>
            <a:r>
              <a:rPr lang="en-US" sz="1400" dirty="0" smtClean="0"/>
              <a:t>Owen Oil Tools</a:t>
            </a:r>
          </a:p>
          <a:p>
            <a:pPr marL="112713" indent="-112713" algn="l">
              <a:buFont typeface="Arial" pitchFamily="34" charset="0"/>
              <a:buChar char="•"/>
            </a:pPr>
            <a:r>
              <a:rPr lang="en-US" sz="1400" dirty="0" smtClean="0"/>
              <a:t>DYNAenergetics</a:t>
            </a:r>
          </a:p>
        </p:txBody>
      </p:sp>
      <p:pic>
        <p:nvPicPr>
          <p:cNvPr id="19" name="Picture 6" descr="010704"/>
          <p:cNvPicPr>
            <a:picLocks noChangeAspect="1" noChangeArrowheads="1"/>
          </p:cNvPicPr>
          <p:nvPr/>
        </p:nvPicPr>
        <p:blipFill>
          <a:blip r:embed="rId2" cstate="print"/>
          <a:srcRect/>
          <a:stretch>
            <a:fillRect/>
          </a:stretch>
        </p:blipFill>
        <p:spPr bwMode="auto">
          <a:xfrm>
            <a:off x="5094340" y="902391"/>
            <a:ext cx="2068609" cy="1226889"/>
          </a:xfrm>
          <a:prstGeom prst="rect">
            <a:avLst/>
          </a:prstGeom>
          <a:noFill/>
          <a:ln w="9525">
            <a:noFill/>
            <a:miter lim="800000"/>
            <a:headEnd/>
            <a:tailEnd/>
          </a:ln>
        </p:spPr>
      </p:pic>
      <p:cxnSp>
        <p:nvCxnSpPr>
          <p:cNvPr id="21" name="Straight Connector 20"/>
          <p:cNvCxnSpPr/>
          <p:nvPr/>
        </p:nvCxnSpPr>
        <p:spPr>
          <a:xfrm rot="10800000" flipV="1">
            <a:off x="259307" y="3371000"/>
            <a:ext cx="8584442" cy="13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7217" name="Picture 1"/>
          <p:cNvPicPr>
            <a:picLocks noChangeAspect="1" noChangeArrowheads="1"/>
          </p:cNvPicPr>
          <p:nvPr/>
        </p:nvPicPr>
        <p:blipFill>
          <a:blip r:embed="rId3" cstate="print"/>
          <a:srcRect/>
          <a:stretch>
            <a:fillRect/>
          </a:stretch>
        </p:blipFill>
        <p:spPr bwMode="auto">
          <a:xfrm>
            <a:off x="3591564" y="907466"/>
            <a:ext cx="1441594" cy="1268911"/>
          </a:xfrm>
          <a:prstGeom prst="rect">
            <a:avLst/>
          </a:prstGeom>
          <a:noFill/>
          <a:ln w="9525">
            <a:noFill/>
            <a:miter lim="800000"/>
            <a:headEnd/>
            <a:tailEnd/>
          </a:ln>
          <a:effectLst/>
        </p:spPr>
      </p:pic>
      <p:pic>
        <p:nvPicPr>
          <p:cNvPr id="14" name="Picture 2" descr="http://msteams/tpc/oiltools/Propellant%20Sleeve/photos/Large%20grain%20004.jpg"/>
          <p:cNvPicPr>
            <a:picLocks noChangeAspect="1" noChangeArrowheads="1"/>
          </p:cNvPicPr>
          <p:nvPr/>
        </p:nvPicPr>
        <p:blipFill>
          <a:blip r:embed="rId4" cstate="email"/>
          <a:srcRect/>
          <a:stretch>
            <a:fillRect/>
          </a:stretch>
        </p:blipFill>
        <p:spPr bwMode="auto">
          <a:xfrm>
            <a:off x="2245313" y="895559"/>
            <a:ext cx="1247695" cy="1662302"/>
          </a:xfrm>
          <a:prstGeom prst="rect">
            <a:avLst/>
          </a:prstGeom>
          <a:noFill/>
        </p:spPr>
      </p:pic>
      <p:pic>
        <p:nvPicPr>
          <p:cNvPr id="23" name="Content Placeholder 6" descr="IMG_0495"/>
          <p:cNvPicPr>
            <a:picLocks/>
          </p:cNvPicPr>
          <p:nvPr/>
        </p:nvPicPr>
        <p:blipFill>
          <a:blip r:embed="rId5" cstate="print"/>
          <a:srcRect/>
          <a:stretch>
            <a:fillRect/>
          </a:stretch>
        </p:blipFill>
        <p:spPr bwMode="auto">
          <a:xfrm>
            <a:off x="7213783" y="932850"/>
            <a:ext cx="1889278" cy="1116475"/>
          </a:xfrm>
          <a:prstGeom prst="rect">
            <a:avLst/>
          </a:prstGeom>
          <a:noFill/>
          <a:ln w="9525">
            <a:noFill/>
            <a:miter lim="800000"/>
            <a:headEnd/>
            <a:tailEnd/>
          </a:ln>
        </p:spPr>
      </p:pic>
      <p:pic>
        <p:nvPicPr>
          <p:cNvPr id="18" name="Picture 4" descr="P0679113_001"/>
          <p:cNvPicPr>
            <a:picLocks noChangeAspect="1" noChangeArrowheads="1"/>
          </p:cNvPicPr>
          <p:nvPr/>
        </p:nvPicPr>
        <p:blipFill>
          <a:blip r:embed="rId6" cstate="email"/>
          <a:srcRect/>
          <a:stretch>
            <a:fillRect/>
          </a:stretch>
        </p:blipFill>
        <p:spPr bwMode="auto">
          <a:xfrm>
            <a:off x="212737" y="906824"/>
            <a:ext cx="1822693" cy="1172138"/>
          </a:xfrm>
          <a:prstGeom prst="rect">
            <a:avLst/>
          </a:prstGeom>
          <a:noFill/>
          <a:ln w="9525">
            <a:noFill/>
            <a:miter lim="800000"/>
            <a:headEnd/>
            <a:tailEnd/>
          </a:ln>
        </p:spPr>
      </p:pic>
      <p:sp>
        <p:nvSpPr>
          <p:cNvPr id="27" name="Rectangle 26"/>
          <p:cNvSpPr/>
          <p:nvPr/>
        </p:nvSpPr>
        <p:spPr>
          <a:xfrm>
            <a:off x="188508" y="140408"/>
            <a:ext cx="7773077" cy="461665"/>
          </a:xfrm>
          <a:prstGeom prst="rect">
            <a:avLst/>
          </a:prstGeom>
        </p:spPr>
        <p:txBody>
          <a:bodyPr wrap="square">
            <a:spAutoFit/>
          </a:bodyPr>
          <a:lstStyle/>
          <a:p>
            <a:pPr algn="l"/>
            <a:r>
              <a:rPr lang="en-US" sz="2400" b="1" dirty="0" smtClean="0">
                <a:solidFill>
                  <a:schemeClr val="bg1"/>
                </a:solidFill>
              </a:rPr>
              <a:t>Down-Hole Propellant Products</a:t>
            </a:r>
            <a:endParaRPr lang="en-US" sz="2400" b="1" dirty="0">
              <a:solidFill>
                <a:schemeClr val="bg1"/>
              </a:solidFill>
            </a:endParaRPr>
          </a:p>
        </p:txBody>
      </p:sp>
      <p:sp>
        <p:nvSpPr>
          <p:cNvPr id="17" name="TextBox 16"/>
          <p:cNvSpPr txBox="1"/>
          <p:nvPr/>
        </p:nvSpPr>
        <p:spPr>
          <a:xfrm>
            <a:off x="2906973" y="2936420"/>
            <a:ext cx="2674961" cy="400110"/>
          </a:xfrm>
          <a:prstGeom prst="rect">
            <a:avLst/>
          </a:prstGeom>
          <a:noFill/>
        </p:spPr>
        <p:txBody>
          <a:bodyPr wrap="square" rtlCol="0">
            <a:spAutoFit/>
          </a:bodyPr>
          <a:lstStyle/>
          <a:p>
            <a:pPr algn="ctr"/>
            <a:r>
              <a:rPr lang="en-US" sz="2000" b="1" dirty="0" smtClean="0"/>
              <a:t>Advantages</a:t>
            </a:r>
            <a:endParaRPr lang="en-US" sz="2000" b="1" dirty="0"/>
          </a:p>
        </p:txBody>
      </p:sp>
      <p:sp>
        <p:nvSpPr>
          <p:cNvPr id="20" name="TextBox 19"/>
          <p:cNvSpPr txBox="1"/>
          <p:nvPr/>
        </p:nvSpPr>
        <p:spPr>
          <a:xfrm>
            <a:off x="209139" y="3472822"/>
            <a:ext cx="2656892" cy="2893100"/>
          </a:xfrm>
          <a:prstGeom prst="rect">
            <a:avLst/>
          </a:prstGeom>
          <a:noFill/>
        </p:spPr>
        <p:txBody>
          <a:bodyPr wrap="square" rtlCol="0">
            <a:spAutoFit/>
          </a:bodyPr>
          <a:lstStyle/>
          <a:p>
            <a:pPr marL="112713" indent="-112713" algn="l">
              <a:buFont typeface="Arial" pitchFamily="34" charset="0"/>
              <a:buChar char="•"/>
            </a:pPr>
            <a:r>
              <a:rPr lang="en-US" sz="1400" dirty="0" smtClean="0"/>
              <a:t>Gas generation for chemical cutter tools and well stimulation to include:</a:t>
            </a:r>
          </a:p>
          <a:p>
            <a:pPr marL="234950" lvl="1" indent="-3175" algn="l">
              <a:buFont typeface="Arial" pitchFamily="34" charset="0"/>
              <a:buChar char="–"/>
            </a:pPr>
            <a:r>
              <a:rPr lang="en-US" sz="1400" dirty="0" smtClean="0"/>
              <a:t> Zonal isolation</a:t>
            </a:r>
          </a:p>
          <a:p>
            <a:pPr marL="234950" lvl="1" indent="-3175" algn="l">
              <a:buFont typeface="Arial" pitchFamily="34" charset="0"/>
              <a:buChar char="–"/>
            </a:pPr>
            <a:r>
              <a:rPr lang="en-US" sz="1400" dirty="0" smtClean="0"/>
              <a:t> Horizontal wells</a:t>
            </a:r>
          </a:p>
          <a:p>
            <a:pPr marL="234950" lvl="1" indent="-3175" algn="l">
              <a:buFont typeface="Arial" pitchFamily="34" charset="0"/>
              <a:buChar char="–"/>
            </a:pPr>
            <a:r>
              <a:rPr lang="en-US" sz="1400" dirty="0" smtClean="0"/>
              <a:t> Pre-fracturing treatment</a:t>
            </a:r>
          </a:p>
          <a:p>
            <a:pPr marL="112713" indent="-112713" algn="l">
              <a:buFont typeface="Arial" pitchFamily="34" charset="0"/>
              <a:buChar char="•"/>
            </a:pPr>
            <a:r>
              <a:rPr lang="en-US" sz="1400" dirty="0" smtClean="0"/>
              <a:t>Augmentation to existing  tools (perforation guns, fracturing sleeves)</a:t>
            </a:r>
          </a:p>
          <a:p>
            <a:pPr marL="112713" indent="-112713" algn="l">
              <a:buFont typeface="Arial" pitchFamily="34" charset="0"/>
              <a:buChar char="•"/>
            </a:pPr>
            <a:r>
              <a:rPr lang="en-US" sz="1400" dirty="0" smtClean="0"/>
              <a:t>Viable alterative to STIM</a:t>
            </a:r>
          </a:p>
          <a:p>
            <a:pPr marL="112713" indent="-112713" algn="l"/>
            <a:r>
              <a:rPr lang="en-US" sz="1400" dirty="0" smtClean="0"/>
              <a:t>   consortium</a:t>
            </a:r>
          </a:p>
          <a:p>
            <a:pPr marL="112713" indent="-112713" algn="l">
              <a:buFont typeface="Arial" pitchFamily="34" charset="0"/>
              <a:buChar char="•"/>
            </a:pPr>
            <a:r>
              <a:rPr lang="en-US" sz="1400" dirty="0" smtClean="0"/>
              <a:t>HT/HP</a:t>
            </a:r>
          </a:p>
          <a:p>
            <a:pPr marL="112713" indent="-112713" algn="l">
              <a:buFont typeface="Arial" pitchFamily="34" charset="0"/>
              <a:buChar char="•"/>
            </a:pPr>
            <a:r>
              <a:rPr lang="en-US" sz="1400" dirty="0" smtClean="0"/>
              <a:t>Power charge devices</a:t>
            </a:r>
          </a:p>
        </p:txBody>
      </p:sp>
      <p:sp>
        <p:nvSpPr>
          <p:cNvPr id="22" name="TextBox 21"/>
          <p:cNvSpPr txBox="1"/>
          <p:nvPr/>
        </p:nvSpPr>
        <p:spPr>
          <a:xfrm>
            <a:off x="210312" y="2121408"/>
            <a:ext cx="1874520" cy="215444"/>
          </a:xfrm>
          <a:prstGeom prst="rect">
            <a:avLst/>
          </a:prstGeom>
          <a:noFill/>
        </p:spPr>
        <p:txBody>
          <a:bodyPr wrap="square" rtlCol="0">
            <a:spAutoFit/>
          </a:bodyPr>
          <a:lstStyle/>
          <a:p>
            <a:pPr algn="l"/>
            <a:r>
              <a:rPr lang="en-US" sz="800" dirty="0" smtClean="0"/>
              <a:t>1) ATK heritage oil tool products</a:t>
            </a:r>
            <a:endParaRPr lang="en-US" sz="800" dirty="0"/>
          </a:p>
        </p:txBody>
      </p:sp>
      <p:sp>
        <p:nvSpPr>
          <p:cNvPr id="24" name="TextBox 23"/>
          <p:cNvSpPr txBox="1"/>
          <p:nvPr/>
        </p:nvSpPr>
        <p:spPr>
          <a:xfrm>
            <a:off x="3645408" y="2246376"/>
            <a:ext cx="1874520" cy="215444"/>
          </a:xfrm>
          <a:prstGeom prst="rect">
            <a:avLst/>
          </a:prstGeom>
          <a:noFill/>
        </p:spPr>
        <p:txBody>
          <a:bodyPr wrap="square" rtlCol="0">
            <a:spAutoFit/>
          </a:bodyPr>
          <a:lstStyle/>
          <a:p>
            <a:pPr algn="l"/>
            <a:r>
              <a:rPr lang="en-US" sz="800" dirty="0" smtClean="0"/>
              <a:t>2) Various product configurations </a:t>
            </a:r>
            <a:endParaRPr lang="en-US" sz="800" dirty="0"/>
          </a:p>
        </p:txBody>
      </p:sp>
      <p:sp>
        <p:nvSpPr>
          <p:cNvPr id="25" name="TextBox 24"/>
          <p:cNvSpPr txBox="1"/>
          <p:nvPr/>
        </p:nvSpPr>
        <p:spPr>
          <a:xfrm>
            <a:off x="7190232" y="2097024"/>
            <a:ext cx="1874520" cy="215444"/>
          </a:xfrm>
          <a:prstGeom prst="rect">
            <a:avLst/>
          </a:prstGeom>
          <a:noFill/>
        </p:spPr>
        <p:txBody>
          <a:bodyPr wrap="square" rtlCol="0">
            <a:spAutoFit/>
          </a:bodyPr>
          <a:lstStyle/>
          <a:p>
            <a:pPr algn="l"/>
            <a:r>
              <a:rPr lang="en-US" sz="800" dirty="0" smtClean="0"/>
              <a:t>3) Advance ignition devises </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Propellant Chemical Composition	</a:t>
            </a:r>
            <a:endParaRPr lang="en-US" dirty="0"/>
          </a:p>
        </p:txBody>
      </p:sp>
      <p:graphicFrame>
        <p:nvGraphicFramePr>
          <p:cNvPr id="4" name="Content Placeholder 3"/>
          <p:cNvGraphicFramePr>
            <a:graphicFrameLocks noGrp="1"/>
          </p:cNvGraphicFramePr>
          <p:nvPr>
            <p:ph idx="1"/>
          </p:nvPr>
        </p:nvGraphicFramePr>
        <p:xfrm>
          <a:off x="867747" y="1903446"/>
          <a:ext cx="6932645" cy="4224027"/>
        </p:xfrm>
        <a:graphic>
          <a:graphicData uri="http://schemas.openxmlformats.org/drawingml/2006/table">
            <a:tbl>
              <a:tblPr firstRow="1" bandRow="1">
                <a:tableStyleId>{5C22544A-7EE6-4342-B048-85BDC9FD1C3A}</a:tableStyleId>
              </a:tblPr>
              <a:tblGrid>
                <a:gridCol w="2270698"/>
                <a:gridCol w="2270698"/>
                <a:gridCol w="2391249"/>
              </a:tblGrid>
              <a:tr h="566427">
                <a:tc>
                  <a:txBody>
                    <a:bodyPr/>
                    <a:lstStyle/>
                    <a:p>
                      <a:pPr algn="ctr"/>
                      <a:r>
                        <a:rPr lang="en-US" dirty="0" smtClean="0">
                          <a:solidFill>
                            <a:schemeClr val="tx1"/>
                          </a:solidFill>
                        </a:rPr>
                        <a:t>Chemical</a:t>
                      </a:r>
                      <a:r>
                        <a:rPr lang="en-US" baseline="0" dirty="0" smtClean="0">
                          <a:solidFill>
                            <a:schemeClr val="tx1"/>
                          </a:solidFill>
                        </a:rPr>
                        <a:t> Name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dirty="0" smtClean="0">
                          <a:solidFill>
                            <a:schemeClr val="tx1"/>
                          </a:solidFill>
                        </a:rPr>
                        <a:t>Chemical Symbol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dirty="0" smtClean="0">
                          <a:solidFill>
                            <a:schemeClr val="tx1"/>
                          </a:solidFill>
                        </a:rPr>
                        <a:t>Amount Present</a:t>
                      </a:r>
                      <a:r>
                        <a:rPr lang="en-US" baseline="0" dirty="0" smtClean="0">
                          <a:solidFill>
                            <a:schemeClr val="tx1"/>
                          </a:solidFill>
                        </a:rPr>
                        <a:t>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323673">
                <a:tc>
                  <a:txBody>
                    <a:bodyPr/>
                    <a:lstStyle/>
                    <a:p>
                      <a:pPr algn="ctr"/>
                      <a:r>
                        <a:rPr lang="en-US" dirty="0" smtClean="0">
                          <a:solidFill>
                            <a:schemeClr val="tx1"/>
                          </a:solidFill>
                        </a:rPr>
                        <a:t>Hydrochloric Acid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HCL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30.54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Carbon Monoxide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24.70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Water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H2O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22.17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Carbon Dioxide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CO2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12.31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Nitrogen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N2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8.93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Hydrogen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H2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1.33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Chlorine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r>
                        <a:rPr lang="en-US" dirty="0" smtClean="0">
                          <a:solidFill>
                            <a:schemeClr val="tx1"/>
                          </a:solidFill>
                        </a:rPr>
                        <a:t>Ammonia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NH3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673">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Total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99.98</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279918" y="1073020"/>
            <a:ext cx="8248262" cy="707886"/>
          </a:xfrm>
          <a:prstGeom prst="rect">
            <a:avLst/>
          </a:prstGeom>
          <a:noFill/>
        </p:spPr>
        <p:txBody>
          <a:bodyPr wrap="square" rtlCol="0">
            <a:spAutoFit/>
          </a:bodyPr>
          <a:lstStyle/>
          <a:p>
            <a:pPr marL="112713" indent="-112713" algn="l"/>
            <a:r>
              <a:rPr lang="en-US" sz="2000" dirty="0" smtClean="0"/>
              <a:t>All solid propellant is consumed producing the following gaseous constituents: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65" y="9236"/>
            <a:ext cx="8229600" cy="660400"/>
          </a:xfrm>
        </p:spPr>
        <p:txBody>
          <a:bodyPr>
            <a:normAutofit/>
          </a:bodyPr>
          <a:lstStyle/>
          <a:p>
            <a:r>
              <a:rPr lang="en-US" dirty="0" smtClean="0"/>
              <a:t>ATK Business Overview</a:t>
            </a:r>
            <a:endParaRPr lang="en-US" dirty="0"/>
          </a:p>
        </p:txBody>
      </p:sp>
      <p:sp>
        <p:nvSpPr>
          <p:cNvPr id="3" name="Content Placeholder 2"/>
          <p:cNvSpPr>
            <a:spLocks noGrp="1"/>
          </p:cNvSpPr>
          <p:nvPr>
            <p:ph idx="1"/>
          </p:nvPr>
        </p:nvSpPr>
        <p:spPr>
          <a:xfrm>
            <a:off x="221672" y="834980"/>
            <a:ext cx="8922327" cy="2129893"/>
          </a:xfrm>
        </p:spPr>
        <p:txBody>
          <a:bodyPr>
            <a:normAutofit/>
          </a:bodyPr>
          <a:lstStyle/>
          <a:p>
            <a:pPr marL="171450" indent="-171450">
              <a:spcBef>
                <a:spcPts val="0"/>
              </a:spcBef>
              <a:spcAft>
                <a:spcPts val="0"/>
              </a:spcAft>
            </a:pPr>
            <a:r>
              <a:rPr lang="en-US" sz="1600" dirty="0" smtClean="0"/>
              <a:t>A Fortune 500 company with ~ $4.6 billion in revenue</a:t>
            </a:r>
          </a:p>
          <a:p>
            <a:pPr marL="396875" indent="-171450">
              <a:spcBef>
                <a:spcPts val="0"/>
              </a:spcBef>
              <a:spcAft>
                <a:spcPts val="300"/>
              </a:spcAft>
              <a:buFont typeface="Arial" pitchFamily="34" charset="0"/>
              <a:buChar char="–"/>
            </a:pPr>
            <a:r>
              <a:rPr lang="en-US" sz="1400" b="0" dirty="0" smtClean="0"/>
              <a:t>World’s top producer of solid rocket propulsion systems; provider of advanced composite structures and components; supplier of satellite components and subsystems</a:t>
            </a:r>
          </a:p>
          <a:p>
            <a:pPr marL="396875" indent="-171450">
              <a:spcBef>
                <a:spcPts val="0"/>
              </a:spcBef>
              <a:spcAft>
                <a:spcPts val="300"/>
              </a:spcAft>
              <a:buFont typeface="Arial" pitchFamily="34" charset="0"/>
              <a:buChar char="–"/>
            </a:pPr>
            <a:r>
              <a:rPr lang="en-US" sz="1400" b="0" dirty="0" smtClean="0"/>
              <a:t>World’s largest producer of military ammo; leader in affordable precision weapons, propellants, &amp; </a:t>
            </a:r>
            <a:r>
              <a:rPr lang="en-US" sz="1400" b="0" dirty="0" err="1" smtClean="0"/>
              <a:t>energetics</a:t>
            </a:r>
            <a:endParaRPr lang="en-US" sz="1400" b="0" dirty="0" smtClean="0"/>
          </a:p>
          <a:p>
            <a:pPr marL="396875" indent="-171450">
              <a:spcBef>
                <a:spcPts val="0"/>
              </a:spcBef>
              <a:buFont typeface="Arial" pitchFamily="34" charset="0"/>
              <a:buChar char="–"/>
            </a:pPr>
            <a:r>
              <a:rPr lang="en-US" sz="1400" b="0" dirty="0" smtClean="0"/>
              <a:t>Leader in missile propulsion, warheads, fuzing, missile warning systems, and </a:t>
            </a:r>
            <a:r>
              <a:rPr lang="en-US" sz="1400" b="0" dirty="0" err="1" smtClean="0"/>
              <a:t>missionized</a:t>
            </a:r>
            <a:r>
              <a:rPr lang="en-US" sz="1400" b="0" dirty="0" smtClean="0"/>
              <a:t> aircraft</a:t>
            </a:r>
          </a:p>
          <a:p>
            <a:pPr marL="396875" indent="-171450">
              <a:spcBef>
                <a:spcPts val="0"/>
              </a:spcBef>
              <a:spcAft>
                <a:spcPts val="300"/>
              </a:spcAft>
              <a:buFont typeface="Arial" pitchFamily="34" charset="0"/>
              <a:buChar char="–"/>
            </a:pPr>
            <a:r>
              <a:rPr lang="en-US" sz="1400" b="0" dirty="0" smtClean="0"/>
              <a:t>Leading brands in law enforcement &amp; sporting ammunition; leader in hunting &amp; shooting accessories</a:t>
            </a:r>
          </a:p>
          <a:p>
            <a:pPr marL="168275" indent="-168275">
              <a:spcBef>
                <a:spcPts val="0"/>
              </a:spcBef>
              <a:spcAft>
                <a:spcPts val="300"/>
              </a:spcAft>
              <a:buFont typeface="Arial" pitchFamily="34" charset="0"/>
              <a:buChar char="•"/>
            </a:pPr>
            <a:r>
              <a:rPr lang="en-US" sz="1600" dirty="0" smtClean="0"/>
              <a:t>Located in 24 states &amp; Puerto Rico with representatives in 50+ countries worldwide</a:t>
            </a:r>
          </a:p>
          <a:p>
            <a:pPr marL="168275" indent="-168275">
              <a:spcBef>
                <a:spcPts val="0"/>
              </a:spcBef>
              <a:buFont typeface="Arial" pitchFamily="34" charset="0"/>
              <a:buChar char="•"/>
            </a:pPr>
            <a:r>
              <a:rPr lang="en-US" sz="1600" dirty="0" smtClean="0"/>
              <a:t>Focused on delivering affordable and innovative solutions</a:t>
            </a:r>
          </a:p>
          <a:p>
            <a:pPr marL="168275" indent="-168275">
              <a:spcBef>
                <a:spcPts val="0"/>
              </a:spcBef>
              <a:spcAft>
                <a:spcPts val="300"/>
              </a:spcAft>
              <a:buFont typeface="Arial" pitchFamily="34" charset="0"/>
              <a:buChar char="•"/>
            </a:pPr>
            <a:endParaRPr lang="en-US" sz="1600" dirty="0" smtClean="0"/>
          </a:p>
        </p:txBody>
      </p:sp>
      <p:sp>
        <p:nvSpPr>
          <p:cNvPr id="11" name="Rectangle 10"/>
          <p:cNvSpPr/>
          <p:nvPr/>
        </p:nvSpPr>
        <p:spPr bwMode="auto">
          <a:xfrm>
            <a:off x="3222085" y="3560895"/>
            <a:ext cx="2743200" cy="2585468"/>
          </a:xfrm>
          <a:prstGeom prst="rect">
            <a:avLst/>
          </a:prstGeom>
          <a:solidFill>
            <a:schemeClr val="bg1">
              <a:lumMod val="95000"/>
            </a:schemeClr>
          </a:solidFill>
          <a:ln w="9525" cap="flat" cmpd="sng" algn="ctr">
            <a:solidFill>
              <a:srgbClr val="AB7D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12" name="Rectangle 11"/>
          <p:cNvSpPr/>
          <p:nvPr/>
        </p:nvSpPr>
        <p:spPr bwMode="auto">
          <a:xfrm>
            <a:off x="3238653" y="4072784"/>
            <a:ext cx="1280160" cy="1864807"/>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13" name="TextBox 12"/>
          <p:cNvSpPr txBox="1"/>
          <p:nvPr/>
        </p:nvSpPr>
        <p:spPr>
          <a:xfrm>
            <a:off x="3239105" y="3547039"/>
            <a:ext cx="1280160" cy="369332"/>
          </a:xfrm>
          <a:prstGeom prst="rect">
            <a:avLst/>
          </a:prstGeom>
          <a:solidFill>
            <a:srgbClr val="4C5931">
              <a:lumMod val="20000"/>
              <a:lumOff val="80000"/>
            </a:srgbClr>
          </a:solidFill>
        </p:spPr>
        <p:txBody>
          <a:bodyPr wrap="square" rtlCol="0">
            <a:spAutoFit/>
          </a:bodyPr>
          <a:lstStyle/>
          <a:p>
            <a:pPr fontAlgn="auto">
              <a:spcBef>
                <a:spcPts val="0"/>
              </a:spcBef>
              <a:spcAft>
                <a:spcPts val="0"/>
              </a:spcAft>
              <a:defRPr/>
            </a:pPr>
            <a:r>
              <a:rPr lang="en-US" sz="900" b="1" kern="0" dirty="0" smtClean="0">
                <a:solidFill>
                  <a:sysClr val="windowText" lastClr="000000"/>
                </a:solidFill>
              </a:rPr>
              <a:t>Elkton, MD</a:t>
            </a:r>
          </a:p>
          <a:p>
            <a:pPr fontAlgn="auto">
              <a:spcBef>
                <a:spcPts val="0"/>
              </a:spcBef>
              <a:spcAft>
                <a:spcPts val="0"/>
              </a:spcAft>
              <a:defRPr/>
            </a:pPr>
            <a:r>
              <a:rPr lang="en-US" sz="900" b="1" kern="0" dirty="0" smtClean="0">
                <a:solidFill>
                  <a:sysClr val="windowText" lastClr="000000"/>
                </a:solidFill>
              </a:rPr>
              <a:t>Ronkonkoma, NY</a:t>
            </a:r>
          </a:p>
        </p:txBody>
      </p:sp>
      <p:sp>
        <p:nvSpPr>
          <p:cNvPr id="14" name="TextBox 13"/>
          <p:cNvSpPr txBox="1"/>
          <p:nvPr/>
        </p:nvSpPr>
        <p:spPr>
          <a:xfrm>
            <a:off x="3220526" y="3290310"/>
            <a:ext cx="2743200" cy="262995"/>
          </a:xfrm>
          <a:prstGeom prst="rect">
            <a:avLst/>
          </a:prstGeom>
          <a:solidFill>
            <a:srgbClr val="AB7D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auto">
              <a:spcBef>
                <a:spcPts val="0"/>
              </a:spcBef>
              <a:spcAft>
                <a:spcPts val="0"/>
              </a:spcAft>
            </a:pPr>
            <a:r>
              <a:rPr lang="en-US" sz="1050" b="1" kern="0" dirty="0" smtClean="0">
                <a:solidFill>
                  <a:schemeClr val="bg1"/>
                </a:solidFill>
              </a:rPr>
              <a:t>Oil and Natural Gas Products</a:t>
            </a:r>
          </a:p>
        </p:txBody>
      </p:sp>
      <p:sp>
        <p:nvSpPr>
          <p:cNvPr id="15" name="TextBox 14"/>
          <p:cNvSpPr txBox="1"/>
          <p:nvPr/>
        </p:nvSpPr>
        <p:spPr>
          <a:xfrm>
            <a:off x="4395906" y="3527608"/>
            <a:ext cx="1535018" cy="2528897"/>
          </a:xfrm>
          <a:prstGeom prst="rect">
            <a:avLst/>
          </a:prstGeom>
          <a:noFill/>
        </p:spPr>
        <p:txBody>
          <a:bodyPr wrap="square" rtlCol="0">
            <a:spAutoFit/>
          </a:bodyPr>
          <a:lstStyle/>
          <a:p>
            <a:pPr fontAlgn="auto">
              <a:spcBef>
                <a:spcPts val="0"/>
              </a:spcBef>
              <a:spcAft>
                <a:spcPts val="200"/>
              </a:spcAft>
              <a:defRPr/>
            </a:pPr>
            <a:r>
              <a:rPr lang="en-US" sz="1000" b="1" i="1" kern="0" dirty="0" smtClean="0">
                <a:solidFill>
                  <a:sysClr val="windowText" lastClr="000000"/>
                </a:solidFill>
              </a:rPr>
              <a:t>Down-Hole Propellants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Propellant Sticks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Propellant Sleeves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Propellant Pucks</a:t>
            </a:r>
          </a:p>
          <a:p>
            <a:pPr fontAlgn="auto">
              <a:spcBef>
                <a:spcPts val="0"/>
              </a:spcBef>
              <a:spcAft>
                <a:spcPts val="200"/>
              </a:spcAft>
              <a:defRPr/>
            </a:pPr>
            <a:r>
              <a:rPr lang="en-US" sz="1000" b="1" i="1" kern="0" dirty="0" smtClean="0">
                <a:solidFill>
                  <a:sysClr val="windowText" lastClr="000000"/>
                </a:solidFill>
              </a:rPr>
              <a:t>Advanced Ignition Application</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Initiators/Detonators</a:t>
            </a:r>
          </a:p>
          <a:p>
            <a:pPr marL="117475" indent="-117475" fontAlgn="auto">
              <a:spcBef>
                <a:spcPts val="0"/>
              </a:spcBef>
              <a:spcAft>
                <a:spcPts val="200"/>
              </a:spcAft>
              <a:defRPr/>
            </a:pPr>
            <a:r>
              <a:rPr lang="en-US" sz="1000" b="1" i="1" kern="0" dirty="0" smtClean="0">
                <a:solidFill>
                  <a:sysClr val="windowText" lastClr="000000"/>
                </a:solidFill>
              </a:rPr>
              <a:t>Next-Generation</a:t>
            </a:r>
          </a:p>
          <a:p>
            <a:pPr marL="117475" indent="-117475" fontAlgn="auto">
              <a:spcBef>
                <a:spcPts val="0"/>
              </a:spcBef>
              <a:spcAft>
                <a:spcPts val="200"/>
              </a:spcAft>
              <a:defRPr/>
            </a:pPr>
            <a:r>
              <a:rPr lang="en-US" sz="1000" b="1" i="1" kern="0" dirty="0" smtClean="0">
                <a:solidFill>
                  <a:sysClr val="windowText" lastClr="000000"/>
                </a:solidFill>
              </a:rPr>
              <a:t>Down-Hole Devices </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Steam Generators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Addressable Devices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Pipe Cutters</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Composite Tools</a:t>
            </a:r>
          </a:p>
        </p:txBody>
      </p:sp>
      <p:sp>
        <p:nvSpPr>
          <p:cNvPr id="16" name="TextBox 15"/>
          <p:cNvSpPr txBox="1"/>
          <p:nvPr/>
        </p:nvSpPr>
        <p:spPr>
          <a:xfrm>
            <a:off x="3223877" y="5999157"/>
            <a:ext cx="2743200" cy="153888"/>
          </a:xfrm>
          <a:prstGeom prst="rect">
            <a:avLst/>
          </a:prstGeom>
          <a:solidFill>
            <a:srgbClr val="AB7D04"/>
          </a:solidFill>
          <a:ln>
            <a:solidFill>
              <a:srgbClr val="AB7D04"/>
            </a:solidFill>
          </a:ln>
        </p:spPr>
        <p:txBody>
          <a:bodyPr wrap="square" rtlCol="0">
            <a:spAutoFit/>
          </a:bodyPr>
          <a:lstStyle/>
          <a:p>
            <a:pPr algn="ctr" fontAlgn="auto">
              <a:spcBef>
                <a:spcPts val="0"/>
              </a:spcBef>
              <a:spcAft>
                <a:spcPts val="0"/>
              </a:spcAft>
            </a:pPr>
            <a:endParaRPr lang="en-US" sz="400" b="1" kern="0" dirty="0" smtClean="0">
              <a:solidFill>
                <a:prstClr val="white"/>
              </a:solidFill>
            </a:endParaRPr>
          </a:p>
        </p:txBody>
      </p:sp>
      <p:pic>
        <p:nvPicPr>
          <p:cNvPr id="17" name="Picture 6" descr="010704"/>
          <p:cNvPicPr>
            <a:picLocks noChangeAspect="1" noChangeArrowheads="1"/>
          </p:cNvPicPr>
          <p:nvPr/>
        </p:nvPicPr>
        <p:blipFill>
          <a:blip r:embed="rId3" cstate="print"/>
          <a:srcRect/>
          <a:stretch>
            <a:fillRect/>
          </a:stretch>
        </p:blipFill>
        <p:spPr bwMode="auto">
          <a:xfrm>
            <a:off x="3395440" y="4089562"/>
            <a:ext cx="1088756" cy="850998"/>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3395440" y="4944275"/>
            <a:ext cx="1088756" cy="984926"/>
          </a:xfrm>
          <a:prstGeom prst="rect">
            <a:avLst/>
          </a:prstGeom>
          <a:noFill/>
          <a:ln w="9525">
            <a:noFill/>
            <a:miter lim="800000"/>
            <a:headEnd/>
            <a:tailEnd/>
          </a:ln>
        </p:spPr>
      </p:pic>
      <p:sp>
        <p:nvSpPr>
          <p:cNvPr id="19" name="Rectangle 18"/>
          <p:cNvSpPr/>
          <p:nvPr/>
        </p:nvSpPr>
        <p:spPr bwMode="auto">
          <a:xfrm>
            <a:off x="238736" y="3785161"/>
            <a:ext cx="2743200" cy="2585468"/>
          </a:xfrm>
          <a:prstGeom prst="rect">
            <a:avLst/>
          </a:prstGeom>
          <a:solidFill>
            <a:schemeClr val="bg1">
              <a:lumMod val="95000"/>
            </a:schemeClr>
          </a:solidFill>
          <a:ln w="9525" cap="flat" cmpd="sng" algn="ctr">
            <a:solidFill>
              <a:srgbClr val="4C593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20" name="TextBox 19"/>
          <p:cNvSpPr txBox="1"/>
          <p:nvPr/>
        </p:nvSpPr>
        <p:spPr>
          <a:xfrm>
            <a:off x="273020" y="3784035"/>
            <a:ext cx="1280160" cy="492443"/>
          </a:xfrm>
          <a:prstGeom prst="rect">
            <a:avLst/>
          </a:prstGeom>
          <a:solidFill>
            <a:srgbClr val="4C5931">
              <a:lumMod val="20000"/>
              <a:lumOff val="80000"/>
            </a:srgbClr>
          </a:solidFill>
        </p:spPr>
        <p:txBody>
          <a:bodyPr wrap="square" rtlCol="0">
            <a:spAutoFit/>
          </a:bodyPr>
          <a:lstStyle/>
          <a:p>
            <a:pPr fontAlgn="auto">
              <a:spcBef>
                <a:spcPts val="0"/>
              </a:spcBef>
              <a:spcAft>
                <a:spcPts val="0"/>
              </a:spcAft>
            </a:pPr>
            <a:r>
              <a:rPr lang="en-US" sz="900" b="1" kern="0" dirty="0" smtClean="0">
                <a:solidFill>
                  <a:sysClr val="windowText" lastClr="000000"/>
                </a:solidFill>
              </a:rPr>
              <a:t>Rocket Center, WV</a:t>
            </a:r>
          </a:p>
          <a:p>
            <a:pPr fontAlgn="auto">
              <a:spcBef>
                <a:spcPts val="0"/>
              </a:spcBef>
              <a:spcAft>
                <a:spcPts val="0"/>
              </a:spcAft>
              <a:defRPr/>
            </a:pPr>
            <a:r>
              <a:rPr lang="en-US" sz="900" b="1" kern="0" dirty="0" smtClean="0">
                <a:solidFill>
                  <a:sysClr val="windowText" lastClr="000000"/>
                </a:solidFill>
              </a:rPr>
              <a:t>Elkton, MD</a:t>
            </a:r>
          </a:p>
          <a:p>
            <a:pPr fontAlgn="auto">
              <a:spcBef>
                <a:spcPts val="0"/>
              </a:spcBef>
              <a:spcAft>
                <a:spcPts val="0"/>
              </a:spcAft>
              <a:defRPr/>
            </a:pPr>
            <a:endParaRPr lang="en-US" sz="800" b="1" kern="0" dirty="0" smtClean="0">
              <a:solidFill>
                <a:sysClr val="windowText" lastClr="000000"/>
              </a:solidFill>
            </a:endParaRPr>
          </a:p>
        </p:txBody>
      </p:sp>
      <p:sp>
        <p:nvSpPr>
          <p:cNvPr id="21" name="TextBox 20"/>
          <p:cNvSpPr txBox="1"/>
          <p:nvPr/>
        </p:nvSpPr>
        <p:spPr>
          <a:xfrm>
            <a:off x="1540235" y="3755157"/>
            <a:ext cx="1430698" cy="1400383"/>
          </a:xfrm>
          <a:prstGeom prst="rect">
            <a:avLst/>
          </a:prstGeom>
          <a:noFill/>
          <a:ln>
            <a:noFill/>
          </a:ln>
        </p:spPr>
        <p:txBody>
          <a:bodyPr wrap="square" rtlCol="0">
            <a:spAutoFit/>
          </a:bodyPr>
          <a:lstStyle/>
          <a:p>
            <a:pPr fontAlgn="auto">
              <a:spcBef>
                <a:spcPts val="0"/>
              </a:spcBef>
              <a:spcAft>
                <a:spcPts val="200"/>
              </a:spcAft>
              <a:defRPr/>
            </a:pPr>
            <a:r>
              <a:rPr lang="en-US" sz="1000" b="1" i="1" kern="0" dirty="0" smtClean="0">
                <a:solidFill>
                  <a:sysClr val="windowText" lastClr="000000"/>
                </a:solidFill>
              </a:rPr>
              <a:t>American </a:t>
            </a:r>
          </a:p>
          <a:p>
            <a:pPr fontAlgn="auto">
              <a:spcBef>
                <a:spcPts val="0"/>
              </a:spcBef>
              <a:spcAft>
                <a:spcPts val="200"/>
              </a:spcAft>
              <a:defRPr/>
            </a:pPr>
            <a:r>
              <a:rPr lang="en-US" sz="1000" b="1" i="1" kern="0" dirty="0" smtClean="0">
                <a:solidFill>
                  <a:sysClr val="windowText" lastClr="000000"/>
                </a:solidFill>
              </a:rPr>
              <a:t>Centrifuge Program</a:t>
            </a:r>
          </a:p>
          <a:p>
            <a:pPr marL="114300" indent="-114300" fontAlgn="auto">
              <a:spcBef>
                <a:spcPts val="0"/>
              </a:spcBef>
              <a:spcAft>
                <a:spcPts val="200"/>
              </a:spcAft>
              <a:buFont typeface="Arial" pitchFamily="34" charset="0"/>
              <a:buChar char="•"/>
              <a:defRPr/>
            </a:pPr>
            <a:r>
              <a:rPr lang="en-US" sz="1000" kern="0" dirty="0" smtClean="0">
                <a:solidFill>
                  <a:sysClr val="windowText" lastClr="000000"/>
                </a:solidFill>
              </a:rPr>
              <a:t>Manufacturing Composite Rotor </a:t>
            </a:r>
          </a:p>
          <a:p>
            <a:pPr marL="114300" indent="-114300" fontAlgn="auto">
              <a:spcBef>
                <a:spcPts val="0"/>
              </a:spcBef>
              <a:spcAft>
                <a:spcPts val="200"/>
              </a:spcAft>
              <a:buFont typeface="Arial" pitchFamily="34" charset="0"/>
              <a:buChar char="•"/>
              <a:defRPr/>
            </a:pPr>
            <a:r>
              <a:rPr lang="en-US" sz="1000" kern="0" dirty="0" smtClean="0">
                <a:solidFill>
                  <a:sysClr val="windowText" lastClr="000000"/>
                </a:solidFill>
              </a:rPr>
              <a:t>Service Commercial Uranium Enrichment </a:t>
            </a:r>
          </a:p>
        </p:txBody>
      </p:sp>
      <p:sp>
        <p:nvSpPr>
          <p:cNvPr id="22" name="Rectangle 21"/>
          <p:cNvSpPr/>
          <p:nvPr/>
        </p:nvSpPr>
        <p:spPr bwMode="auto">
          <a:xfrm>
            <a:off x="265697" y="4337199"/>
            <a:ext cx="1280160" cy="1864807"/>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23" name="TextBox 22"/>
          <p:cNvSpPr txBox="1"/>
          <p:nvPr/>
        </p:nvSpPr>
        <p:spPr>
          <a:xfrm>
            <a:off x="241223" y="3526860"/>
            <a:ext cx="2743200" cy="253916"/>
          </a:xfrm>
          <a:prstGeom prst="rect">
            <a:avLst/>
          </a:prstGeom>
          <a:solidFill>
            <a:srgbClr val="4C59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auto">
              <a:spcBef>
                <a:spcPts val="0"/>
              </a:spcBef>
              <a:spcAft>
                <a:spcPts val="0"/>
              </a:spcAft>
            </a:pPr>
            <a:r>
              <a:rPr lang="en-US" sz="1050" b="1" kern="0" dirty="0" smtClean="0">
                <a:solidFill>
                  <a:prstClr val="white"/>
                </a:solidFill>
              </a:rPr>
              <a:t>Nuclear Power Products</a:t>
            </a:r>
          </a:p>
        </p:txBody>
      </p:sp>
      <p:pic>
        <p:nvPicPr>
          <p:cNvPr id="24" name="Picture 2" descr="Composite rotor tubes - ACP (American Centrifuge Program)"/>
          <p:cNvPicPr>
            <a:picLocks noChangeAspect="1" noChangeArrowheads="1"/>
          </p:cNvPicPr>
          <p:nvPr/>
        </p:nvPicPr>
        <p:blipFill>
          <a:blip r:embed="rId5" cstate="print"/>
          <a:srcRect l="24000" b="-815"/>
          <a:stretch>
            <a:fillRect/>
          </a:stretch>
        </p:blipFill>
        <p:spPr bwMode="auto">
          <a:xfrm>
            <a:off x="301425" y="4360073"/>
            <a:ext cx="898696" cy="935498"/>
          </a:xfrm>
          <a:prstGeom prst="rect">
            <a:avLst/>
          </a:prstGeom>
          <a:noFill/>
        </p:spPr>
      </p:pic>
      <p:sp>
        <p:nvSpPr>
          <p:cNvPr id="25" name="TextBox 24"/>
          <p:cNvSpPr txBox="1"/>
          <p:nvPr/>
        </p:nvSpPr>
        <p:spPr>
          <a:xfrm>
            <a:off x="247134" y="6212897"/>
            <a:ext cx="2743200" cy="153888"/>
          </a:xfrm>
          <a:prstGeom prst="rect">
            <a:avLst/>
          </a:prstGeom>
          <a:solidFill>
            <a:srgbClr val="4C5931"/>
          </a:solidFill>
          <a:ln>
            <a:solidFill>
              <a:srgbClr val="304D8D"/>
            </a:solidFill>
          </a:ln>
        </p:spPr>
        <p:txBody>
          <a:bodyPr wrap="square" rtlCol="0">
            <a:spAutoFit/>
          </a:bodyPr>
          <a:lstStyle/>
          <a:p>
            <a:pPr algn="ctr" fontAlgn="auto">
              <a:spcBef>
                <a:spcPts val="0"/>
              </a:spcBef>
              <a:spcAft>
                <a:spcPts val="0"/>
              </a:spcAft>
            </a:pPr>
            <a:endParaRPr lang="en-US" sz="400" b="1" kern="0" dirty="0" smtClean="0">
              <a:solidFill>
                <a:prstClr val="white"/>
              </a:solidFill>
            </a:endParaRPr>
          </a:p>
        </p:txBody>
      </p:sp>
      <p:sp>
        <p:nvSpPr>
          <p:cNvPr id="26" name="TextBox 25"/>
          <p:cNvSpPr txBox="1"/>
          <p:nvPr/>
        </p:nvSpPr>
        <p:spPr>
          <a:xfrm>
            <a:off x="1573661" y="5115667"/>
            <a:ext cx="1452429" cy="938719"/>
          </a:xfrm>
          <a:prstGeom prst="rect">
            <a:avLst/>
          </a:prstGeom>
          <a:noFill/>
        </p:spPr>
        <p:txBody>
          <a:bodyPr wrap="square" rtlCol="0">
            <a:spAutoFit/>
          </a:bodyPr>
          <a:lstStyle/>
          <a:p>
            <a:pPr fontAlgn="auto">
              <a:spcBef>
                <a:spcPts val="0"/>
              </a:spcBef>
              <a:spcAft>
                <a:spcPts val="200"/>
              </a:spcAft>
              <a:defRPr/>
            </a:pPr>
            <a:r>
              <a:rPr lang="en-US" sz="1000" b="1" i="1" kern="0" dirty="0" smtClean="0">
                <a:solidFill>
                  <a:sysClr val="windowText" lastClr="000000"/>
                </a:solidFill>
              </a:rPr>
              <a:t>Metal Manufacturing</a:t>
            </a:r>
            <a:endParaRPr lang="en-US" sz="1000" i="1" kern="0" dirty="0" smtClean="0">
              <a:solidFill>
                <a:sysClr val="windowText" lastClr="000000"/>
              </a:solidFill>
            </a:endParaRPr>
          </a:p>
          <a:p>
            <a:pPr fontAlgn="auto">
              <a:spcBef>
                <a:spcPts val="0"/>
              </a:spcBef>
              <a:spcAft>
                <a:spcPts val="200"/>
              </a:spcAft>
              <a:buFont typeface="Arial" pitchFamily="34" charset="0"/>
              <a:buChar char="•"/>
              <a:defRPr/>
            </a:pPr>
            <a:r>
              <a:rPr lang="en-US" sz="1000" i="1" kern="0" dirty="0" smtClean="0">
                <a:solidFill>
                  <a:sysClr val="windowText" lastClr="000000"/>
                </a:solidFill>
              </a:rPr>
              <a:t>Welding</a:t>
            </a:r>
          </a:p>
          <a:p>
            <a:pPr fontAlgn="auto">
              <a:spcBef>
                <a:spcPts val="0"/>
              </a:spcBef>
              <a:spcAft>
                <a:spcPts val="200"/>
              </a:spcAft>
              <a:buFont typeface="Arial" pitchFamily="34" charset="0"/>
              <a:buChar char="•"/>
              <a:defRPr/>
            </a:pPr>
            <a:r>
              <a:rPr lang="en-US" sz="1000" i="1" kern="0" dirty="0" smtClean="0">
                <a:solidFill>
                  <a:sysClr val="windowText" lastClr="000000"/>
                </a:solidFill>
              </a:rPr>
              <a:t>Turning and Milling</a:t>
            </a:r>
          </a:p>
          <a:p>
            <a:pPr fontAlgn="auto">
              <a:spcBef>
                <a:spcPts val="0"/>
              </a:spcBef>
              <a:spcAft>
                <a:spcPts val="200"/>
              </a:spcAft>
              <a:buFont typeface="Arial" pitchFamily="34" charset="0"/>
              <a:buChar char="•"/>
              <a:defRPr/>
            </a:pPr>
            <a:r>
              <a:rPr lang="en-US" sz="1000" i="1" kern="0" dirty="0" smtClean="0">
                <a:solidFill>
                  <a:sysClr val="windowText" lastClr="000000"/>
                </a:solidFill>
              </a:rPr>
              <a:t>High volume mfg and assy.</a:t>
            </a:r>
          </a:p>
        </p:txBody>
      </p:sp>
      <p:sp>
        <p:nvSpPr>
          <p:cNvPr id="29" name="Rectangle 28"/>
          <p:cNvSpPr/>
          <p:nvPr/>
        </p:nvSpPr>
        <p:spPr bwMode="auto">
          <a:xfrm>
            <a:off x="6210230" y="3753676"/>
            <a:ext cx="2743200" cy="2610313"/>
          </a:xfrm>
          <a:prstGeom prst="rect">
            <a:avLst/>
          </a:prstGeom>
          <a:solidFill>
            <a:schemeClr val="bg1">
              <a:lumMod val="95000"/>
            </a:schemeClr>
          </a:solidFill>
          <a:ln w="9525" cap="flat" cmpd="sng" algn="ctr">
            <a:solidFill>
              <a:srgbClr val="304D8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31" name="Rectangle 30"/>
          <p:cNvSpPr/>
          <p:nvPr/>
        </p:nvSpPr>
        <p:spPr bwMode="auto">
          <a:xfrm>
            <a:off x="6216289" y="4293749"/>
            <a:ext cx="1280160" cy="1839640"/>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00175">
              <a:defRPr/>
            </a:pPr>
            <a:endParaRPr lang="en-US" sz="2800" b="1" kern="0" dirty="0" smtClean="0">
              <a:solidFill>
                <a:srgbClr val="000000"/>
              </a:solidFill>
            </a:endParaRPr>
          </a:p>
        </p:txBody>
      </p:sp>
      <p:sp>
        <p:nvSpPr>
          <p:cNvPr id="32" name="TextBox 31"/>
          <p:cNvSpPr txBox="1"/>
          <p:nvPr/>
        </p:nvSpPr>
        <p:spPr>
          <a:xfrm>
            <a:off x="6228437" y="3760751"/>
            <a:ext cx="1280160" cy="646331"/>
          </a:xfrm>
          <a:prstGeom prst="rect">
            <a:avLst/>
          </a:prstGeom>
          <a:solidFill>
            <a:srgbClr val="4C5931">
              <a:lumMod val="20000"/>
              <a:lumOff val="80000"/>
            </a:srgbClr>
          </a:solidFill>
        </p:spPr>
        <p:txBody>
          <a:bodyPr wrap="square" rtlCol="0">
            <a:spAutoFit/>
          </a:bodyPr>
          <a:lstStyle/>
          <a:p>
            <a:pPr fontAlgn="auto">
              <a:spcBef>
                <a:spcPts val="0"/>
              </a:spcBef>
              <a:spcAft>
                <a:spcPts val="0"/>
              </a:spcAft>
            </a:pPr>
            <a:r>
              <a:rPr lang="en-US" sz="900" b="1" kern="0" dirty="0" smtClean="0">
                <a:solidFill>
                  <a:sysClr val="windowText" lastClr="000000"/>
                </a:solidFill>
              </a:rPr>
              <a:t>Rocket Center, WV</a:t>
            </a:r>
          </a:p>
          <a:p>
            <a:pPr fontAlgn="auto">
              <a:spcBef>
                <a:spcPts val="0"/>
              </a:spcBef>
              <a:spcAft>
                <a:spcPts val="0"/>
              </a:spcAft>
              <a:defRPr/>
            </a:pPr>
            <a:r>
              <a:rPr lang="en-US" sz="900" b="1" kern="0" dirty="0" smtClean="0">
                <a:solidFill>
                  <a:sysClr val="windowText" lastClr="000000"/>
                </a:solidFill>
              </a:rPr>
              <a:t>Ronkonkoma, NY</a:t>
            </a:r>
          </a:p>
          <a:p>
            <a:pPr fontAlgn="auto">
              <a:spcBef>
                <a:spcPts val="0"/>
              </a:spcBef>
              <a:spcAft>
                <a:spcPts val="0"/>
              </a:spcAft>
              <a:defRPr/>
            </a:pPr>
            <a:r>
              <a:rPr lang="en-US" sz="900" b="1" kern="0" dirty="0" smtClean="0">
                <a:solidFill>
                  <a:sysClr val="windowText" lastClr="000000"/>
                </a:solidFill>
              </a:rPr>
              <a:t>Elkton, MD</a:t>
            </a:r>
          </a:p>
          <a:p>
            <a:pPr fontAlgn="auto">
              <a:spcBef>
                <a:spcPts val="0"/>
              </a:spcBef>
              <a:spcAft>
                <a:spcPts val="0"/>
              </a:spcAft>
              <a:defRPr/>
            </a:pPr>
            <a:endParaRPr lang="en-US" sz="900" b="1" kern="0" dirty="0" smtClean="0">
              <a:solidFill>
                <a:sysClr val="windowText" lastClr="000000"/>
              </a:solidFill>
            </a:endParaRPr>
          </a:p>
        </p:txBody>
      </p:sp>
      <p:sp>
        <p:nvSpPr>
          <p:cNvPr id="33" name="TextBox 32"/>
          <p:cNvSpPr txBox="1"/>
          <p:nvPr/>
        </p:nvSpPr>
        <p:spPr>
          <a:xfrm>
            <a:off x="6210139" y="3503576"/>
            <a:ext cx="2743200" cy="246221"/>
          </a:xfrm>
          <a:prstGeom prst="rect">
            <a:avLst/>
          </a:prstGeom>
          <a:solidFill>
            <a:srgbClr val="304D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auto">
              <a:spcBef>
                <a:spcPts val="0"/>
              </a:spcBef>
              <a:spcAft>
                <a:spcPts val="0"/>
              </a:spcAft>
            </a:pPr>
            <a:r>
              <a:rPr lang="en-US" sz="1000" b="1" kern="0" dirty="0" smtClean="0">
                <a:solidFill>
                  <a:prstClr val="white"/>
                </a:solidFill>
              </a:rPr>
              <a:t>Renewable / Alternative Energy Products</a:t>
            </a:r>
          </a:p>
        </p:txBody>
      </p:sp>
      <p:sp>
        <p:nvSpPr>
          <p:cNvPr id="36" name="TextBox 35"/>
          <p:cNvSpPr txBox="1"/>
          <p:nvPr/>
        </p:nvSpPr>
        <p:spPr>
          <a:xfrm>
            <a:off x="7496564" y="3792419"/>
            <a:ext cx="1502585" cy="2169825"/>
          </a:xfrm>
          <a:prstGeom prst="rect">
            <a:avLst/>
          </a:prstGeom>
          <a:noFill/>
        </p:spPr>
        <p:txBody>
          <a:bodyPr wrap="square" rtlCol="0">
            <a:spAutoFit/>
          </a:bodyPr>
          <a:lstStyle/>
          <a:p>
            <a:pPr fontAlgn="auto">
              <a:spcBef>
                <a:spcPts val="0"/>
              </a:spcBef>
              <a:spcAft>
                <a:spcPts val="200"/>
              </a:spcAft>
              <a:defRPr/>
            </a:pPr>
            <a:r>
              <a:rPr lang="en-US" sz="1000" b="1" i="1" kern="0" dirty="0" err="1" smtClean="0">
                <a:solidFill>
                  <a:sysClr val="windowText" lastClr="000000"/>
                </a:solidFill>
              </a:rPr>
              <a:t>Thermochemical</a:t>
            </a:r>
            <a:r>
              <a:rPr lang="en-US" sz="1000" b="1" i="1" kern="0" dirty="0" smtClean="0">
                <a:solidFill>
                  <a:sysClr val="windowText" lastClr="000000"/>
                </a:solidFill>
              </a:rPr>
              <a:t> Conversion</a:t>
            </a:r>
          </a:p>
          <a:p>
            <a:pPr marL="114300" indent="-114300" fontAlgn="auto">
              <a:spcBef>
                <a:spcPts val="0"/>
              </a:spcBef>
              <a:spcAft>
                <a:spcPts val="200"/>
              </a:spcAft>
              <a:buFont typeface="Arial" pitchFamily="34" charset="0"/>
              <a:buChar char="•"/>
              <a:defRPr/>
            </a:pPr>
            <a:r>
              <a:rPr lang="en-US" sz="1000" kern="0" dirty="0" smtClean="0">
                <a:solidFill>
                  <a:sysClr val="windowText" lastClr="000000"/>
                </a:solidFill>
              </a:rPr>
              <a:t>Waste to Energy</a:t>
            </a:r>
          </a:p>
          <a:p>
            <a:pPr marL="114300" indent="-114300" fontAlgn="auto">
              <a:spcBef>
                <a:spcPts val="0"/>
              </a:spcBef>
              <a:spcAft>
                <a:spcPts val="200"/>
              </a:spcAft>
              <a:buFont typeface="Arial" pitchFamily="34" charset="0"/>
              <a:buChar char="•"/>
              <a:defRPr/>
            </a:pPr>
            <a:r>
              <a:rPr lang="en-US" sz="1000" kern="0" dirty="0" smtClean="0">
                <a:solidFill>
                  <a:sysClr val="windowText" lastClr="000000"/>
                </a:solidFill>
              </a:rPr>
              <a:t>Gasification</a:t>
            </a:r>
          </a:p>
          <a:p>
            <a:pPr fontAlgn="auto">
              <a:spcBef>
                <a:spcPts val="0"/>
              </a:spcBef>
              <a:spcAft>
                <a:spcPts val="200"/>
              </a:spcAft>
              <a:defRPr/>
            </a:pPr>
            <a:r>
              <a:rPr lang="en-US" sz="1000" b="1" i="1" kern="0" dirty="0" smtClean="0">
                <a:solidFill>
                  <a:sysClr val="windowText" lastClr="000000"/>
                </a:solidFill>
              </a:rPr>
              <a:t>Hydrogen Storage</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Vehicles, Integration</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Testing</a:t>
            </a:r>
          </a:p>
          <a:p>
            <a:pPr fontAlgn="auto">
              <a:spcBef>
                <a:spcPts val="0"/>
              </a:spcBef>
              <a:spcAft>
                <a:spcPts val="200"/>
              </a:spcAft>
              <a:defRPr/>
            </a:pPr>
            <a:r>
              <a:rPr lang="en-US" sz="1000" b="1" i="1" kern="0" dirty="0" smtClean="0">
                <a:solidFill>
                  <a:sysClr val="windowText" lastClr="000000"/>
                </a:solidFill>
              </a:rPr>
              <a:t>Fuel Reforming </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HySpike</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Auto Thermal Reformer</a:t>
            </a:r>
          </a:p>
          <a:p>
            <a:pPr marL="117475" indent="-117475" fontAlgn="auto">
              <a:spcBef>
                <a:spcPts val="0"/>
              </a:spcBef>
              <a:spcAft>
                <a:spcPts val="200"/>
              </a:spcAft>
              <a:buFont typeface="Arial" pitchFamily="34" charset="0"/>
              <a:buChar char="•"/>
              <a:defRPr/>
            </a:pPr>
            <a:r>
              <a:rPr lang="en-US" sz="1000" kern="0" dirty="0" smtClean="0">
                <a:solidFill>
                  <a:sysClr val="windowText" lastClr="000000"/>
                </a:solidFill>
              </a:rPr>
              <a:t>JP-8 to Hydrogen</a:t>
            </a:r>
            <a:endParaRPr lang="en-US" sz="900" kern="0" dirty="0" smtClean="0">
              <a:solidFill>
                <a:sysClr val="windowText" lastClr="000000"/>
              </a:solidFill>
            </a:endParaRPr>
          </a:p>
        </p:txBody>
      </p:sp>
      <p:sp>
        <p:nvSpPr>
          <p:cNvPr id="37" name="TextBox 36"/>
          <p:cNvSpPr txBox="1"/>
          <p:nvPr/>
        </p:nvSpPr>
        <p:spPr>
          <a:xfrm>
            <a:off x="6216518" y="6203775"/>
            <a:ext cx="2743200" cy="153888"/>
          </a:xfrm>
          <a:prstGeom prst="rect">
            <a:avLst/>
          </a:prstGeom>
          <a:solidFill>
            <a:srgbClr val="304D8D"/>
          </a:solidFill>
          <a:ln>
            <a:solidFill>
              <a:srgbClr val="304D8D"/>
            </a:solidFill>
          </a:ln>
        </p:spPr>
        <p:txBody>
          <a:bodyPr wrap="square" rtlCol="0">
            <a:spAutoFit/>
          </a:bodyPr>
          <a:lstStyle/>
          <a:p>
            <a:pPr algn="ctr" fontAlgn="auto">
              <a:spcBef>
                <a:spcPts val="0"/>
              </a:spcBef>
              <a:spcAft>
                <a:spcPts val="0"/>
              </a:spcAft>
            </a:pPr>
            <a:endParaRPr lang="en-US" sz="400" b="1" kern="0" dirty="0" smtClean="0">
              <a:solidFill>
                <a:prstClr val="white"/>
              </a:solidFill>
            </a:endParaRPr>
          </a:p>
        </p:txBody>
      </p:sp>
      <p:pic>
        <p:nvPicPr>
          <p:cNvPr id="40" name="Content Placeholder 4" descr="DSCF3061.JPG"/>
          <p:cNvPicPr>
            <a:picLocks noChangeAspect="1"/>
          </p:cNvPicPr>
          <p:nvPr/>
        </p:nvPicPr>
        <p:blipFill>
          <a:blip r:embed="rId6" cstate="print"/>
          <a:srcRect/>
          <a:stretch>
            <a:fillRect/>
          </a:stretch>
        </p:blipFill>
        <p:spPr bwMode="auto">
          <a:xfrm>
            <a:off x="6296121" y="4322895"/>
            <a:ext cx="1100756" cy="825567"/>
          </a:xfrm>
          <a:prstGeom prst="rect">
            <a:avLst/>
          </a:prstGeom>
          <a:ln>
            <a:noFill/>
          </a:ln>
          <a:effectLst>
            <a:outerShdw blurRad="292100" dist="139700" dir="2700000" algn="tl" rotWithShape="0">
              <a:srgbClr val="333333">
                <a:alpha val="65000"/>
              </a:srgbClr>
            </a:outerShdw>
          </a:effectLst>
        </p:spPr>
      </p:pic>
      <p:pic>
        <p:nvPicPr>
          <p:cNvPr id="41" name="Picture 40"/>
          <p:cNvPicPr>
            <a:picLocks noChangeAspect="1"/>
          </p:cNvPicPr>
          <p:nvPr/>
        </p:nvPicPr>
        <p:blipFill>
          <a:blip r:embed="rId7" cstate="print"/>
          <a:srcRect/>
          <a:stretch>
            <a:fillRect/>
          </a:stretch>
        </p:blipFill>
        <p:spPr bwMode="auto">
          <a:xfrm>
            <a:off x="6436928" y="5243712"/>
            <a:ext cx="723208" cy="800100"/>
          </a:xfrm>
          <a:prstGeom prst="rect">
            <a:avLst/>
          </a:prstGeom>
          <a:ln>
            <a:noFill/>
          </a:ln>
          <a:effectLst>
            <a:outerShdw blurRad="292100" dist="139700" dir="2700000" algn="tl" rotWithShape="0">
              <a:srgbClr val="333333">
                <a:alpha val="65000"/>
              </a:srgbClr>
            </a:outerShdw>
          </a:effectLst>
        </p:spPr>
      </p:pic>
      <p:sp>
        <p:nvSpPr>
          <p:cNvPr id="43" name="TextBox 42"/>
          <p:cNvSpPr txBox="1"/>
          <p:nvPr/>
        </p:nvSpPr>
        <p:spPr>
          <a:xfrm>
            <a:off x="1219200" y="2876654"/>
            <a:ext cx="6359237" cy="400110"/>
          </a:xfrm>
          <a:prstGeom prst="rect">
            <a:avLst/>
          </a:prstGeom>
          <a:noFill/>
        </p:spPr>
        <p:txBody>
          <a:bodyPr wrap="square" rtlCol="0">
            <a:spAutoFit/>
          </a:bodyPr>
          <a:lstStyle/>
          <a:p>
            <a:r>
              <a:rPr lang="en-US" sz="2000" b="1" i="1" dirty="0" smtClean="0"/>
              <a:t>Energy-Related Products &amp;Technology</a:t>
            </a:r>
            <a:endParaRPr lang="en-US" sz="20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7175" y="0"/>
            <a:ext cx="8218488" cy="6826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Current Hydraulic Fracturing Process </a:t>
            </a:r>
            <a:endParaRPr kumimoji="0" lang="en-US" sz="2400" b="1"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 name="Picture 2" descr="_Pic24"/>
          <p:cNvPicPr>
            <a:picLocks noChangeAspect="1" noChangeArrowheads="1"/>
          </p:cNvPicPr>
          <p:nvPr/>
        </p:nvPicPr>
        <p:blipFill>
          <a:blip r:embed="rId2" cstate="print"/>
          <a:srcRect l="12083" t="10556" r="12083" b="13333"/>
          <a:stretch>
            <a:fillRect/>
          </a:stretch>
        </p:blipFill>
        <p:spPr bwMode="auto">
          <a:xfrm>
            <a:off x="224237" y="1011305"/>
            <a:ext cx="4770967" cy="4434152"/>
          </a:xfrm>
          <a:prstGeom prst="rect">
            <a:avLst/>
          </a:prstGeom>
          <a:noFill/>
          <a:ln w="9525">
            <a:noFill/>
            <a:miter lim="800000"/>
            <a:headEnd/>
            <a:tailEnd/>
          </a:ln>
        </p:spPr>
      </p:pic>
      <p:sp>
        <p:nvSpPr>
          <p:cNvPr id="5" name="TextBox 4"/>
          <p:cNvSpPr txBox="1"/>
          <p:nvPr/>
        </p:nvSpPr>
        <p:spPr>
          <a:xfrm>
            <a:off x="211667" y="5831768"/>
            <a:ext cx="8673026" cy="400110"/>
          </a:xfrm>
          <a:prstGeom prst="rect">
            <a:avLst/>
          </a:prstGeom>
          <a:solidFill>
            <a:srgbClr val="996600"/>
          </a:solidFill>
        </p:spPr>
        <p:txBody>
          <a:bodyPr wrap="square" rtlCol="0">
            <a:spAutoFit/>
          </a:bodyPr>
          <a:lstStyle/>
          <a:p>
            <a:pPr algn="ctr"/>
            <a:r>
              <a:rPr lang="en-US" sz="2000" b="1" dirty="0" smtClean="0">
                <a:solidFill>
                  <a:schemeClr val="bg1"/>
                </a:solidFill>
              </a:rPr>
              <a:t>Water usage exceeds 3-5 million gallons per well + disposal</a:t>
            </a:r>
            <a:endParaRPr lang="en-US" sz="2000" b="1"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5008729" y="1064526"/>
            <a:ext cx="3964178" cy="4353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rrell\02 Customers (Sub Cont) and Organization\Dale Seekford\Frac Testing Magma  1-31-11\3.6 Inch Testing 030.JPG"/>
          <p:cNvPicPr>
            <a:picLocks noChangeAspect="1" noChangeArrowheads="1"/>
          </p:cNvPicPr>
          <p:nvPr/>
        </p:nvPicPr>
        <p:blipFill>
          <a:blip r:embed="rId2" cstate="print"/>
          <a:srcRect/>
          <a:stretch>
            <a:fillRect/>
          </a:stretch>
        </p:blipFill>
        <p:spPr bwMode="auto">
          <a:xfrm>
            <a:off x="93252" y="767637"/>
            <a:ext cx="3004787" cy="3137560"/>
          </a:xfrm>
          <a:prstGeom prst="rect">
            <a:avLst/>
          </a:prstGeom>
          <a:noFill/>
        </p:spPr>
      </p:pic>
      <p:pic>
        <p:nvPicPr>
          <p:cNvPr id="7" name="Picture 2" descr="C:\Arrell\02 Customers (Sub Cont) and Organization\Dale Seekford\Frac Testing Magma  1-31-11\3.6 Inch Testing 035.JPG"/>
          <p:cNvPicPr>
            <a:picLocks noChangeAspect="1" noChangeArrowheads="1"/>
          </p:cNvPicPr>
          <p:nvPr/>
        </p:nvPicPr>
        <p:blipFill>
          <a:blip r:embed="rId3" cstate="print"/>
          <a:srcRect/>
          <a:stretch>
            <a:fillRect/>
          </a:stretch>
        </p:blipFill>
        <p:spPr bwMode="auto">
          <a:xfrm>
            <a:off x="5517148" y="774085"/>
            <a:ext cx="3516016" cy="3117464"/>
          </a:xfrm>
          <a:prstGeom prst="rect">
            <a:avLst/>
          </a:prstGeom>
          <a:noFill/>
        </p:spPr>
      </p:pic>
      <p:sp>
        <p:nvSpPr>
          <p:cNvPr id="8" name="TextBox 7"/>
          <p:cNvSpPr txBox="1"/>
          <p:nvPr/>
        </p:nvSpPr>
        <p:spPr>
          <a:xfrm>
            <a:off x="181570" y="82746"/>
            <a:ext cx="4015265" cy="461665"/>
          </a:xfrm>
          <a:prstGeom prst="rect">
            <a:avLst/>
          </a:prstGeom>
          <a:noFill/>
        </p:spPr>
        <p:txBody>
          <a:bodyPr wrap="none" rtlCol="0">
            <a:spAutoFit/>
          </a:bodyPr>
          <a:lstStyle/>
          <a:p>
            <a:r>
              <a:rPr lang="en-US" sz="2400" b="1" dirty="0" smtClean="0">
                <a:solidFill>
                  <a:schemeClr val="bg1"/>
                </a:solidFill>
              </a:rPr>
              <a:t>ATK’s </a:t>
            </a:r>
            <a:r>
              <a:rPr lang="en-US" sz="2400" b="1" dirty="0" err="1" smtClean="0">
                <a:solidFill>
                  <a:schemeClr val="bg1"/>
                </a:solidFill>
              </a:rPr>
              <a:t>Fracking</a:t>
            </a:r>
            <a:r>
              <a:rPr lang="en-US" sz="2400" b="1" dirty="0" smtClean="0">
                <a:solidFill>
                  <a:schemeClr val="bg1"/>
                </a:solidFill>
              </a:rPr>
              <a:t> </a:t>
            </a:r>
            <a:r>
              <a:rPr lang="en-US" b="1" dirty="0" smtClean="0">
                <a:solidFill>
                  <a:schemeClr val="bg1"/>
                </a:solidFill>
              </a:rPr>
              <a:t>Procedure</a:t>
            </a:r>
            <a:endParaRPr lang="en-US" sz="2400" b="1" dirty="0">
              <a:solidFill>
                <a:schemeClr val="bg1"/>
              </a:solidFill>
            </a:endParaRPr>
          </a:p>
        </p:txBody>
      </p:sp>
      <p:pic>
        <p:nvPicPr>
          <p:cNvPr id="6" name="Picture 2" descr="C:\Arrell\02 Customers (Sub Cont) and Organization\Dale Seekford\Frac Testing Magma  1-31-11\3.6 Inch Testing 071.JPG"/>
          <p:cNvPicPr>
            <a:picLocks noChangeAspect="1" noChangeArrowheads="1"/>
          </p:cNvPicPr>
          <p:nvPr/>
        </p:nvPicPr>
        <p:blipFill>
          <a:blip r:embed="rId4" cstate="print"/>
          <a:srcRect/>
          <a:stretch>
            <a:fillRect/>
          </a:stretch>
        </p:blipFill>
        <p:spPr bwMode="auto">
          <a:xfrm>
            <a:off x="3098350" y="775856"/>
            <a:ext cx="2828238" cy="3124516"/>
          </a:xfrm>
          <a:prstGeom prst="rect">
            <a:avLst/>
          </a:prstGeom>
          <a:noFill/>
        </p:spPr>
      </p:pic>
      <p:sp>
        <p:nvSpPr>
          <p:cNvPr id="13" name="TextBox 12"/>
          <p:cNvSpPr txBox="1"/>
          <p:nvPr/>
        </p:nvSpPr>
        <p:spPr>
          <a:xfrm>
            <a:off x="687402" y="4090193"/>
            <a:ext cx="7356143" cy="2723823"/>
          </a:xfrm>
          <a:prstGeom prst="rect">
            <a:avLst/>
          </a:prstGeom>
          <a:noFill/>
        </p:spPr>
        <p:txBody>
          <a:bodyPr wrap="square" rtlCol="0">
            <a:spAutoFit/>
          </a:bodyPr>
          <a:lstStyle/>
          <a:p>
            <a:pPr indent="109538" algn="l"/>
            <a:r>
              <a:rPr lang="en-US" dirty="0" smtClean="0"/>
              <a:t>ATK’s energetic-based procedure requires: </a:t>
            </a:r>
          </a:p>
          <a:p>
            <a:pPr marL="747713" indent="222250" algn="l">
              <a:lnSpc>
                <a:spcPct val="150000"/>
              </a:lnSpc>
              <a:buFont typeface="Arial" pitchFamily="34" charset="0"/>
              <a:buChar char="•"/>
            </a:pPr>
            <a:r>
              <a:rPr lang="en-US" sz="2000" dirty="0" smtClean="0"/>
              <a:t>No change in current well drilling, casing, perforation</a:t>
            </a:r>
          </a:p>
          <a:p>
            <a:pPr marL="747713" indent="222250" algn="l">
              <a:lnSpc>
                <a:spcPct val="150000"/>
              </a:lnSpc>
              <a:buFont typeface="Arial" pitchFamily="34" charset="0"/>
              <a:buChar char="•"/>
            </a:pPr>
            <a:r>
              <a:rPr lang="en-US" sz="2000" dirty="0" smtClean="0"/>
              <a:t>No specialized or modified tools</a:t>
            </a:r>
          </a:p>
          <a:p>
            <a:pPr marL="747713" indent="222250" algn="l">
              <a:lnSpc>
                <a:spcPct val="150000"/>
              </a:lnSpc>
              <a:buFont typeface="Arial" pitchFamily="34" charset="0"/>
              <a:buChar char="•"/>
            </a:pPr>
            <a:r>
              <a:rPr lang="en-US" sz="2000" dirty="0" smtClean="0"/>
              <a:t>Minimal equipment</a:t>
            </a:r>
          </a:p>
          <a:p>
            <a:pPr marL="747713" indent="222250" algn="l">
              <a:lnSpc>
                <a:spcPct val="150000"/>
              </a:lnSpc>
              <a:buFont typeface="Arial" pitchFamily="34" charset="0"/>
              <a:buChar char="•"/>
            </a:pPr>
            <a:r>
              <a:rPr lang="en-US" sz="2000" dirty="0" smtClean="0"/>
              <a:t>Short set-up time</a:t>
            </a:r>
          </a:p>
          <a:p>
            <a:pPr marL="288925" indent="280988" algn="l">
              <a:lnSpc>
                <a:spcPct val="150000"/>
              </a:lnSpc>
              <a:buFont typeface="Arial" pitchFamily="34" charset="0"/>
              <a:buChar char="•"/>
            </a:pP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Down-hole Fracturing Application</a:t>
            </a:r>
          </a:p>
        </p:txBody>
      </p:sp>
      <p:sp>
        <p:nvSpPr>
          <p:cNvPr id="5123" name="Content Placeholder 2"/>
          <p:cNvSpPr>
            <a:spLocks noGrp="1"/>
          </p:cNvSpPr>
          <p:nvPr>
            <p:ph idx="1"/>
          </p:nvPr>
        </p:nvSpPr>
        <p:spPr>
          <a:xfrm>
            <a:off x="307910" y="928636"/>
            <a:ext cx="8565501" cy="5481400"/>
          </a:xfrm>
        </p:spPr>
        <p:txBody>
          <a:bodyPr>
            <a:normAutofit/>
          </a:bodyPr>
          <a:lstStyle/>
          <a:p>
            <a:pPr marL="0" indent="0">
              <a:buNone/>
            </a:pPr>
            <a:r>
              <a:rPr lang="en-US" sz="2000" dirty="0" smtClean="0"/>
              <a:t>ATK, partnered with PPS, has developed an </a:t>
            </a:r>
            <a:r>
              <a:rPr lang="en-US" sz="2000" dirty="0" smtClean="0">
                <a:latin typeface="Batang" pitchFamily="18" charset="-127"/>
                <a:ea typeface="Batang" pitchFamily="18" charset="-127"/>
              </a:rPr>
              <a:t>energetic-based</a:t>
            </a:r>
            <a:r>
              <a:rPr lang="en-US" sz="2000" dirty="0" smtClean="0"/>
              <a:t> alternative/augmentation to the current hydraulic fracturing process </a:t>
            </a:r>
          </a:p>
          <a:p>
            <a:pPr lvl="2">
              <a:spcBef>
                <a:spcPts val="600"/>
              </a:spcBef>
              <a:spcAft>
                <a:spcPts val="600"/>
              </a:spcAft>
              <a:buFont typeface="Arial" pitchFamily="34" charset="0"/>
              <a:buChar char="•"/>
            </a:pPr>
            <a:r>
              <a:rPr lang="en-US" sz="1800" dirty="0" smtClean="0"/>
              <a:t>Solid propellant is ignited generating specified volume of gas </a:t>
            </a:r>
            <a:r>
              <a:rPr lang="en-US" sz="1800" i="1" u="sng" dirty="0" smtClean="0"/>
              <a:t>creating pressure </a:t>
            </a:r>
            <a:r>
              <a:rPr lang="en-US" sz="1800" dirty="0" smtClean="0"/>
              <a:t>that fractures the rock  </a:t>
            </a:r>
          </a:p>
          <a:p>
            <a:pPr lvl="2">
              <a:spcBef>
                <a:spcPts val="600"/>
              </a:spcBef>
              <a:spcAft>
                <a:spcPts val="600"/>
              </a:spcAft>
              <a:buFont typeface="Arial" pitchFamily="34" charset="0"/>
              <a:buChar char="•"/>
            </a:pPr>
            <a:r>
              <a:rPr lang="en-US" sz="1800" dirty="0" smtClean="0"/>
              <a:t>Propellant type, amount, &amp; burn rate can be adjusted depending on geological conditions</a:t>
            </a:r>
          </a:p>
          <a:p>
            <a:pPr lvl="3">
              <a:spcBef>
                <a:spcPts val="0"/>
              </a:spcBef>
              <a:spcAft>
                <a:spcPts val="600"/>
              </a:spcAft>
              <a:buFont typeface="Wingdings" pitchFamily="2" charset="2"/>
              <a:buChar char="Ø"/>
            </a:pPr>
            <a:r>
              <a:rPr lang="en-US" sz="1600" dirty="0" smtClean="0"/>
              <a:t>Propellants can be designed to operate in the pressure and rise rate regime between  single-blast explosives and HF </a:t>
            </a:r>
          </a:p>
          <a:p>
            <a:pPr lvl="3">
              <a:spcBef>
                <a:spcPts val="0"/>
              </a:spcBef>
              <a:spcAft>
                <a:spcPts val="600"/>
              </a:spcAft>
              <a:buFont typeface="Wingdings" pitchFamily="2" charset="2"/>
              <a:buChar char="Ø"/>
            </a:pPr>
            <a:r>
              <a:rPr lang="en-US" sz="1600" dirty="0" smtClean="0"/>
              <a:t>Extension of fractures can be controlled</a:t>
            </a:r>
          </a:p>
          <a:p>
            <a:pPr lvl="4">
              <a:lnSpc>
                <a:spcPts val="1200"/>
              </a:lnSpc>
              <a:spcBef>
                <a:spcPts val="0"/>
              </a:spcBef>
              <a:spcAft>
                <a:spcPts val="600"/>
              </a:spcAft>
              <a:buFont typeface="Arial" pitchFamily="34" charset="0"/>
              <a:buChar char="–"/>
            </a:pPr>
            <a:r>
              <a:rPr lang="en-US" sz="1600" dirty="0" smtClean="0"/>
              <a:t>Distance from wellbore:  10 to 100 feet </a:t>
            </a:r>
          </a:p>
          <a:p>
            <a:pPr lvl="4">
              <a:lnSpc>
                <a:spcPts val="1200"/>
              </a:lnSpc>
              <a:spcBef>
                <a:spcPts val="0"/>
              </a:spcBef>
              <a:spcAft>
                <a:spcPts val="600"/>
              </a:spcAft>
              <a:buFont typeface="Arial" pitchFamily="34" charset="0"/>
              <a:buChar char="–"/>
            </a:pPr>
            <a:r>
              <a:rPr lang="en-US" sz="1600" dirty="0" smtClean="0"/>
              <a:t>Directional:  360° to 45°</a:t>
            </a:r>
          </a:p>
          <a:p>
            <a:pPr lvl="2">
              <a:spcBef>
                <a:spcPts val="600"/>
              </a:spcBef>
              <a:spcAft>
                <a:spcPts val="600"/>
              </a:spcAft>
              <a:buFont typeface="Arial" pitchFamily="34" charset="0"/>
              <a:buChar char="•"/>
            </a:pPr>
            <a:r>
              <a:rPr lang="en-US" sz="1800" dirty="0" smtClean="0"/>
              <a:t>Propellant solution is adaptive and can be readily modified, fabricated, and demonstrated with new formulations based on fracturing requirements</a:t>
            </a:r>
          </a:p>
          <a:p>
            <a:pPr lvl="2">
              <a:lnSpc>
                <a:spcPts val="1400"/>
              </a:lnSpc>
              <a:spcBef>
                <a:spcPts val="600"/>
              </a:spcBef>
              <a:spcAft>
                <a:spcPts val="600"/>
              </a:spcAft>
              <a:buFont typeface="Arial" pitchFamily="34" charset="0"/>
              <a:buChar char="•"/>
            </a:pPr>
            <a:r>
              <a:rPr lang="en-US" sz="1800" dirty="0" smtClean="0"/>
              <a:t>Applicable for use in oil, gas &amp; geothermal wells</a:t>
            </a:r>
          </a:p>
          <a:p>
            <a:pPr lvl="3">
              <a:lnSpc>
                <a:spcPts val="1200"/>
              </a:lnSpc>
              <a:spcBef>
                <a:spcPts val="600"/>
              </a:spcBef>
              <a:spcAft>
                <a:spcPts val="600"/>
              </a:spcAft>
              <a:buFont typeface="Wingdings" pitchFamily="2" charset="2"/>
              <a:buChar char="Ø"/>
            </a:pPr>
            <a:r>
              <a:rPr lang="en-US" sz="1600" dirty="0" smtClean="0"/>
              <a:t>Re-stimulation of existing wells</a:t>
            </a:r>
          </a:p>
          <a:p>
            <a:pPr lvl="3">
              <a:lnSpc>
                <a:spcPts val="1200"/>
              </a:lnSpc>
              <a:spcBef>
                <a:spcPts val="600"/>
              </a:spcBef>
              <a:spcAft>
                <a:spcPts val="600"/>
              </a:spcAft>
              <a:buFont typeface="Wingdings" pitchFamily="2" charset="2"/>
              <a:buChar char="Ø"/>
            </a:pPr>
            <a:r>
              <a:rPr lang="en-US" sz="1600" dirty="0" smtClean="0"/>
              <a:t>In concert with hydro </a:t>
            </a:r>
            <a:r>
              <a:rPr lang="en-US" sz="1600" dirty="0" err="1" smtClean="0"/>
              <a:t>fracking</a:t>
            </a:r>
            <a:r>
              <a:rPr lang="en-US" sz="1600" dirty="0" smtClean="0"/>
              <a:t> (e.g. reduce breakdown pressures)</a:t>
            </a:r>
          </a:p>
          <a:p>
            <a:pPr lvl="3">
              <a:lnSpc>
                <a:spcPts val="1200"/>
              </a:lnSpc>
              <a:spcBef>
                <a:spcPts val="600"/>
              </a:spcBef>
              <a:spcAft>
                <a:spcPts val="600"/>
              </a:spcAft>
              <a:buFont typeface="Wingdings" pitchFamily="2" charset="2"/>
              <a:buChar char="Ø"/>
            </a:pPr>
            <a:r>
              <a:rPr lang="en-US" sz="1600" dirty="0" smtClean="0"/>
              <a:t>Substitution for hydro operations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Solid Propellant Stimulation Tool Description </a:t>
            </a:r>
            <a:endParaRPr lang="en-US" sz="2400" dirty="0"/>
          </a:p>
        </p:txBody>
      </p:sp>
      <p:sp>
        <p:nvSpPr>
          <p:cNvPr id="3" name="Content Placeholder 2"/>
          <p:cNvSpPr>
            <a:spLocks noGrp="1"/>
          </p:cNvSpPr>
          <p:nvPr>
            <p:ph idx="1"/>
          </p:nvPr>
        </p:nvSpPr>
        <p:spPr>
          <a:xfrm>
            <a:off x="279911" y="771266"/>
            <a:ext cx="2683933" cy="5619750"/>
          </a:xfrm>
        </p:spPr>
        <p:txBody>
          <a:bodyPr>
            <a:noAutofit/>
          </a:bodyPr>
          <a:lstStyle/>
          <a:p>
            <a:pPr marL="227013" indent="-227013">
              <a:buFont typeface="Arial" pitchFamily="34" charset="0"/>
              <a:buChar char="•"/>
            </a:pPr>
            <a:r>
              <a:rPr lang="en-US" sz="1600" b="0" dirty="0" smtClean="0">
                <a:cs typeface="Arial" pitchFamily="34" charset="0"/>
              </a:rPr>
              <a:t>Environmentally </a:t>
            </a:r>
            <a:r>
              <a:rPr lang="en-US" sz="1600" b="0" dirty="0" smtClean="0"/>
              <a:t>sealed ignition designed tool with </a:t>
            </a:r>
            <a:br>
              <a:rPr lang="en-US" sz="1600" b="0" dirty="0" smtClean="0"/>
            </a:br>
            <a:r>
              <a:rPr lang="en-US" sz="1600" b="0" dirty="0" smtClean="0"/>
              <a:t>pre-machined fracturing segments that ideally provide equal flame spreading and, therefore, </a:t>
            </a:r>
            <a:r>
              <a:rPr lang="en-US" sz="1600" b="0" i="1" u="sng" dirty="0" smtClean="0">
                <a:effectLst>
                  <a:outerShdw blurRad="38100" dist="38100" dir="2700000" algn="tl">
                    <a:srgbClr val="000000">
                      <a:alpha val="43137"/>
                    </a:srgbClr>
                  </a:outerShdw>
                </a:effectLst>
              </a:rPr>
              <a:t>completely burn the propellant grain</a:t>
            </a:r>
          </a:p>
          <a:p>
            <a:pPr marL="227013" indent="-227013">
              <a:buFont typeface="Arial" pitchFamily="34" charset="0"/>
              <a:buChar char="•"/>
            </a:pPr>
            <a:r>
              <a:rPr lang="en-US" sz="1600" b="0" dirty="0" smtClean="0">
                <a:cs typeface="Arial" pitchFamily="34" charset="0"/>
              </a:rPr>
              <a:t>Configuration design is critical to the success of the tool</a:t>
            </a:r>
          </a:p>
          <a:p>
            <a:pPr marL="227013" indent="-227013">
              <a:buFont typeface="Arial" pitchFamily="34" charset="0"/>
              <a:buChar char="•"/>
            </a:pPr>
            <a:r>
              <a:rPr lang="en-US" sz="1600" b="0" dirty="0" smtClean="0">
                <a:cs typeface="Arial" pitchFamily="34" charset="0"/>
              </a:rPr>
              <a:t>Assembled at well site to assure maximum tool benefit and ease of transfer</a:t>
            </a:r>
          </a:p>
          <a:p>
            <a:pPr marL="227013" indent="-227013">
              <a:buFont typeface="Arial" pitchFamily="34" charset="0"/>
              <a:buChar char="•"/>
            </a:pPr>
            <a:r>
              <a:rPr lang="en-US" sz="1600" b="0" dirty="0" smtClean="0">
                <a:cs typeface="Arial" pitchFamily="34" charset="0"/>
              </a:rPr>
              <a:t>Results can be measured in the same day</a:t>
            </a:r>
          </a:p>
          <a:p>
            <a:pPr marL="227013" indent="-227013">
              <a:buFont typeface="Arial" pitchFamily="34" charset="0"/>
              <a:buChar char="•"/>
            </a:pPr>
            <a:r>
              <a:rPr lang="en-US" sz="1600" b="0" dirty="0" smtClean="0">
                <a:cs typeface="Arial" pitchFamily="34" charset="0"/>
              </a:rPr>
              <a:t>Successfully tested in several application and down-hole conditions</a:t>
            </a:r>
          </a:p>
        </p:txBody>
      </p:sp>
      <p:pic>
        <p:nvPicPr>
          <p:cNvPr id="5" name="Picture 2"/>
          <p:cNvPicPr>
            <a:picLocks noChangeAspect="1" noChangeArrowheads="1"/>
          </p:cNvPicPr>
          <p:nvPr/>
        </p:nvPicPr>
        <p:blipFill>
          <a:blip r:embed="rId2" cstate="print"/>
          <a:srcRect/>
          <a:stretch>
            <a:fillRect/>
          </a:stretch>
        </p:blipFill>
        <p:spPr bwMode="auto">
          <a:xfrm>
            <a:off x="3344334" y="1302981"/>
            <a:ext cx="54864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13066" y="-28876"/>
            <a:ext cx="8218487" cy="682626"/>
          </a:xfrm>
        </p:spPr>
        <p:txBody>
          <a:bodyPr/>
          <a:lstStyle/>
          <a:p>
            <a:r>
              <a:rPr lang="en-US" sz="2400" dirty="0" smtClean="0"/>
              <a:t>Benefits of </a:t>
            </a:r>
            <a:r>
              <a:rPr lang="en-US" dirty="0" err="1" smtClean="0"/>
              <a:t>Energetics</a:t>
            </a:r>
            <a:r>
              <a:rPr lang="en-US" sz="2400" dirty="0" smtClean="0"/>
              <a:t> Fracturing Process</a:t>
            </a:r>
          </a:p>
        </p:txBody>
      </p:sp>
      <p:sp>
        <p:nvSpPr>
          <p:cNvPr id="7" name="TextBox 6"/>
          <p:cNvSpPr txBox="1"/>
          <p:nvPr/>
        </p:nvSpPr>
        <p:spPr>
          <a:xfrm>
            <a:off x="249372" y="832137"/>
            <a:ext cx="8001748" cy="5447645"/>
          </a:xfrm>
          <a:prstGeom prst="rect">
            <a:avLst/>
          </a:prstGeom>
          <a:noFill/>
          <a:ln w="28575">
            <a:solidFill>
              <a:schemeClr val="bg1"/>
            </a:solidFill>
          </a:ln>
        </p:spPr>
        <p:txBody>
          <a:bodyPr wrap="square" rtlCol="0">
            <a:spAutoFit/>
          </a:bodyPr>
          <a:lstStyle/>
          <a:p>
            <a:pPr algn="l">
              <a:spcBef>
                <a:spcPts val="0"/>
              </a:spcBef>
              <a:spcAft>
                <a:spcPts val="600"/>
              </a:spcAft>
            </a:pPr>
            <a:r>
              <a:rPr lang="en-US" sz="1400" b="1" i="1" u="sng" dirty="0" smtClean="0"/>
              <a:t>PRIMARY BENEFITS</a:t>
            </a:r>
          </a:p>
          <a:p>
            <a:pPr marL="52388" indent="125413" algn="l">
              <a:spcBef>
                <a:spcPts val="0"/>
              </a:spcBef>
              <a:spcAft>
                <a:spcPts val="600"/>
              </a:spcAft>
              <a:buFont typeface="Arial" pitchFamily="34" charset="0"/>
              <a:buChar char="•"/>
            </a:pPr>
            <a:r>
              <a:rPr lang="en-US" sz="1200" dirty="0" smtClean="0"/>
              <a:t>Release of the gas disbursement</a:t>
            </a:r>
          </a:p>
          <a:p>
            <a:pPr marL="230188" lvl="3" indent="125413" algn="l">
              <a:spcBef>
                <a:spcPts val="0"/>
              </a:spcBef>
              <a:spcAft>
                <a:spcPts val="300"/>
              </a:spcAft>
              <a:buFont typeface="Arial" pitchFamily="34" charset="0"/>
              <a:buChar char="–"/>
            </a:pPr>
            <a:r>
              <a:rPr lang="en-US" sz="1000" dirty="0" smtClean="0"/>
              <a:t>Explosives   1,000,000 psi in 1 microsecond</a:t>
            </a:r>
          </a:p>
          <a:p>
            <a:pPr marL="230188" lvl="3" indent="125413" algn="l">
              <a:spcBef>
                <a:spcPts val="0"/>
              </a:spcBef>
              <a:spcAft>
                <a:spcPts val="300"/>
              </a:spcAft>
              <a:buFont typeface="Arial" pitchFamily="34" charset="0"/>
              <a:buChar char="–"/>
            </a:pPr>
            <a:r>
              <a:rPr lang="en-US" sz="1000" dirty="0" smtClean="0"/>
              <a:t>Hydraulic	      5,000 psi in 1 hour</a:t>
            </a:r>
          </a:p>
          <a:p>
            <a:pPr marL="230188" lvl="3" indent="125413" algn="l">
              <a:spcBef>
                <a:spcPts val="0"/>
              </a:spcBef>
              <a:spcAft>
                <a:spcPts val="300"/>
              </a:spcAft>
              <a:buFont typeface="Arial" pitchFamily="34" charset="0"/>
              <a:buChar char="–"/>
            </a:pPr>
            <a:r>
              <a:rPr lang="en-US" sz="1000" b="1" i="1" dirty="0" smtClean="0"/>
              <a:t>Propellants  20,000 psi in 10 milliseconds (Tailored</a:t>
            </a:r>
            <a:r>
              <a:rPr lang="en-US" sz="1000" dirty="0" smtClean="0"/>
              <a:t>)</a:t>
            </a:r>
          </a:p>
          <a:p>
            <a:pPr indent="177800" algn="l">
              <a:spcBef>
                <a:spcPts val="0"/>
              </a:spcBef>
              <a:spcAft>
                <a:spcPts val="300"/>
              </a:spcAft>
              <a:buFont typeface="Arial" pitchFamily="34" charset="0"/>
              <a:buChar char="•"/>
            </a:pPr>
            <a:r>
              <a:rPr lang="en-US" sz="1200" dirty="0" smtClean="0"/>
              <a:t>Reduces or eliminates the amount of water required</a:t>
            </a:r>
          </a:p>
          <a:p>
            <a:pPr indent="177800" algn="l">
              <a:spcBef>
                <a:spcPts val="0"/>
              </a:spcBef>
              <a:spcAft>
                <a:spcPts val="300"/>
              </a:spcAft>
              <a:buFont typeface="Arial" pitchFamily="34" charset="0"/>
              <a:buChar char="•"/>
            </a:pPr>
            <a:r>
              <a:rPr lang="en-US" sz="1200" dirty="0" smtClean="0"/>
              <a:t>Drastically reduces or eliminates the disposal of used</a:t>
            </a:r>
          </a:p>
          <a:p>
            <a:pPr indent="177800" algn="l">
              <a:spcBef>
                <a:spcPts val="0"/>
              </a:spcBef>
              <a:spcAft>
                <a:spcPts val="300"/>
              </a:spcAft>
            </a:pPr>
            <a:r>
              <a:rPr lang="en-US" sz="1200" dirty="0" smtClean="0"/>
              <a:t> fracturing water</a:t>
            </a:r>
          </a:p>
          <a:p>
            <a:pPr indent="177800" algn="l">
              <a:spcBef>
                <a:spcPts val="0"/>
              </a:spcBef>
              <a:spcAft>
                <a:spcPts val="300"/>
              </a:spcAft>
              <a:buFont typeface="Arial" pitchFamily="34" charset="0"/>
              <a:buChar char="•"/>
            </a:pPr>
            <a:r>
              <a:rPr lang="en-US" sz="1200" dirty="0" smtClean="0"/>
              <a:t>Much lower cost</a:t>
            </a:r>
            <a:endParaRPr lang="en-US" sz="1400" dirty="0" smtClean="0"/>
          </a:p>
          <a:p>
            <a:pPr marL="230188" lvl="3" indent="125413" algn="l">
              <a:spcBef>
                <a:spcPts val="0"/>
              </a:spcBef>
              <a:spcAft>
                <a:spcPts val="300"/>
              </a:spcAft>
              <a:buFont typeface="Arial" pitchFamily="34" charset="0"/>
              <a:buChar char="–"/>
            </a:pPr>
            <a:r>
              <a:rPr lang="en-US" sz="1000" dirty="0" smtClean="0"/>
              <a:t>50% cost reduction versus current procedure</a:t>
            </a:r>
          </a:p>
          <a:p>
            <a:pPr marL="230188" lvl="3" indent="125413" algn="l">
              <a:spcBef>
                <a:spcPts val="0"/>
              </a:spcBef>
              <a:spcAft>
                <a:spcPts val="300"/>
              </a:spcAft>
              <a:buFont typeface="Arial" pitchFamily="34" charset="0"/>
              <a:buChar char="–"/>
            </a:pPr>
            <a:r>
              <a:rPr lang="en-US" sz="1000" dirty="0" smtClean="0"/>
              <a:t>Minimal on-site equipment</a:t>
            </a:r>
          </a:p>
          <a:p>
            <a:pPr marL="230188" lvl="3" indent="125413" algn="l">
              <a:spcBef>
                <a:spcPts val="0"/>
              </a:spcBef>
              <a:spcAft>
                <a:spcPts val="300"/>
              </a:spcAft>
              <a:buFont typeface="Arial" pitchFamily="34" charset="0"/>
              <a:buChar char="–"/>
            </a:pPr>
            <a:r>
              <a:rPr lang="en-US" sz="1000" dirty="0" smtClean="0"/>
              <a:t>Shorter service time needed to get well on line</a:t>
            </a:r>
          </a:p>
          <a:p>
            <a:pPr marL="0" lvl="3" algn="l">
              <a:spcBef>
                <a:spcPts val="0"/>
              </a:spcBef>
              <a:spcAft>
                <a:spcPts val="600"/>
              </a:spcAft>
            </a:pPr>
            <a:endParaRPr lang="en-US" sz="800" b="1" i="1" u="sng" dirty="0" smtClean="0"/>
          </a:p>
          <a:p>
            <a:pPr marL="0" lvl="3" algn="l">
              <a:spcBef>
                <a:spcPts val="0"/>
              </a:spcBef>
              <a:spcAft>
                <a:spcPts val="600"/>
              </a:spcAft>
            </a:pPr>
            <a:r>
              <a:rPr lang="en-US" sz="1400" b="1" i="1" u="sng" dirty="0" smtClean="0"/>
              <a:t>ADDITIONAL BENEFITS</a:t>
            </a:r>
          </a:p>
          <a:p>
            <a:pPr marL="111125" indent="-111125" algn="l">
              <a:spcBef>
                <a:spcPts val="0"/>
              </a:spcBef>
              <a:spcAft>
                <a:spcPts val="300"/>
              </a:spcAft>
              <a:buFont typeface="Arial" pitchFamily="34" charset="0"/>
              <a:buChar char="•"/>
            </a:pPr>
            <a:r>
              <a:rPr lang="en-US" sz="1200" dirty="0" smtClean="0">
                <a:cs typeface="Arial" charset="0"/>
              </a:rPr>
              <a:t>Eliminates the need for chemicals to alter the success </a:t>
            </a:r>
            <a:br>
              <a:rPr lang="en-US" sz="1200" dirty="0" smtClean="0">
                <a:cs typeface="Arial" charset="0"/>
              </a:rPr>
            </a:br>
            <a:r>
              <a:rPr lang="en-US" sz="1200" dirty="0" smtClean="0">
                <a:cs typeface="Arial" charset="0"/>
              </a:rPr>
              <a:t>of the fracturing technique</a:t>
            </a:r>
          </a:p>
          <a:p>
            <a:pPr marL="111125" indent="-111125" algn="l">
              <a:spcBef>
                <a:spcPts val="0"/>
              </a:spcBef>
              <a:spcAft>
                <a:spcPts val="300"/>
              </a:spcAft>
              <a:buFont typeface="Arial" pitchFamily="34" charset="0"/>
              <a:buChar char="•"/>
            </a:pPr>
            <a:r>
              <a:rPr lang="en-US" sz="1200" dirty="0" smtClean="0">
                <a:cs typeface="Arial" charset="0"/>
              </a:rPr>
              <a:t>Creates multiple fractures with controls instantly around </a:t>
            </a:r>
            <a:br>
              <a:rPr lang="en-US" sz="1200" dirty="0" smtClean="0">
                <a:cs typeface="Arial" charset="0"/>
              </a:rPr>
            </a:br>
            <a:r>
              <a:rPr lang="en-US" sz="1200" dirty="0" smtClean="0">
                <a:cs typeface="Arial" charset="0"/>
              </a:rPr>
              <a:t>boreholes to eliminate aquifer contamination</a:t>
            </a:r>
          </a:p>
          <a:p>
            <a:pPr marL="111125" indent="-111125" algn="l">
              <a:spcBef>
                <a:spcPts val="0"/>
              </a:spcBef>
              <a:spcAft>
                <a:spcPts val="300"/>
              </a:spcAft>
              <a:buFont typeface="Arial" pitchFamily="34" charset="0"/>
              <a:buChar char="•"/>
            </a:pPr>
            <a:r>
              <a:rPr lang="en-US" sz="1200" dirty="0" smtClean="0">
                <a:cs typeface="Arial" charset="0"/>
              </a:rPr>
              <a:t>Increases injection &amp; withdraw rates in gas storage wells</a:t>
            </a:r>
          </a:p>
          <a:p>
            <a:pPr marL="111125" lvl="3" indent="-111125" algn="l">
              <a:spcBef>
                <a:spcPts val="0"/>
              </a:spcBef>
              <a:spcAft>
                <a:spcPts val="300"/>
              </a:spcAft>
              <a:buFont typeface="Arial" pitchFamily="34" charset="0"/>
              <a:buChar char="•"/>
            </a:pPr>
            <a:r>
              <a:rPr lang="en-US" sz="1200" dirty="0" smtClean="0">
                <a:cs typeface="Arial" charset="0"/>
              </a:rPr>
              <a:t>Removes “skin” and cleans the wellbore damage the </a:t>
            </a:r>
            <a:br>
              <a:rPr lang="en-US" sz="1200" dirty="0" smtClean="0">
                <a:cs typeface="Arial" charset="0"/>
              </a:rPr>
            </a:br>
            <a:r>
              <a:rPr lang="en-US" sz="1200" dirty="0" smtClean="0">
                <a:cs typeface="Arial" charset="0"/>
              </a:rPr>
              <a:t>perforating process creates, which reduces breakdown </a:t>
            </a:r>
            <a:br>
              <a:rPr lang="en-US" sz="1200" dirty="0" smtClean="0">
                <a:cs typeface="Arial" charset="0"/>
              </a:rPr>
            </a:br>
            <a:r>
              <a:rPr lang="en-US" sz="1200" dirty="0" smtClean="0">
                <a:cs typeface="Arial" charset="0"/>
              </a:rPr>
              <a:t>pressure in some formations</a:t>
            </a:r>
          </a:p>
          <a:p>
            <a:pPr marL="111125" lvl="3" indent="-111125" algn="l">
              <a:spcBef>
                <a:spcPts val="0"/>
              </a:spcBef>
              <a:spcAft>
                <a:spcPts val="300"/>
              </a:spcAft>
              <a:buFont typeface="Arial" pitchFamily="34" charset="0"/>
              <a:buChar char="•"/>
            </a:pPr>
            <a:r>
              <a:rPr lang="en-US" sz="1200" dirty="0" smtClean="0">
                <a:cs typeface="Arial" charset="0"/>
              </a:rPr>
              <a:t>Improves effectiveness of acidizing by using propellant before acidizing</a:t>
            </a:r>
          </a:p>
          <a:p>
            <a:pPr marL="111125" lvl="3" indent="-111125" algn="l">
              <a:spcBef>
                <a:spcPts val="0"/>
              </a:spcBef>
              <a:spcAft>
                <a:spcPts val="300"/>
              </a:spcAft>
              <a:buFont typeface="Arial" pitchFamily="34" charset="0"/>
              <a:buChar char="•"/>
            </a:pPr>
            <a:r>
              <a:rPr lang="en-US" sz="1200" dirty="0" smtClean="0">
                <a:cs typeface="Arial" charset="0"/>
              </a:rPr>
              <a:t>Stimulates selected zones without the need to set packers</a:t>
            </a:r>
          </a:p>
          <a:p>
            <a:pPr marL="111125" lvl="3" indent="-111125" algn="l">
              <a:spcBef>
                <a:spcPts val="0"/>
              </a:spcBef>
              <a:spcAft>
                <a:spcPts val="300"/>
              </a:spcAft>
              <a:buFont typeface="Arial" pitchFamily="34" charset="0"/>
              <a:buChar char="•"/>
            </a:pPr>
            <a:r>
              <a:rPr lang="en-US" sz="1200" dirty="0" smtClean="0">
                <a:cs typeface="Arial" charset="0"/>
              </a:rPr>
              <a:t>Minimal formation damage from incompatible fluids and minimal vertical growth out of the pay zone</a:t>
            </a:r>
          </a:p>
        </p:txBody>
      </p:sp>
      <p:sp>
        <p:nvSpPr>
          <p:cNvPr id="9" name="TextBox 8"/>
          <p:cNvSpPr txBox="1"/>
          <p:nvPr/>
        </p:nvSpPr>
        <p:spPr>
          <a:xfrm>
            <a:off x="1749465" y="6218069"/>
            <a:ext cx="5609228" cy="369332"/>
          </a:xfrm>
          <a:prstGeom prst="rect">
            <a:avLst/>
          </a:prstGeom>
          <a:solidFill>
            <a:srgbClr val="996600"/>
          </a:solidFill>
        </p:spPr>
        <p:txBody>
          <a:bodyPr wrap="square" rtlCol="0">
            <a:spAutoFit/>
          </a:bodyPr>
          <a:lstStyle/>
          <a:p>
            <a:r>
              <a:rPr lang="en-US" sz="1800" b="1" dirty="0" smtClean="0">
                <a:solidFill>
                  <a:schemeClr val="bg1"/>
                </a:solidFill>
              </a:rPr>
              <a:t>Bottom line:   Increased performance, lower cost</a:t>
            </a:r>
            <a:endParaRPr lang="en-US" sz="1800" b="1" dirty="0">
              <a:solidFill>
                <a:schemeClr val="bg1"/>
              </a:solidFill>
            </a:endParaRPr>
          </a:p>
        </p:txBody>
      </p:sp>
      <p:pic>
        <p:nvPicPr>
          <p:cNvPr id="10" name="Picture 9" descr="pressure histories.jpg"/>
          <p:cNvPicPr>
            <a:picLocks noChangeAspect="1"/>
          </p:cNvPicPr>
          <p:nvPr/>
        </p:nvPicPr>
        <p:blipFill>
          <a:blip r:embed="rId2" cstate="print"/>
          <a:srcRect/>
          <a:stretch>
            <a:fillRect/>
          </a:stretch>
        </p:blipFill>
        <p:spPr>
          <a:xfrm>
            <a:off x="5033818" y="868225"/>
            <a:ext cx="3833091" cy="2376055"/>
          </a:xfrm>
          <a:prstGeom prst="rect">
            <a:avLst/>
          </a:prstGeom>
        </p:spPr>
      </p:pic>
      <p:pic>
        <p:nvPicPr>
          <p:cNvPr id="12" name="Picture 11" descr="propellant fracturing.jpg"/>
          <p:cNvPicPr>
            <a:picLocks noChangeAspect="1"/>
          </p:cNvPicPr>
          <p:nvPr/>
        </p:nvPicPr>
        <p:blipFill>
          <a:blip r:embed="rId3" cstate="print"/>
          <a:srcRect/>
          <a:stretch>
            <a:fillRect/>
          </a:stretch>
        </p:blipFill>
        <p:spPr>
          <a:xfrm>
            <a:off x="7094095" y="5061525"/>
            <a:ext cx="2049905" cy="1099127"/>
          </a:xfrm>
          <a:prstGeom prst="rect">
            <a:avLst/>
          </a:prstGeom>
          <a:ln>
            <a:noFill/>
          </a:ln>
        </p:spPr>
      </p:pic>
      <p:pic>
        <p:nvPicPr>
          <p:cNvPr id="8" name="Picture 7" descr="Created Fracture Geometries Comparison.jpg"/>
          <p:cNvPicPr>
            <a:picLocks noChangeAspect="1"/>
          </p:cNvPicPr>
          <p:nvPr/>
        </p:nvPicPr>
        <p:blipFill>
          <a:blip r:embed="rId4" cstate="print"/>
          <a:srcRect/>
          <a:stretch>
            <a:fillRect/>
          </a:stretch>
        </p:blipFill>
        <p:spPr>
          <a:xfrm>
            <a:off x="4590466" y="3336640"/>
            <a:ext cx="3380516" cy="1820190"/>
          </a:xfrm>
          <a:prstGeom prst="rect">
            <a:avLst/>
          </a:prstGeom>
        </p:spPr>
      </p:pic>
      <p:cxnSp>
        <p:nvCxnSpPr>
          <p:cNvPr id="14" name="Straight Arrow Connector 13"/>
          <p:cNvCxnSpPr/>
          <p:nvPr/>
        </p:nvCxnSpPr>
        <p:spPr bwMode="auto">
          <a:xfrm rot="10800000">
            <a:off x="6530109" y="4710545"/>
            <a:ext cx="951346" cy="637310"/>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70" y="-1"/>
            <a:ext cx="8218487" cy="682626"/>
          </a:xfrm>
        </p:spPr>
        <p:txBody>
          <a:bodyPr/>
          <a:lstStyle/>
          <a:p>
            <a:r>
              <a:rPr lang="en-US" dirty="0" err="1" smtClean="0"/>
              <a:t>Energetics</a:t>
            </a:r>
            <a:r>
              <a:rPr lang="en-US" dirty="0" smtClean="0"/>
              <a:t>-based </a:t>
            </a:r>
            <a:r>
              <a:rPr lang="en-US" sz="2400" dirty="0" smtClean="0"/>
              <a:t>Stimulation Technology </a:t>
            </a:r>
            <a:endParaRPr lang="en-US" sz="2400" dirty="0"/>
          </a:p>
        </p:txBody>
      </p:sp>
      <p:sp>
        <p:nvSpPr>
          <p:cNvPr id="3" name="Content Placeholder 2"/>
          <p:cNvSpPr>
            <a:spLocks noGrp="1"/>
          </p:cNvSpPr>
          <p:nvPr>
            <p:ph idx="1"/>
          </p:nvPr>
        </p:nvSpPr>
        <p:spPr>
          <a:xfrm>
            <a:off x="324777" y="1122245"/>
            <a:ext cx="8165806" cy="5034427"/>
          </a:xfrm>
        </p:spPr>
        <p:txBody>
          <a:bodyPr>
            <a:noAutofit/>
          </a:bodyPr>
          <a:lstStyle/>
          <a:p>
            <a:pPr>
              <a:buNone/>
            </a:pPr>
            <a:r>
              <a:rPr lang="en-US" sz="2000" b="1" u="sng" dirty="0" smtClean="0">
                <a:cs typeface="Arial" pitchFamily="34" charset="0"/>
              </a:rPr>
              <a:t>Features</a:t>
            </a:r>
            <a:endParaRPr lang="en-US" sz="2000" u="sng" dirty="0">
              <a:cs typeface="Arial" pitchFamily="34" charset="0"/>
            </a:endParaRPr>
          </a:p>
          <a:p>
            <a:pPr marL="231775" indent="-177800">
              <a:spcBef>
                <a:spcPts val="0"/>
              </a:spcBef>
              <a:spcAft>
                <a:spcPts val="600"/>
              </a:spcAft>
              <a:buFont typeface="Arial" pitchFamily="34" charset="0"/>
              <a:buChar char="•"/>
            </a:pPr>
            <a:r>
              <a:rPr lang="en-US" sz="1800" b="0" dirty="0">
                <a:cs typeface="Arial" pitchFamily="34" charset="0"/>
              </a:rPr>
              <a:t>Propellant is highly energetic </a:t>
            </a:r>
            <a:r>
              <a:rPr lang="en-US" sz="1800" b="0" dirty="0" smtClean="0">
                <a:cs typeface="Arial" pitchFamily="34" charset="0"/>
              </a:rPr>
              <a:t>&amp; long </a:t>
            </a:r>
            <a:r>
              <a:rPr lang="en-US" sz="1800" b="0" dirty="0">
                <a:cs typeface="Arial" pitchFamily="34" charset="0"/>
              </a:rPr>
              <a:t>burning for an extended propellant treatment </a:t>
            </a:r>
          </a:p>
          <a:p>
            <a:pPr marL="231775" indent="-231775">
              <a:spcBef>
                <a:spcPts val="0"/>
              </a:spcBef>
              <a:spcAft>
                <a:spcPts val="600"/>
              </a:spcAft>
              <a:buFont typeface="Arial" pitchFamily="34" charset="0"/>
              <a:buChar char="•"/>
            </a:pPr>
            <a:r>
              <a:rPr lang="en-US" sz="1800" b="0" dirty="0">
                <a:cs typeface="Arial" pitchFamily="34" charset="0"/>
              </a:rPr>
              <a:t>Unique initiation process and patented coating process </a:t>
            </a:r>
            <a:r>
              <a:rPr lang="en-US" sz="1800" b="0" dirty="0" smtClean="0">
                <a:cs typeface="Arial" pitchFamily="34" charset="0"/>
              </a:rPr>
              <a:t>ensures predictability</a:t>
            </a:r>
            <a:endParaRPr lang="en-US" sz="1800" b="0" dirty="0">
              <a:cs typeface="Arial" pitchFamily="34" charset="0"/>
            </a:endParaRPr>
          </a:p>
          <a:p>
            <a:pPr marL="231775" indent="-231775">
              <a:spcBef>
                <a:spcPts val="0"/>
              </a:spcBef>
              <a:spcAft>
                <a:spcPts val="600"/>
              </a:spcAft>
              <a:buFont typeface="Arial" pitchFamily="34" charset="0"/>
              <a:buChar char="•"/>
            </a:pPr>
            <a:r>
              <a:rPr lang="en-US" sz="1800" b="0" dirty="0" smtClean="0">
                <a:cs typeface="Arial" pitchFamily="34" charset="0"/>
              </a:rPr>
              <a:t>Variable </a:t>
            </a:r>
            <a:r>
              <a:rPr lang="en-US" sz="1800" b="0" dirty="0">
                <a:cs typeface="Arial" pitchFamily="34" charset="0"/>
              </a:rPr>
              <a:t>surface area ignition increases or decreases the release of gas as needed</a:t>
            </a:r>
          </a:p>
          <a:p>
            <a:pPr marL="231775" indent="-231775">
              <a:spcBef>
                <a:spcPts val="0"/>
              </a:spcBef>
              <a:spcAft>
                <a:spcPts val="600"/>
              </a:spcAft>
              <a:buFont typeface="Arial" pitchFamily="34" charset="0"/>
              <a:buChar char="•"/>
            </a:pPr>
            <a:r>
              <a:rPr lang="en-US" sz="1800" b="0" dirty="0" err="1" smtClean="0">
                <a:cs typeface="Arial" pitchFamily="34" charset="0"/>
              </a:rPr>
              <a:t>Wireline</a:t>
            </a:r>
            <a:r>
              <a:rPr lang="en-US" sz="1800" b="0" dirty="0" smtClean="0"/>
              <a:t>,</a:t>
            </a:r>
            <a:r>
              <a:rPr lang="en-US" sz="1800" b="0" dirty="0" smtClean="0">
                <a:cs typeface="Arial" pitchFamily="34" charset="0"/>
              </a:rPr>
              <a:t> tubing </a:t>
            </a:r>
            <a:r>
              <a:rPr lang="en-US" sz="1800" b="0" dirty="0">
                <a:cs typeface="Arial" pitchFamily="34" charset="0"/>
              </a:rPr>
              <a:t>(</a:t>
            </a:r>
            <a:r>
              <a:rPr lang="en-US" sz="1800" b="0" dirty="0" smtClean="0">
                <a:cs typeface="Arial" pitchFamily="34" charset="0"/>
              </a:rPr>
              <a:t>TCP) and </a:t>
            </a:r>
            <a:r>
              <a:rPr lang="en-US" sz="1800" b="0" dirty="0">
                <a:cs typeface="Arial" pitchFamily="34" charset="0"/>
              </a:rPr>
              <a:t>coiled tubing </a:t>
            </a:r>
            <a:r>
              <a:rPr lang="en-US" sz="1800" b="0" dirty="0" smtClean="0">
                <a:cs typeface="Arial" pitchFamily="34" charset="0"/>
              </a:rPr>
              <a:t>conveyed</a:t>
            </a:r>
            <a:endParaRPr lang="en-US" sz="1800" b="0" dirty="0">
              <a:cs typeface="Arial" pitchFamily="34" charset="0"/>
            </a:endParaRPr>
          </a:p>
          <a:p>
            <a:pPr>
              <a:spcBef>
                <a:spcPts val="600"/>
              </a:spcBef>
            </a:pPr>
            <a:endParaRPr lang="en-US" sz="2000" u="sng" dirty="0" smtClean="0">
              <a:cs typeface="Arial" pitchFamily="34" charset="0"/>
            </a:endParaRPr>
          </a:p>
          <a:p>
            <a:pPr>
              <a:spcBef>
                <a:spcPts val="600"/>
              </a:spcBef>
              <a:buNone/>
            </a:pPr>
            <a:r>
              <a:rPr lang="en-US" sz="2000" u="sng" dirty="0" smtClean="0">
                <a:cs typeface="Arial" pitchFamily="34" charset="0"/>
              </a:rPr>
              <a:t>Specifications</a:t>
            </a:r>
            <a:endParaRPr lang="en-US" sz="2000" u="sng" dirty="0">
              <a:cs typeface="Arial" pitchFamily="34" charset="0"/>
            </a:endParaRPr>
          </a:p>
          <a:p>
            <a:pPr indent="231775">
              <a:spcBef>
                <a:spcPts val="0"/>
              </a:spcBef>
              <a:spcAft>
                <a:spcPts val="600"/>
              </a:spcAft>
              <a:buFont typeface="Arial" pitchFamily="34" charset="0"/>
              <a:buChar char="•"/>
            </a:pPr>
            <a:r>
              <a:rPr lang="en-US" sz="1800" b="0" dirty="0" smtClean="0">
                <a:cs typeface="Arial" pitchFamily="34" charset="0"/>
              </a:rPr>
              <a:t>Maximum temperature:  450°F </a:t>
            </a:r>
            <a:r>
              <a:rPr lang="en-US" sz="1800" b="0" dirty="0">
                <a:cs typeface="Arial" pitchFamily="34" charset="0"/>
              </a:rPr>
              <a:t>1 hour </a:t>
            </a:r>
            <a:r>
              <a:rPr lang="en-US" sz="1800" b="0" dirty="0" smtClean="0">
                <a:cs typeface="Arial" pitchFamily="34" charset="0"/>
              </a:rPr>
              <a:t> </a:t>
            </a:r>
          </a:p>
          <a:p>
            <a:pPr indent="231775">
              <a:spcBef>
                <a:spcPts val="0"/>
              </a:spcBef>
              <a:spcAft>
                <a:spcPts val="600"/>
              </a:spcAft>
              <a:buFont typeface="Arial" pitchFamily="34" charset="0"/>
              <a:buChar char="•"/>
            </a:pPr>
            <a:r>
              <a:rPr lang="en-US" sz="1800" b="0" dirty="0" smtClean="0">
                <a:cs typeface="Arial" pitchFamily="34" charset="0"/>
              </a:rPr>
              <a:t>Hydrostatic pressure up to 14,500 </a:t>
            </a:r>
            <a:r>
              <a:rPr lang="en-US" sz="1800" b="0" dirty="0">
                <a:cs typeface="Arial" pitchFamily="34" charset="0"/>
              </a:rPr>
              <a:t>psi</a:t>
            </a:r>
          </a:p>
          <a:p>
            <a:pPr indent="231775">
              <a:spcBef>
                <a:spcPts val="0"/>
              </a:spcBef>
              <a:spcAft>
                <a:spcPts val="600"/>
              </a:spcAft>
              <a:buFont typeface="Arial" pitchFamily="34" charset="0"/>
              <a:buChar char="•"/>
            </a:pPr>
            <a:r>
              <a:rPr lang="en-US" sz="1800" b="0" dirty="0">
                <a:cs typeface="Arial" pitchFamily="34" charset="0"/>
              </a:rPr>
              <a:t>Standard propellant cartridges come in </a:t>
            </a:r>
            <a:r>
              <a:rPr lang="en-US" sz="1800" b="0" dirty="0" smtClean="0">
                <a:cs typeface="Arial" pitchFamily="34" charset="0"/>
              </a:rPr>
              <a:t>three sizes</a:t>
            </a:r>
            <a:endParaRPr lang="en-US" sz="1800" b="0" dirty="0">
              <a:cs typeface="Arial" pitchFamily="34" charset="0"/>
            </a:endParaRPr>
          </a:p>
          <a:p>
            <a:pPr marL="455613" lvl="2" indent="287338">
              <a:spcBef>
                <a:spcPts val="0"/>
              </a:spcBef>
              <a:buFont typeface="Arial" pitchFamily="34" charset="0"/>
              <a:buChar char="–"/>
            </a:pPr>
            <a:r>
              <a:rPr lang="en-US" sz="1600" dirty="0" smtClean="0">
                <a:cs typeface="Arial" pitchFamily="34" charset="0"/>
              </a:rPr>
              <a:t>Multiple diameters (1.2 to 3.4 inches in diameter)</a:t>
            </a:r>
            <a:endParaRPr lang="en-US" sz="1600" dirty="0">
              <a:cs typeface="Arial" pitchFamily="34" charset="0"/>
            </a:endParaRPr>
          </a:p>
          <a:p>
            <a:pPr marL="455613" lvl="2" indent="287338">
              <a:spcBef>
                <a:spcPts val="0"/>
              </a:spcBef>
              <a:buFont typeface="Arial" pitchFamily="34" charset="0"/>
              <a:buChar char="–"/>
            </a:pPr>
            <a:r>
              <a:rPr lang="en-US" sz="1600" dirty="0" smtClean="0">
                <a:cs typeface="Arial" pitchFamily="34" charset="0"/>
              </a:rPr>
              <a:t>Propellant logs are casted in logs up to 36 inches in length</a:t>
            </a:r>
          </a:p>
          <a:p>
            <a:pPr lvl="0" indent="231775">
              <a:spcBef>
                <a:spcPts val="0"/>
              </a:spcBef>
              <a:spcAft>
                <a:spcPts val="600"/>
              </a:spcAft>
              <a:buFont typeface="Arial" pitchFamily="34" charset="0"/>
              <a:buChar char="•"/>
            </a:pPr>
            <a:r>
              <a:rPr lang="en-US" sz="1800" b="0" dirty="0" smtClean="0">
                <a:cs typeface="Arial" pitchFamily="34" charset="0"/>
              </a:rPr>
              <a:t>Custom tailoring of sizes </a:t>
            </a:r>
            <a:r>
              <a:rPr lang="en-US" sz="1800" b="0" dirty="0">
                <a:cs typeface="Arial" pitchFamily="34" charset="0"/>
              </a:rPr>
              <a:t>can be manufactured </a:t>
            </a:r>
            <a:r>
              <a:rPr lang="en-US" sz="1800" b="0" dirty="0" smtClean="0">
                <a:cs typeface="Arial" pitchFamily="34" charset="0"/>
              </a:rPr>
              <a:t>if needed</a:t>
            </a:r>
            <a:r>
              <a:rPr lang="en-US" sz="1800" b="0" dirty="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Corollary  Benefits </a:t>
            </a:r>
            <a:endParaRPr lang="en-US" dirty="0"/>
          </a:p>
        </p:txBody>
      </p:sp>
      <p:sp>
        <p:nvSpPr>
          <p:cNvPr id="3" name="Content Placeholder 2"/>
          <p:cNvSpPr>
            <a:spLocks noGrp="1"/>
          </p:cNvSpPr>
          <p:nvPr>
            <p:ph idx="1"/>
          </p:nvPr>
        </p:nvSpPr>
        <p:spPr/>
        <p:txBody>
          <a:bodyPr/>
          <a:lstStyle/>
          <a:p>
            <a:pPr>
              <a:buNone/>
            </a:pPr>
            <a:r>
              <a:rPr lang="en-US" dirty="0" smtClean="0"/>
              <a:t>Beyond time &amp; production advantages, ATK’s energetic-based extraction technology has the following attributes:</a:t>
            </a:r>
          </a:p>
          <a:p>
            <a:pPr>
              <a:buFont typeface="Arial" pitchFamily="34" charset="0"/>
              <a:buChar char="•"/>
            </a:pPr>
            <a:r>
              <a:rPr lang="en-US" dirty="0" smtClean="0"/>
              <a:t>Eases competing community demands for (often scarce) water resources</a:t>
            </a:r>
          </a:p>
          <a:p>
            <a:pPr>
              <a:buFont typeface="Arial" pitchFamily="34" charset="0"/>
              <a:buChar char="•"/>
            </a:pPr>
            <a:r>
              <a:rPr lang="en-US" dirty="0" smtClean="0"/>
              <a:t>Reduces traffic congestion/usage and the need for associated road repairs</a:t>
            </a:r>
          </a:p>
          <a:p>
            <a:pPr>
              <a:buFont typeface="Arial" pitchFamily="34" charset="0"/>
              <a:buChar char="•"/>
            </a:pPr>
            <a:r>
              <a:rPr lang="en-US" dirty="0" smtClean="0"/>
              <a:t>Smaller operating footprint is more acceptable to environmentally conscious communities</a:t>
            </a:r>
          </a:p>
          <a:p>
            <a:pPr>
              <a:buFont typeface="Arial" pitchFamily="34" charset="0"/>
              <a:buChar char="•"/>
            </a:pPr>
            <a:r>
              <a:rPr lang="en-US" dirty="0" smtClean="0"/>
              <a:t>ATK’s record of handling, transporting, and operating safety provides additional assurance to hosting communities</a:t>
            </a:r>
          </a:p>
          <a:p>
            <a:pPr>
              <a:buFont typeface="Arial" pitchFamily="34" charset="0"/>
              <a:buChar char="•"/>
            </a:pPr>
            <a:r>
              <a:rPr lang="en-US" dirty="0" smtClean="0"/>
              <a:t>Reduction/elimination of chemicals viewed more favorably by communities with concerns regarding impact to their land</a:t>
            </a:r>
            <a:endParaRPr lang="en-US" dirty="0"/>
          </a:p>
        </p:txBody>
      </p:sp>
    </p:spTree>
  </p:cSld>
  <p:clrMapOvr>
    <a:masterClrMapping/>
  </p:clrMapOvr>
</p:sld>
</file>

<file path=ppt/theme/theme1.xml><?xml version="1.0" encoding="utf-8"?>
<a:theme xmlns:a="http://schemas.openxmlformats.org/drawingml/2006/main" name="Elkton Nonproprietary (201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Elkton-nonproprietary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lkton-nonproprietary2008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kton-nonproprietary2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lkton-nonproprietary2008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kton-nonproprietary2008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kton-nonproprietary2008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kton-nonproprietary2008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lkton-nonproprietary2008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TotalTime>
  <Pages>1</Pages>
  <Words>984</Words>
  <Application>Microsoft Office PowerPoint</Application>
  <PresentationFormat>Letter Paper (8.5x11 in)</PresentationFormat>
  <Paragraphs>210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Elkton Nonproprietary (2011)</vt:lpstr>
      <vt:lpstr>Slide 0</vt:lpstr>
      <vt:lpstr>ATK Business Overview</vt:lpstr>
      <vt:lpstr>Slide 2</vt:lpstr>
      <vt:lpstr>Slide 3</vt:lpstr>
      <vt:lpstr>Down-hole Fracturing Application</vt:lpstr>
      <vt:lpstr>Solid Propellant Stimulation Tool Description </vt:lpstr>
      <vt:lpstr>Benefits of Energetics Fracturing Process</vt:lpstr>
      <vt:lpstr>Energetics-based Stimulation Technology </vt:lpstr>
      <vt:lpstr>Corollary  Benefits </vt:lpstr>
      <vt:lpstr>Case Studies</vt:lpstr>
      <vt:lpstr>Going Forward</vt:lpstr>
      <vt:lpstr>Slide 11</vt:lpstr>
      <vt:lpstr>Slide 12</vt:lpstr>
      <vt:lpstr>Propellant Chemical Composition </vt:lpstr>
    </vt:vector>
  </TitlesOfParts>
  <Company>ATK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maunlm</dc:creator>
  <cp:lastModifiedBy>e56153</cp:lastModifiedBy>
  <cp:revision>63</cp:revision>
  <cp:lastPrinted>1999-06-10T14:34:06Z</cp:lastPrinted>
  <dcterms:created xsi:type="dcterms:W3CDTF">2011-05-06T16:53:39Z</dcterms:created>
  <dcterms:modified xsi:type="dcterms:W3CDTF">2012-10-22T16:46:15Z</dcterms:modified>
</cp:coreProperties>
</file>