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1"/>
  </p:notesMasterIdLst>
  <p:sldIdLst>
    <p:sldId id="264" r:id="rId2"/>
    <p:sldId id="261" r:id="rId3"/>
    <p:sldId id="262" r:id="rId4"/>
    <p:sldId id="256" r:id="rId5"/>
    <p:sldId id="257" r:id="rId6"/>
    <p:sldId id="258" r:id="rId7"/>
    <p:sldId id="265" r:id="rId8"/>
    <p:sldId id="266" r:id="rId9"/>
    <p:sldId id="269"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3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A47DF3F-79A8-43DD-86B6-65D0C2B89B20}" type="datetimeFigureOut">
              <a:rPr lang="en-US" smtClean="0"/>
              <a:pPr/>
              <a:t>8/24/2012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643C45A-0258-49C4-A2D1-BCC840E055A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p:spPr>
      </p:sp>
      <p:sp>
        <p:nvSpPr>
          <p:cNvPr id="5017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99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B9406F5-6E58-4958-B1B6-4A8214CD7B18}" type="slidenum">
              <a:rPr lang="en-US" smtClean="0"/>
              <a:pPr fontAlgn="base">
                <a:spcBef>
                  <a:spcPct val="0"/>
                </a:spcBef>
                <a:spcAft>
                  <a:spcPct val="0"/>
                </a:spcAft>
                <a:defRPr/>
              </a:pPr>
              <a:t>1</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p:spPr>
      </p:sp>
      <p:sp>
        <p:nvSpPr>
          <p:cNvPr id="512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096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EEDDCE0-0D84-4F2F-B359-FD2039563E9B}" type="slidenum">
              <a:rPr lang="en-US" smtClean="0"/>
              <a:pPr fontAlgn="base">
                <a:spcBef>
                  <a:spcPct val="0"/>
                </a:spcBef>
                <a:spcAft>
                  <a:spcPct val="0"/>
                </a:spcAft>
                <a:defRPr/>
              </a:pPr>
              <a:t>2</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p:spPr>
      </p:sp>
      <p:sp>
        <p:nvSpPr>
          <p:cNvPr id="522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53252" name="Slide Number Placeholder 3"/>
          <p:cNvSpPr>
            <a:spLocks noGrp="1"/>
          </p:cNvSpPr>
          <p:nvPr>
            <p:ph type="sldNum" sz="quarter" idx="5"/>
          </p:nvPr>
        </p:nvSpPr>
        <p:spPr/>
        <p:txBody>
          <a:bodyPr/>
          <a:lstStyle/>
          <a:p>
            <a:pPr>
              <a:defRPr/>
            </a:pPr>
            <a:fld id="{415C1EAF-D950-4201-827C-F36D1538DB3E}" type="slidenum">
              <a:rPr lang="en-US" smtClean="0"/>
              <a:pPr>
                <a:defRPr/>
              </a:pPr>
              <a:t>3</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38D75D4C-11FC-4B29-8EC5-3A284F938C84}" type="datetimeFigureOut">
              <a:rPr lang="en-US" smtClean="0"/>
              <a:pPr/>
              <a:t>8/24/2012</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1A24A588-1035-4417-A5FF-F8C0764F1638}"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8D75D4C-11FC-4B29-8EC5-3A284F938C84}" type="datetimeFigureOut">
              <a:rPr lang="en-US" smtClean="0"/>
              <a:pPr/>
              <a:t>8/24/2012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A588-1035-4417-A5FF-F8C0764F163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8D75D4C-11FC-4B29-8EC5-3A284F938C84}" type="datetimeFigureOut">
              <a:rPr lang="en-US" smtClean="0"/>
              <a:pPr/>
              <a:t>8/24/2012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A588-1035-4417-A5FF-F8C0764F163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8D75D4C-11FC-4B29-8EC5-3A284F938C84}" type="datetimeFigureOut">
              <a:rPr lang="en-US" smtClean="0"/>
              <a:pPr/>
              <a:t>8/24/2012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A588-1035-4417-A5FF-F8C0764F163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8D75D4C-11FC-4B29-8EC5-3A284F938C84}" type="datetimeFigureOut">
              <a:rPr lang="en-US" smtClean="0"/>
              <a:pPr/>
              <a:t>8/24/2012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1A24A588-1035-4417-A5FF-F8C0764F163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8D75D4C-11FC-4B29-8EC5-3A284F938C84}" type="datetimeFigureOut">
              <a:rPr lang="en-US" smtClean="0"/>
              <a:pPr/>
              <a:t>8/24/2012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24A588-1035-4417-A5FF-F8C0764F163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38D75D4C-11FC-4B29-8EC5-3A284F938C84}" type="datetimeFigureOut">
              <a:rPr lang="en-US" smtClean="0"/>
              <a:pPr/>
              <a:t>8/24/2012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24A588-1035-4417-A5FF-F8C0764F163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8D75D4C-11FC-4B29-8EC5-3A284F938C84}" type="datetimeFigureOut">
              <a:rPr lang="en-US" smtClean="0"/>
              <a:pPr/>
              <a:t>8/24/2012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24A588-1035-4417-A5FF-F8C0764F163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D75D4C-11FC-4B29-8EC5-3A284F938C84}" type="datetimeFigureOut">
              <a:rPr lang="en-US" smtClean="0"/>
              <a:pPr/>
              <a:t>8/24/2012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24A588-1035-4417-A5FF-F8C0764F163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8D75D4C-11FC-4B29-8EC5-3A284F938C84}" type="datetimeFigureOut">
              <a:rPr lang="en-US" smtClean="0"/>
              <a:pPr/>
              <a:t>8/24/2012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24A588-1035-4417-A5FF-F8C0764F163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8D75D4C-11FC-4B29-8EC5-3A284F938C84}" type="datetimeFigureOut">
              <a:rPr lang="en-US" smtClean="0"/>
              <a:pPr/>
              <a:t>8/24/2012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24A588-1035-4417-A5FF-F8C0764F163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38D75D4C-11FC-4B29-8EC5-3A284F938C84}" type="datetimeFigureOut">
              <a:rPr lang="en-US" smtClean="0"/>
              <a:pPr/>
              <a:t>8/24/2012</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1A24A588-1035-4417-A5FF-F8C0764F1638}"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en-US" sz="3600" smtClean="0"/>
              <a:t>Short Commercial about NARO</a:t>
            </a:r>
          </a:p>
        </p:txBody>
      </p:sp>
      <p:sp>
        <p:nvSpPr>
          <p:cNvPr id="3075" name="Rectangle 4"/>
          <p:cNvSpPr>
            <a:spLocks noGrp="1" noChangeArrowheads="1"/>
          </p:cNvSpPr>
          <p:nvPr>
            <p:ph type="body" idx="1"/>
          </p:nvPr>
        </p:nvSpPr>
        <p:spPr/>
        <p:txBody>
          <a:bodyPr/>
          <a:lstStyle/>
          <a:p>
            <a:pPr eaLnBrk="1" hangingPunct="1"/>
            <a:endParaRPr lang="en-US" smtClean="0"/>
          </a:p>
          <a:p>
            <a:pPr eaLnBrk="1" hangingPunct="1"/>
            <a:endParaRPr lang="en-US" smtClean="0"/>
          </a:p>
          <a:p>
            <a:pPr eaLnBrk="1" hangingPunct="1"/>
            <a:endParaRPr lang="en-US" smtClean="0"/>
          </a:p>
          <a:p>
            <a:pPr eaLnBrk="1" hangingPunct="1"/>
            <a:endParaRPr lang="en-US" smtClean="0"/>
          </a:p>
          <a:p>
            <a:pPr eaLnBrk="1" hangingPunct="1"/>
            <a:r>
              <a:rPr lang="en-US" smtClean="0"/>
              <a:t>What does this statement mean?</a:t>
            </a:r>
          </a:p>
          <a:p>
            <a:pPr eaLnBrk="1" hangingPunct="1"/>
            <a:r>
              <a:rPr lang="en-US" smtClean="0"/>
              <a:t>Who are we?</a:t>
            </a:r>
          </a:p>
        </p:txBody>
      </p:sp>
      <p:pic>
        <p:nvPicPr>
          <p:cNvPr id="3076" name="Picture 5"/>
          <p:cNvPicPr>
            <a:picLocks noChangeAspect="1" noChangeArrowheads="1"/>
          </p:cNvPicPr>
          <p:nvPr/>
        </p:nvPicPr>
        <p:blipFill>
          <a:blip r:embed="rId3" cstate="print"/>
          <a:srcRect/>
          <a:stretch>
            <a:fillRect/>
          </a:stretch>
        </p:blipFill>
        <p:spPr bwMode="auto">
          <a:xfrm>
            <a:off x="0" y="1981200"/>
            <a:ext cx="9144000" cy="2057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Grp="1" noChangeAspect="1" noChangeArrowheads="1"/>
          </p:cNvPicPr>
          <p:nvPr>
            <p:ph type="title"/>
          </p:nvPr>
        </p:nvPicPr>
        <p:blipFill>
          <a:blip r:embed="rId3" cstate="print"/>
          <a:srcRect/>
          <a:stretch>
            <a:fillRect/>
          </a:stretch>
        </p:blipFill>
        <p:spPr>
          <a:xfrm>
            <a:off x="457200" y="274638"/>
            <a:ext cx="8229600" cy="1554162"/>
          </a:xfrm>
        </p:spPr>
      </p:pic>
      <p:sp>
        <p:nvSpPr>
          <p:cNvPr id="4099" name="Rectangle 3"/>
          <p:cNvSpPr>
            <a:spLocks noGrp="1" noChangeArrowheads="1"/>
          </p:cNvSpPr>
          <p:nvPr>
            <p:ph type="body" idx="1"/>
          </p:nvPr>
        </p:nvSpPr>
        <p:spPr>
          <a:xfrm>
            <a:off x="457200" y="1905000"/>
            <a:ext cx="8229600" cy="4495800"/>
          </a:xfrm>
        </p:spPr>
        <p:txBody>
          <a:bodyPr/>
          <a:lstStyle/>
          <a:p>
            <a:pPr eaLnBrk="1" hangingPunct="1"/>
            <a:r>
              <a:rPr lang="en-US" sz="2800" smtClean="0"/>
              <a:t>NARO was founded in 1980</a:t>
            </a:r>
          </a:p>
          <a:p>
            <a:pPr eaLnBrk="1" hangingPunct="1">
              <a:buFont typeface="Wingdings" pitchFamily="2" charset="2"/>
              <a:buNone/>
            </a:pPr>
            <a:r>
              <a:rPr lang="en-US" sz="2800" smtClean="0"/>
              <a:t>		Due to Windfall Profits Tax</a:t>
            </a:r>
          </a:p>
          <a:p>
            <a:pPr eaLnBrk="1" hangingPunct="1"/>
            <a:r>
              <a:rPr lang="en-US" sz="2800" smtClean="0"/>
              <a:t>We have grown into an educational/advocacy organization</a:t>
            </a:r>
          </a:p>
          <a:p>
            <a:pPr eaLnBrk="1" hangingPunct="1"/>
            <a:endParaRPr lang="en-US" sz="2800" smtClean="0"/>
          </a:p>
          <a:p>
            <a:pPr eaLnBrk="1" hangingPunct="1"/>
            <a:r>
              <a:rPr lang="en-US" sz="2800" smtClean="0"/>
              <a:t>NARO has two “parts”</a:t>
            </a:r>
          </a:p>
          <a:p>
            <a:pPr eaLnBrk="1" hangingPunct="1">
              <a:buFont typeface="Wingdings" pitchFamily="2" charset="2"/>
              <a:buNone/>
            </a:pPr>
            <a:r>
              <a:rPr lang="en-US" sz="2800" smtClean="0"/>
              <a:t>   		The Association a 501 c (6)</a:t>
            </a:r>
          </a:p>
          <a:p>
            <a:pPr eaLnBrk="1" hangingPunct="1">
              <a:buFont typeface="Wingdings" pitchFamily="2" charset="2"/>
              <a:buNone/>
            </a:pPr>
            <a:r>
              <a:rPr lang="en-US" sz="2800" smtClean="0"/>
              <a:t>		The NARO-Foundation a 501 c (3)</a:t>
            </a:r>
          </a:p>
          <a:p>
            <a:pPr eaLnBrk="1" hangingPunct="1"/>
            <a:endParaRPr lang="en-US" sz="2800" smtClean="0"/>
          </a:p>
          <a:p>
            <a:pPr lvl="1" eaLnBrk="1" hangingPunct="1"/>
            <a:endParaRPr lang="en-US" sz="2400" smtClean="0"/>
          </a:p>
          <a:p>
            <a:pPr lvl="1" eaLnBrk="1" hangingPunct="1">
              <a:buFontTx/>
              <a:buNone/>
            </a:pPr>
            <a:endParaRPr lang="en-US" sz="2400" smtClean="0"/>
          </a:p>
          <a:p>
            <a:pPr lvl="1" eaLnBrk="1" hangingPunct="1">
              <a:buFontTx/>
              <a:buNone/>
            </a:pPr>
            <a:endParaRPr lang="en-US" sz="240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4"/>
          <p:cNvPicPr>
            <a:picLocks noGrp="1" noChangeAspect="1" noChangeArrowheads="1"/>
          </p:cNvPicPr>
          <p:nvPr>
            <p:ph type="title"/>
          </p:nvPr>
        </p:nvPicPr>
        <p:blipFill>
          <a:blip r:embed="rId3" cstate="print"/>
          <a:srcRect/>
          <a:stretch>
            <a:fillRect/>
          </a:stretch>
        </p:blipFill>
        <p:spPr>
          <a:xfrm>
            <a:off x="0" y="152400"/>
            <a:ext cx="9144000" cy="1676400"/>
          </a:xfrm>
        </p:spPr>
      </p:pic>
      <p:sp>
        <p:nvSpPr>
          <p:cNvPr id="26631" name="Rectangle 7"/>
          <p:cNvSpPr>
            <a:spLocks noGrp="1" noChangeArrowheads="1"/>
          </p:cNvSpPr>
          <p:nvPr>
            <p:ph type="body" idx="1"/>
          </p:nvPr>
        </p:nvSpPr>
        <p:spPr>
          <a:xfrm>
            <a:off x="457200" y="2057400"/>
            <a:ext cx="8229600" cy="4068763"/>
          </a:xfrm>
        </p:spPr>
        <p:txBody>
          <a:bodyPr>
            <a:normAutofit fontScale="25000" lnSpcReduction="20000"/>
          </a:bodyPr>
          <a:lstStyle/>
          <a:p>
            <a:pPr algn="ctr" eaLnBrk="1" hangingPunct="1">
              <a:lnSpc>
                <a:spcPct val="80000"/>
              </a:lnSpc>
              <a:buFont typeface="Wingdings" pitchFamily="2" charset="2"/>
              <a:buNone/>
              <a:defRPr/>
            </a:pPr>
            <a:r>
              <a:rPr lang="en-US" sz="6200" dirty="0" smtClean="0"/>
              <a:t>NARO State Chapters</a:t>
            </a:r>
          </a:p>
          <a:p>
            <a:pPr eaLnBrk="1" hangingPunct="1">
              <a:lnSpc>
                <a:spcPct val="80000"/>
              </a:lnSpc>
              <a:buFont typeface="Wingdings" pitchFamily="2" charset="2"/>
              <a:buNone/>
              <a:defRPr/>
            </a:pPr>
            <a:endParaRPr lang="en-US" sz="2400" dirty="0" smtClean="0"/>
          </a:p>
          <a:p>
            <a:pPr eaLnBrk="1" hangingPunct="1">
              <a:lnSpc>
                <a:spcPct val="80000"/>
              </a:lnSpc>
              <a:buFont typeface="Wingdings" pitchFamily="2" charset="2"/>
              <a:buNone/>
              <a:defRPr/>
            </a:pPr>
            <a:r>
              <a:rPr lang="en-US" sz="7400" dirty="0" smtClean="0"/>
              <a:t>Arkansas-NARO</a:t>
            </a:r>
          </a:p>
          <a:p>
            <a:pPr eaLnBrk="1" hangingPunct="1">
              <a:lnSpc>
                <a:spcPct val="80000"/>
              </a:lnSpc>
              <a:buFont typeface="Wingdings" pitchFamily="2" charset="2"/>
              <a:buNone/>
              <a:defRPr/>
            </a:pPr>
            <a:endParaRPr lang="en-US" sz="7400" dirty="0" smtClean="0"/>
          </a:p>
          <a:p>
            <a:pPr eaLnBrk="1" hangingPunct="1">
              <a:lnSpc>
                <a:spcPct val="80000"/>
              </a:lnSpc>
              <a:buFont typeface="Wingdings" pitchFamily="2" charset="2"/>
              <a:buNone/>
              <a:defRPr/>
            </a:pPr>
            <a:r>
              <a:rPr lang="en-US" sz="7400" dirty="0" smtClean="0"/>
              <a:t>NARO-Appalachia KY, OH, WV</a:t>
            </a:r>
          </a:p>
          <a:p>
            <a:pPr eaLnBrk="1" hangingPunct="1">
              <a:lnSpc>
                <a:spcPct val="80000"/>
              </a:lnSpc>
              <a:buFont typeface="Wingdings" pitchFamily="2" charset="2"/>
              <a:buNone/>
              <a:defRPr/>
            </a:pPr>
            <a:endParaRPr lang="en-US" sz="7400" dirty="0" smtClean="0"/>
          </a:p>
          <a:p>
            <a:pPr eaLnBrk="1" hangingPunct="1">
              <a:lnSpc>
                <a:spcPct val="80000"/>
              </a:lnSpc>
              <a:buFont typeface="Wingdings" pitchFamily="2" charset="2"/>
              <a:buNone/>
              <a:defRPr/>
            </a:pPr>
            <a:r>
              <a:rPr lang="en-US" sz="7400" dirty="0" smtClean="0"/>
              <a:t>NARO-New York</a:t>
            </a:r>
          </a:p>
          <a:p>
            <a:pPr eaLnBrk="1" hangingPunct="1">
              <a:lnSpc>
                <a:spcPct val="80000"/>
              </a:lnSpc>
              <a:buFont typeface="Wingdings" pitchFamily="2" charset="2"/>
              <a:buNone/>
              <a:defRPr/>
            </a:pPr>
            <a:endParaRPr lang="en-US" sz="7400" dirty="0" smtClean="0"/>
          </a:p>
          <a:p>
            <a:pPr eaLnBrk="1" hangingPunct="1">
              <a:lnSpc>
                <a:spcPct val="80000"/>
              </a:lnSpc>
              <a:buFont typeface="Wingdings" pitchFamily="2" charset="2"/>
              <a:buNone/>
              <a:defRPr/>
            </a:pPr>
            <a:r>
              <a:rPr lang="en-US" sz="7400" dirty="0" smtClean="0"/>
              <a:t>NARO-Pennsylvania  </a:t>
            </a:r>
          </a:p>
          <a:p>
            <a:pPr eaLnBrk="1" hangingPunct="1">
              <a:lnSpc>
                <a:spcPct val="80000"/>
              </a:lnSpc>
              <a:buFont typeface="Wingdings" pitchFamily="2" charset="2"/>
              <a:buNone/>
              <a:defRPr/>
            </a:pPr>
            <a:endParaRPr lang="en-US" sz="7400" dirty="0" smtClean="0"/>
          </a:p>
          <a:p>
            <a:pPr eaLnBrk="1" hangingPunct="1">
              <a:lnSpc>
                <a:spcPct val="80000"/>
              </a:lnSpc>
              <a:buFont typeface="Wingdings" pitchFamily="2" charset="2"/>
              <a:buNone/>
              <a:defRPr/>
            </a:pPr>
            <a:r>
              <a:rPr lang="en-US" sz="7400" dirty="0" smtClean="0"/>
              <a:t>NARO-Louisiana           				   </a:t>
            </a:r>
          </a:p>
          <a:p>
            <a:pPr eaLnBrk="1" hangingPunct="1">
              <a:lnSpc>
                <a:spcPct val="80000"/>
              </a:lnSpc>
              <a:buFont typeface="Wingdings" pitchFamily="2" charset="2"/>
              <a:buNone/>
              <a:defRPr/>
            </a:pPr>
            <a:endParaRPr lang="en-US" sz="7400" dirty="0" smtClean="0"/>
          </a:p>
          <a:p>
            <a:pPr eaLnBrk="1" hangingPunct="1">
              <a:lnSpc>
                <a:spcPct val="80000"/>
              </a:lnSpc>
              <a:buFont typeface="Wingdings" pitchFamily="2" charset="2"/>
              <a:buNone/>
              <a:defRPr/>
            </a:pPr>
            <a:r>
              <a:rPr lang="en-US" sz="7400" dirty="0" smtClean="0"/>
              <a:t>NARO-Rockies CO, MT, ND, NM, UT, WY</a:t>
            </a:r>
          </a:p>
          <a:p>
            <a:pPr eaLnBrk="1" hangingPunct="1">
              <a:lnSpc>
                <a:spcPct val="80000"/>
              </a:lnSpc>
              <a:buFont typeface="Wingdings" pitchFamily="2" charset="2"/>
              <a:buNone/>
              <a:defRPr/>
            </a:pPr>
            <a:endParaRPr lang="en-US" sz="7400" dirty="0" smtClean="0"/>
          </a:p>
          <a:p>
            <a:pPr eaLnBrk="1" hangingPunct="1">
              <a:lnSpc>
                <a:spcPct val="80000"/>
              </a:lnSpc>
              <a:buFont typeface="Wingdings" pitchFamily="2" charset="2"/>
              <a:buNone/>
              <a:defRPr/>
            </a:pPr>
            <a:r>
              <a:rPr lang="en-US" sz="7400" dirty="0" smtClean="0"/>
              <a:t>OK-NARO</a:t>
            </a:r>
          </a:p>
          <a:p>
            <a:pPr eaLnBrk="1" hangingPunct="1">
              <a:lnSpc>
                <a:spcPct val="80000"/>
              </a:lnSpc>
              <a:buFont typeface="Wingdings" pitchFamily="2" charset="2"/>
              <a:buNone/>
              <a:defRPr/>
            </a:pPr>
            <a:endParaRPr lang="en-US" sz="7400" dirty="0" smtClean="0"/>
          </a:p>
          <a:p>
            <a:pPr eaLnBrk="1" hangingPunct="1">
              <a:lnSpc>
                <a:spcPct val="80000"/>
              </a:lnSpc>
              <a:buFont typeface="Wingdings" pitchFamily="2" charset="2"/>
              <a:buNone/>
              <a:defRPr/>
            </a:pPr>
            <a:r>
              <a:rPr lang="en-US" sz="7400" dirty="0" smtClean="0"/>
              <a:t>NARO-Texas</a:t>
            </a:r>
          </a:p>
          <a:p>
            <a:pPr eaLnBrk="1" hangingPunct="1">
              <a:lnSpc>
                <a:spcPct val="80000"/>
              </a:lnSpc>
              <a:buFont typeface="Wingdings" pitchFamily="2" charset="2"/>
              <a:buNone/>
              <a:defRPr/>
            </a:pPr>
            <a:endParaRPr lang="en-US" sz="2600" dirty="0" smtClean="0"/>
          </a:p>
          <a:p>
            <a:pPr eaLnBrk="1" hangingPunct="1">
              <a:lnSpc>
                <a:spcPct val="80000"/>
              </a:lnSpc>
              <a:buFont typeface="Wingdings" pitchFamily="2" charset="2"/>
              <a:buNone/>
              <a:defRPr/>
            </a:pPr>
            <a:r>
              <a:rPr lang="en-US" sz="2600" dirty="0" smtClean="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6631">
                                            <p:txEl>
                                              <p:pRg st="0" end="0"/>
                                            </p:txEl>
                                          </p:spTgt>
                                        </p:tgtEl>
                                        <p:attrNameLst>
                                          <p:attrName>style.visibility</p:attrName>
                                        </p:attrNameLst>
                                      </p:cBhvr>
                                      <p:to>
                                        <p:strVal val="visible"/>
                                      </p:to>
                                    </p:set>
                                    <p:anim calcmode="lin" valueType="num">
                                      <p:cBhvr additive="base">
                                        <p:cTn id="7" dur="1000" fill="hold"/>
                                        <p:tgtEl>
                                          <p:spTgt spid="26631">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2663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6631">
                                            <p:txEl>
                                              <p:pRg st="2" end="2"/>
                                            </p:txEl>
                                          </p:spTgt>
                                        </p:tgtEl>
                                        <p:attrNameLst>
                                          <p:attrName>style.visibility</p:attrName>
                                        </p:attrNameLst>
                                      </p:cBhvr>
                                      <p:to>
                                        <p:strVal val="visible"/>
                                      </p:to>
                                    </p:set>
                                    <p:anim calcmode="lin" valueType="num">
                                      <p:cBhvr additive="base">
                                        <p:cTn id="13" dur="1000" fill="hold"/>
                                        <p:tgtEl>
                                          <p:spTgt spid="26631">
                                            <p:txEl>
                                              <p:pRg st="2" end="2"/>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2663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6631">
                                            <p:txEl>
                                              <p:pRg st="4" end="4"/>
                                            </p:txEl>
                                          </p:spTgt>
                                        </p:tgtEl>
                                        <p:attrNameLst>
                                          <p:attrName>style.visibility</p:attrName>
                                        </p:attrNameLst>
                                      </p:cBhvr>
                                      <p:to>
                                        <p:strVal val="visible"/>
                                      </p:to>
                                    </p:set>
                                    <p:anim calcmode="lin" valueType="num">
                                      <p:cBhvr additive="base">
                                        <p:cTn id="19" dur="1000" fill="hold"/>
                                        <p:tgtEl>
                                          <p:spTgt spid="26631">
                                            <p:txEl>
                                              <p:pRg st="4" end="4"/>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2663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6631">
                                            <p:txEl>
                                              <p:pRg st="6" end="6"/>
                                            </p:txEl>
                                          </p:spTgt>
                                        </p:tgtEl>
                                        <p:attrNameLst>
                                          <p:attrName>style.visibility</p:attrName>
                                        </p:attrNameLst>
                                      </p:cBhvr>
                                      <p:to>
                                        <p:strVal val="visible"/>
                                      </p:to>
                                    </p:set>
                                    <p:anim calcmode="lin" valueType="num">
                                      <p:cBhvr additive="base">
                                        <p:cTn id="25" dur="1000" fill="hold"/>
                                        <p:tgtEl>
                                          <p:spTgt spid="26631">
                                            <p:txEl>
                                              <p:pRg st="6" end="6"/>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26631">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6631">
                                            <p:txEl>
                                              <p:pRg st="8" end="8"/>
                                            </p:txEl>
                                          </p:spTgt>
                                        </p:tgtEl>
                                        <p:attrNameLst>
                                          <p:attrName>style.visibility</p:attrName>
                                        </p:attrNameLst>
                                      </p:cBhvr>
                                      <p:to>
                                        <p:strVal val="visible"/>
                                      </p:to>
                                    </p:set>
                                    <p:anim calcmode="lin" valueType="num">
                                      <p:cBhvr additive="base">
                                        <p:cTn id="31" dur="1000" fill="hold"/>
                                        <p:tgtEl>
                                          <p:spTgt spid="26631">
                                            <p:txEl>
                                              <p:pRg st="8" end="8"/>
                                            </p:txEl>
                                          </p:spTgt>
                                        </p:tgtEl>
                                        <p:attrNameLst>
                                          <p:attrName>ppt_x</p:attrName>
                                        </p:attrNameLst>
                                      </p:cBhvr>
                                      <p:tavLst>
                                        <p:tav tm="0">
                                          <p:val>
                                            <p:strVal val="#ppt_x"/>
                                          </p:val>
                                        </p:tav>
                                        <p:tav tm="100000">
                                          <p:val>
                                            <p:strVal val="#ppt_x"/>
                                          </p:val>
                                        </p:tav>
                                      </p:tavLst>
                                    </p:anim>
                                    <p:anim calcmode="lin" valueType="num">
                                      <p:cBhvr additive="base">
                                        <p:cTn id="32" dur="1000" fill="hold"/>
                                        <p:tgtEl>
                                          <p:spTgt spid="26631">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6631">
                                            <p:txEl>
                                              <p:pRg st="10" end="10"/>
                                            </p:txEl>
                                          </p:spTgt>
                                        </p:tgtEl>
                                        <p:attrNameLst>
                                          <p:attrName>style.visibility</p:attrName>
                                        </p:attrNameLst>
                                      </p:cBhvr>
                                      <p:to>
                                        <p:strVal val="visible"/>
                                      </p:to>
                                    </p:set>
                                    <p:anim calcmode="lin" valueType="num">
                                      <p:cBhvr additive="base">
                                        <p:cTn id="37" dur="1000" fill="hold"/>
                                        <p:tgtEl>
                                          <p:spTgt spid="26631">
                                            <p:txEl>
                                              <p:pRg st="10" end="10"/>
                                            </p:txEl>
                                          </p:spTgt>
                                        </p:tgtEl>
                                        <p:attrNameLst>
                                          <p:attrName>ppt_x</p:attrName>
                                        </p:attrNameLst>
                                      </p:cBhvr>
                                      <p:tavLst>
                                        <p:tav tm="0">
                                          <p:val>
                                            <p:strVal val="#ppt_x"/>
                                          </p:val>
                                        </p:tav>
                                        <p:tav tm="100000">
                                          <p:val>
                                            <p:strVal val="#ppt_x"/>
                                          </p:val>
                                        </p:tav>
                                      </p:tavLst>
                                    </p:anim>
                                    <p:anim calcmode="lin" valueType="num">
                                      <p:cBhvr additive="base">
                                        <p:cTn id="38" dur="1000" fill="hold"/>
                                        <p:tgtEl>
                                          <p:spTgt spid="26631">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6631">
                                            <p:txEl>
                                              <p:pRg st="12" end="12"/>
                                            </p:txEl>
                                          </p:spTgt>
                                        </p:tgtEl>
                                        <p:attrNameLst>
                                          <p:attrName>style.visibility</p:attrName>
                                        </p:attrNameLst>
                                      </p:cBhvr>
                                      <p:to>
                                        <p:strVal val="visible"/>
                                      </p:to>
                                    </p:set>
                                    <p:anim calcmode="lin" valueType="num">
                                      <p:cBhvr additive="base">
                                        <p:cTn id="43" dur="1000" fill="hold"/>
                                        <p:tgtEl>
                                          <p:spTgt spid="26631">
                                            <p:txEl>
                                              <p:pRg st="12" end="12"/>
                                            </p:txEl>
                                          </p:spTgt>
                                        </p:tgtEl>
                                        <p:attrNameLst>
                                          <p:attrName>ppt_x</p:attrName>
                                        </p:attrNameLst>
                                      </p:cBhvr>
                                      <p:tavLst>
                                        <p:tav tm="0">
                                          <p:val>
                                            <p:strVal val="#ppt_x"/>
                                          </p:val>
                                        </p:tav>
                                        <p:tav tm="100000">
                                          <p:val>
                                            <p:strVal val="#ppt_x"/>
                                          </p:val>
                                        </p:tav>
                                      </p:tavLst>
                                    </p:anim>
                                    <p:anim calcmode="lin" valueType="num">
                                      <p:cBhvr additive="base">
                                        <p:cTn id="44" dur="1000" fill="hold"/>
                                        <p:tgtEl>
                                          <p:spTgt spid="26631">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6631">
                                            <p:txEl>
                                              <p:pRg st="14" end="14"/>
                                            </p:txEl>
                                          </p:spTgt>
                                        </p:tgtEl>
                                        <p:attrNameLst>
                                          <p:attrName>style.visibility</p:attrName>
                                        </p:attrNameLst>
                                      </p:cBhvr>
                                      <p:to>
                                        <p:strVal val="visible"/>
                                      </p:to>
                                    </p:set>
                                    <p:anim calcmode="lin" valueType="num">
                                      <p:cBhvr additive="base">
                                        <p:cTn id="49" dur="1000" fill="hold"/>
                                        <p:tgtEl>
                                          <p:spTgt spid="26631">
                                            <p:txEl>
                                              <p:pRg st="14" end="14"/>
                                            </p:txEl>
                                          </p:spTgt>
                                        </p:tgtEl>
                                        <p:attrNameLst>
                                          <p:attrName>ppt_x</p:attrName>
                                        </p:attrNameLst>
                                      </p:cBhvr>
                                      <p:tavLst>
                                        <p:tav tm="0">
                                          <p:val>
                                            <p:strVal val="#ppt_x"/>
                                          </p:val>
                                        </p:tav>
                                        <p:tav tm="100000">
                                          <p:val>
                                            <p:strVal val="#ppt_x"/>
                                          </p:val>
                                        </p:tav>
                                      </p:tavLst>
                                    </p:anim>
                                    <p:anim calcmode="lin" valueType="num">
                                      <p:cBhvr additive="base">
                                        <p:cTn id="50" dur="1000" fill="hold"/>
                                        <p:tgtEl>
                                          <p:spTgt spid="26631">
                                            <p:txEl>
                                              <p:pRg st="14" end="14"/>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6631">
                                            <p:txEl>
                                              <p:pRg st="16" end="16"/>
                                            </p:txEl>
                                          </p:spTgt>
                                        </p:tgtEl>
                                        <p:attrNameLst>
                                          <p:attrName>style.visibility</p:attrName>
                                        </p:attrNameLst>
                                      </p:cBhvr>
                                      <p:to>
                                        <p:strVal val="visible"/>
                                      </p:to>
                                    </p:set>
                                    <p:anim calcmode="lin" valueType="num">
                                      <p:cBhvr additive="base">
                                        <p:cTn id="55" dur="1000" fill="hold"/>
                                        <p:tgtEl>
                                          <p:spTgt spid="26631">
                                            <p:txEl>
                                              <p:pRg st="16" end="16"/>
                                            </p:txEl>
                                          </p:spTgt>
                                        </p:tgtEl>
                                        <p:attrNameLst>
                                          <p:attrName>ppt_x</p:attrName>
                                        </p:attrNameLst>
                                      </p:cBhvr>
                                      <p:tavLst>
                                        <p:tav tm="0">
                                          <p:val>
                                            <p:strVal val="#ppt_x"/>
                                          </p:val>
                                        </p:tav>
                                        <p:tav tm="100000">
                                          <p:val>
                                            <p:strVal val="#ppt_x"/>
                                          </p:val>
                                        </p:tav>
                                      </p:tavLst>
                                    </p:anim>
                                    <p:anim calcmode="lin" valueType="num">
                                      <p:cBhvr additive="base">
                                        <p:cTn id="56" dur="1000" fill="hold"/>
                                        <p:tgtEl>
                                          <p:spTgt spid="26631">
                                            <p:txEl>
                                              <p:pRg st="16" end="16"/>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6631">
                                            <p:txEl>
                                              <p:pRg st="18" end="18"/>
                                            </p:txEl>
                                          </p:spTgt>
                                        </p:tgtEl>
                                        <p:attrNameLst>
                                          <p:attrName>style.visibility</p:attrName>
                                        </p:attrNameLst>
                                      </p:cBhvr>
                                      <p:to>
                                        <p:strVal val="visible"/>
                                      </p:to>
                                    </p:set>
                                    <p:anim calcmode="lin" valueType="num">
                                      <p:cBhvr additive="base">
                                        <p:cTn id="61" dur="1000" fill="hold"/>
                                        <p:tgtEl>
                                          <p:spTgt spid="26631">
                                            <p:txEl>
                                              <p:pRg st="18" end="18"/>
                                            </p:txEl>
                                          </p:spTgt>
                                        </p:tgtEl>
                                        <p:attrNameLst>
                                          <p:attrName>ppt_x</p:attrName>
                                        </p:attrNameLst>
                                      </p:cBhvr>
                                      <p:tavLst>
                                        <p:tav tm="0">
                                          <p:val>
                                            <p:strVal val="#ppt_x"/>
                                          </p:val>
                                        </p:tav>
                                        <p:tav tm="100000">
                                          <p:val>
                                            <p:strVal val="#ppt_x"/>
                                          </p:val>
                                        </p:tav>
                                      </p:tavLst>
                                    </p:anim>
                                    <p:anim calcmode="lin" valueType="num">
                                      <p:cBhvr additive="base">
                                        <p:cTn id="62" dur="1000" fill="hold"/>
                                        <p:tgtEl>
                                          <p:spTgt spid="26631">
                                            <p:txEl>
                                              <p:pRg st="18" end="1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31"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381001"/>
            <a:ext cx="8610600" cy="1447799"/>
          </a:xfrm>
        </p:spPr>
        <p:txBody>
          <a:bodyPr>
            <a:normAutofit fontScale="90000"/>
          </a:bodyPr>
          <a:lstStyle/>
          <a:p>
            <a:pPr algn="ctr"/>
            <a:r>
              <a:rPr lang="en-US" dirty="0" smtClean="0"/>
              <a:t>Water use clause in O &amp; G Lease</a:t>
            </a:r>
            <a:endParaRPr lang="en-US" dirty="0"/>
          </a:p>
        </p:txBody>
      </p:sp>
      <p:sp>
        <p:nvSpPr>
          <p:cNvPr id="3" name="Subtitle 2"/>
          <p:cNvSpPr>
            <a:spLocks noGrp="1"/>
          </p:cNvSpPr>
          <p:nvPr>
            <p:ph type="subTitle" idx="1"/>
          </p:nvPr>
        </p:nvSpPr>
        <p:spPr>
          <a:xfrm>
            <a:off x="1371600" y="2057400"/>
            <a:ext cx="6400800" cy="3581400"/>
          </a:xfrm>
        </p:spPr>
        <p:txBody>
          <a:bodyPr>
            <a:normAutofit/>
          </a:bodyPr>
          <a:lstStyle/>
          <a:p>
            <a:pPr algn="l"/>
            <a:r>
              <a:rPr lang="en-US" dirty="0"/>
              <a:t>Lessee shall have free use of oil, gas and water from said land, except water from </a:t>
            </a:r>
            <a:r>
              <a:rPr lang="en-US" dirty="0" err="1"/>
              <a:t>Lessor's</a:t>
            </a:r>
            <a:r>
              <a:rPr lang="en-US" dirty="0"/>
              <a:t> wells, tanks, creeks, rivers, streams and springs, for all operations hereunder, provided that no surface water or underground fresh water will be used for water flood or pressure maintenance purposes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74638"/>
            <a:ext cx="8229600" cy="563562"/>
          </a:xfrm>
        </p:spPr>
        <p:txBody>
          <a:bodyPr>
            <a:normAutofit fontScale="90000"/>
          </a:bodyPr>
          <a:lstStyle/>
          <a:p>
            <a:pPr algn="ctr"/>
            <a:r>
              <a:rPr lang="en-US" dirty="0" smtClean="0"/>
              <a:t>New Water Use Clause</a:t>
            </a:r>
            <a:endParaRPr lang="en-US" dirty="0"/>
          </a:p>
        </p:txBody>
      </p:sp>
      <p:sp>
        <p:nvSpPr>
          <p:cNvPr id="8" name="Content Placeholder 7"/>
          <p:cNvSpPr>
            <a:spLocks noGrp="1"/>
          </p:cNvSpPr>
          <p:nvPr>
            <p:ph idx="1"/>
          </p:nvPr>
        </p:nvSpPr>
        <p:spPr>
          <a:xfrm>
            <a:off x="457200" y="914400"/>
            <a:ext cx="8229600" cy="5715000"/>
          </a:xfrm>
        </p:spPr>
        <p:txBody>
          <a:bodyPr>
            <a:normAutofit fontScale="70000" lnSpcReduction="20000"/>
          </a:bodyPr>
          <a:lstStyle/>
          <a:p>
            <a:pPr>
              <a:buNone/>
            </a:pPr>
            <a:r>
              <a:rPr lang="en-US" dirty="0" smtClean="0"/>
              <a:t>       Lessee </a:t>
            </a:r>
            <a:r>
              <a:rPr lang="en-US" dirty="0"/>
              <a:t>shall not have any right to use water from </a:t>
            </a:r>
            <a:r>
              <a:rPr lang="en-US" dirty="0" err="1"/>
              <a:t>Lessor's</a:t>
            </a:r>
            <a:r>
              <a:rPr lang="en-US" dirty="0"/>
              <a:t> springs, ponds, </a:t>
            </a:r>
            <a:r>
              <a:rPr lang="en-US" dirty="0" smtClean="0"/>
              <a:t>wells, creeks, streams </a:t>
            </a:r>
            <a:r>
              <a:rPr lang="en-US" dirty="0"/>
              <a:t>or facilities for any operations hereunder without </a:t>
            </a:r>
            <a:r>
              <a:rPr lang="en-US" dirty="0" err="1"/>
              <a:t>Lessor's</a:t>
            </a:r>
            <a:r>
              <a:rPr lang="en-US" dirty="0"/>
              <a:t> written consent. Any water well drilled by Lessee upon the leased premises with </a:t>
            </a:r>
            <a:r>
              <a:rPr lang="en-US" dirty="0" err="1"/>
              <a:t>Lessor’s</a:t>
            </a:r>
            <a:r>
              <a:rPr lang="en-US" dirty="0"/>
              <a:t> written consent shall be left intact and become the property of </a:t>
            </a:r>
            <a:r>
              <a:rPr lang="en-US" dirty="0" err="1"/>
              <a:t>Lessor</a:t>
            </a:r>
            <a:r>
              <a:rPr lang="en-US" dirty="0"/>
              <a:t> upon the termination of this Lease as to that portion of the leased premises upon which such water well is located. Lessee may not use any fresh water from the leased premises for any </a:t>
            </a:r>
            <a:r>
              <a:rPr lang="en-US" dirty="0" err="1"/>
              <a:t>waterflood</a:t>
            </a:r>
            <a:r>
              <a:rPr lang="en-US" dirty="0"/>
              <a:t>, pressure maintenance or other secondary recovery operations. (ii) </a:t>
            </a:r>
            <a:r>
              <a:rPr lang="en-US" dirty="0">
                <a:solidFill>
                  <a:srgbClr val="FFFF00"/>
                </a:solidFill>
              </a:rPr>
              <a:t>Lessee shall maintain the quality and quantity of </a:t>
            </a:r>
            <a:r>
              <a:rPr lang="en-US" dirty="0" err="1">
                <a:solidFill>
                  <a:srgbClr val="FFFF00"/>
                </a:solidFill>
              </a:rPr>
              <a:t>Lessor’s</a:t>
            </a:r>
            <a:r>
              <a:rPr lang="en-US" dirty="0">
                <a:solidFill>
                  <a:srgbClr val="FFFF00"/>
                </a:solidFill>
              </a:rPr>
              <a:t> domestic water supply by testing the supply prior to and at the completion of operations and as deemed necessary by </a:t>
            </a:r>
            <a:r>
              <a:rPr lang="en-US" dirty="0" err="1">
                <a:solidFill>
                  <a:srgbClr val="FFFF00"/>
                </a:solidFill>
              </a:rPr>
              <a:t>Lessor</a:t>
            </a:r>
            <a:r>
              <a:rPr lang="en-US" dirty="0">
                <a:solidFill>
                  <a:srgbClr val="FFFF00"/>
                </a:solidFill>
              </a:rPr>
              <a:t> due to changes in flow or quality, including but not limited to, color, smell or taste.</a:t>
            </a:r>
            <a:r>
              <a:rPr lang="en-US" dirty="0">
                <a:solidFill>
                  <a:srgbClr val="FF0000"/>
                </a:solidFill>
              </a:rPr>
              <a:t> </a:t>
            </a:r>
            <a:r>
              <a:rPr lang="en-US" dirty="0"/>
              <a:t>Should the water supply be polluted or reduced, Lessee shall take any and all steps to restore water quality and quantity to its pre-existing condition. During the period </a:t>
            </a:r>
            <a:r>
              <a:rPr lang="en-US" dirty="0" smtClean="0"/>
              <a:t>of remediation</a:t>
            </a:r>
            <a:r>
              <a:rPr lang="en-US" dirty="0"/>
              <a:t>, Lessee shall supply </a:t>
            </a:r>
            <a:r>
              <a:rPr lang="en-US" dirty="0" err="1"/>
              <a:t>Lessor</a:t>
            </a:r>
            <a:r>
              <a:rPr lang="en-US" dirty="0"/>
              <a:t> with an adequate supply of potable water consistent with </a:t>
            </a:r>
            <a:r>
              <a:rPr lang="en-US" dirty="0" err="1"/>
              <a:t>Lessor’s</a:t>
            </a:r>
            <a:r>
              <a:rPr lang="en-US" dirty="0"/>
              <a:t> use of the damaged water supply prior to Lessee’s operation. Any pollution or reduction of any water supply will be presumed to be the result of Lessee’s operation unless Lessee can affirmatively otherwise prove.</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rmAutofit/>
          </a:bodyPr>
          <a:lstStyle/>
          <a:p>
            <a:pPr algn="ctr"/>
            <a:r>
              <a:rPr lang="en-US" dirty="0" smtClean="0"/>
              <a:t>Other Operational Concerns</a:t>
            </a:r>
            <a:endParaRPr lang="en-US" dirty="0"/>
          </a:p>
        </p:txBody>
      </p:sp>
      <p:sp>
        <p:nvSpPr>
          <p:cNvPr id="3" name="Content Placeholder 2"/>
          <p:cNvSpPr>
            <a:spLocks noGrp="1"/>
          </p:cNvSpPr>
          <p:nvPr>
            <p:ph idx="1"/>
          </p:nvPr>
        </p:nvSpPr>
        <p:spPr>
          <a:xfrm>
            <a:off x="457200" y="1600200"/>
            <a:ext cx="8229600" cy="4800600"/>
          </a:xfrm>
        </p:spPr>
        <p:txBody>
          <a:bodyPr>
            <a:normAutofit fontScale="85000" lnSpcReduction="20000"/>
          </a:bodyPr>
          <a:lstStyle/>
          <a:p>
            <a:pPr>
              <a:buNone/>
            </a:pPr>
            <a:r>
              <a:rPr lang="en-US" dirty="0" smtClean="0"/>
              <a:t>     Pits</a:t>
            </a:r>
            <a:r>
              <a:rPr lang="en-US" dirty="0"/>
              <a:t>. Lessee shall have no right to dig any pits on the leased premises except with </a:t>
            </a:r>
            <a:r>
              <a:rPr lang="en-US" dirty="0" err="1"/>
              <a:t>Lessor's</a:t>
            </a:r>
            <a:r>
              <a:rPr lang="en-US" dirty="0"/>
              <a:t> </a:t>
            </a:r>
            <a:r>
              <a:rPr lang="en-US" dirty="0" smtClean="0"/>
              <a:t>written consent</a:t>
            </a:r>
            <a:r>
              <a:rPr lang="en-US" dirty="0"/>
              <a:t>; provided, however, that Lessee </a:t>
            </a:r>
            <a:r>
              <a:rPr lang="en-US" dirty="0">
                <a:solidFill>
                  <a:srgbClr val="FFFF00"/>
                </a:solidFill>
              </a:rPr>
              <a:t>may dig and use pits for drilling operations if (a) such pits conform to DEP requirements</a:t>
            </a:r>
            <a:r>
              <a:rPr lang="en-US" dirty="0"/>
              <a:t>, (b) the pit is planned to be deep enough to allow at least thirty-six (36) inches of backfill over the liner after grading to the surrounding pre-drill contours, and (c) promptly after completion of operations paragraph 6(b) pits are drained, prepared for burial, backfilled, graded and planted within ninety (90) days (weather permitting), in accordance with paragraph 20(a) (v). </a:t>
            </a:r>
            <a:r>
              <a:rPr lang="en-US" dirty="0">
                <a:solidFill>
                  <a:srgbClr val="FFFF00"/>
                </a:solidFill>
              </a:rPr>
              <a:t>Lessee shall immediately notify </a:t>
            </a:r>
            <a:r>
              <a:rPr lang="en-US" dirty="0" err="1">
                <a:solidFill>
                  <a:srgbClr val="FFFF00"/>
                </a:solidFill>
              </a:rPr>
              <a:t>Lessor</a:t>
            </a:r>
            <a:r>
              <a:rPr lang="en-US" dirty="0">
                <a:solidFill>
                  <a:srgbClr val="FFFF00"/>
                </a:solidFill>
              </a:rPr>
              <a:t> and the DEP if any pit lining is torn, punctured, or otherwise breached</a:t>
            </a:r>
            <a:r>
              <a:rPr lang="en-US" dirty="0" smtClean="0">
                <a:solidFill>
                  <a:srgbClr val="FFFF00"/>
                </a:solidFill>
              </a:rPr>
              <a:t>, allowing </a:t>
            </a:r>
            <a:r>
              <a:rPr lang="en-US" dirty="0">
                <a:solidFill>
                  <a:srgbClr val="FFFF00"/>
                </a:solidFill>
              </a:rPr>
              <a:t>any fluid contained in a pit or designated to be contained in a pit to seep, leak or overflow through or around the liner.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77962"/>
          </a:xfrm>
        </p:spPr>
        <p:txBody>
          <a:bodyPr/>
          <a:lstStyle/>
          <a:p>
            <a:r>
              <a:rPr lang="en-US" dirty="0" smtClean="0"/>
              <a:t>Class II injection wells </a:t>
            </a:r>
            <a:endParaRPr lang="en-US" dirty="0"/>
          </a:p>
        </p:txBody>
      </p:sp>
      <p:sp>
        <p:nvSpPr>
          <p:cNvPr id="3" name="Content Placeholder 2"/>
          <p:cNvSpPr>
            <a:spLocks noGrp="1"/>
          </p:cNvSpPr>
          <p:nvPr>
            <p:ph idx="1"/>
          </p:nvPr>
        </p:nvSpPr>
        <p:spPr/>
        <p:txBody>
          <a:bodyPr/>
          <a:lstStyle/>
          <a:p>
            <a:endParaRPr lang="en-US" dirty="0" smtClean="0"/>
          </a:p>
          <a:p>
            <a:r>
              <a:rPr lang="en-US" dirty="0" smtClean="0"/>
              <a:t>Today there are approximately 170,000 Class II injection wells located in 31 states. </a:t>
            </a:r>
          </a:p>
          <a:p>
            <a:endParaRPr lang="en-US" dirty="0" smtClean="0"/>
          </a:p>
          <a:p>
            <a:endParaRPr lang="en-US" dirty="0" smtClean="0"/>
          </a:p>
          <a:p>
            <a:r>
              <a:rPr lang="en-US" dirty="0" smtClean="0"/>
              <a:t>All Class II injection wells are regulated by either a state agency which has been granted regulatory authority over the program, or by USEPA.</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630362"/>
          </a:xfrm>
        </p:spPr>
        <p:txBody>
          <a:bodyPr>
            <a:normAutofit/>
          </a:bodyPr>
          <a:lstStyle/>
          <a:p>
            <a:r>
              <a:rPr lang="en-US" dirty="0" smtClean="0"/>
              <a:t>Class II wells are categorized into three subclasses</a:t>
            </a:r>
            <a:endParaRPr lang="en-US" dirty="0"/>
          </a:p>
        </p:txBody>
      </p:sp>
      <p:sp>
        <p:nvSpPr>
          <p:cNvPr id="3" name="Content Placeholder 2"/>
          <p:cNvSpPr>
            <a:spLocks noGrp="1"/>
          </p:cNvSpPr>
          <p:nvPr>
            <p:ph idx="1"/>
          </p:nvPr>
        </p:nvSpPr>
        <p:spPr/>
        <p:txBody>
          <a:bodyPr/>
          <a:lstStyle/>
          <a:p>
            <a:endParaRPr lang="en-US" b="1" dirty="0" smtClean="0"/>
          </a:p>
          <a:p>
            <a:endParaRPr lang="en-US" b="1" dirty="0" smtClean="0"/>
          </a:p>
          <a:p>
            <a:r>
              <a:rPr lang="en-US" b="1" dirty="0" smtClean="0"/>
              <a:t>Salt Water Disposal Wells</a:t>
            </a:r>
            <a:endParaRPr lang="en-US" dirty="0" smtClean="0"/>
          </a:p>
          <a:p>
            <a:endParaRPr lang="en-US" dirty="0" smtClean="0"/>
          </a:p>
          <a:p>
            <a:r>
              <a:rPr lang="en-US" b="1" dirty="0" smtClean="0"/>
              <a:t>Enhanced Oil Recovery Wells</a:t>
            </a:r>
            <a:endParaRPr lang="en-US" dirty="0" smtClean="0"/>
          </a:p>
          <a:p>
            <a:endParaRPr lang="en-US" dirty="0" smtClean="0"/>
          </a:p>
          <a:p>
            <a:r>
              <a:rPr lang="en-US" b="1" dirty="0" smtClean="0"/>
              <a:t>Hydrocarbon Storage Wells</a:t>
            </a:r>
            <a:endParaRPr lang="en-US" dirty="0" smtClean="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Fossil fuels provide 83% of U.S Energy</a:t>
            </a:r>
            <a:br>
              <a:rPr lang="en-US" dirty="0" smtClean="0"/>
            </a:br>
            <a:r>
              <a:rPr lang="en-US" sz="1400" dirty="0" smtClean="0"/>
              <a:t>U.S. </a:t>
            </a:r>
            <a:r>
              <a:rPr lang="en-US" sz="1600" dirty="0" smtClean="0"/>
              <a:t>Energy Information Administration</a:t>
            </a:r>
            <a:endParaRPr lang="en-US"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838200" y="1560671"/>
            <a:ext cx="7620000" cy="4840130"/>
          </a:xfrm>
          <a:prstGeom prst="rect">
            <a:avLst/>
          </a:prstGeom>
          <a:noFill/>
          <a:ln w="9525">
            <a:noFill/>
            <a:miter lim="800000"/>
            <a:headEnd/>
            <a:tailEnd/>
          </a:ln>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110</TotalTime>
  <Words>586</Words>
  <Application>Microsoft Office PowerPoint</Application>
  <PresentationFormat>On-screen Show (4:3)</PresentationFormat>
  <Paragraphs>59</Paragraphs>
  <Slides>9</Slides>
  <Notes>3</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Apex</vt:lpstr>
      <vt:lpstr>Short Commercial about NARO</vt:lpstr>
      <vt:lpstr>Slide 2</vt:lpstr>
      <vt:lpstr>Slide 3</vt:lpstr>
      <vt:lpstr>Water use clause in O &amp; G Lease</vt:lpstr>
      <vt:lpstr>New Water Use Clause</vt:lpstr>
      <vt:lpstr>Other Operational Concerns</vt:lpstr>
      <vt:lpstr>Class II injection wells </vt:lpstr>
      <vt:lpstr>Class II wells are categorized into three subclasses</vt:lpstr>
      <vt:lpstr>Fossil fuels provide 83% of U.S Energy U.S. Energy Information Administration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Water use clause in O &amp; G Lease</dc:title>
  <dc:creator>Jerry Simmons</dc:creator>
  <cp:lastModifiedBy>Jerry Simmons</cp:lastModifiedBy>
  <cp:revision>12</cp:revision>
  <dcterms:created xsi:type="dcterms:W3CDTF">2012-07-09T16:59:03Z</dcterms:created>
  <dcterms:modified xsi:type="dcterms:W3CDTF">2012-08-24T15:50:57Z</dcterms:modified>
</cp:coreProperties>
</file>